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408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154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6 FLOATING AND POSITIONING"/>
          <p:cNvSpPr txBox="1"/>
          <p:nvPr>
            <p:ph type="body" idx="21"/>
          </p:nvPr>
        </p:nvSpPr>
        <p:spPr>
          <a:xfrm>
            <a:off x="519633" y="2463800"/>
            <a:ext cx="11965534" cy="33020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16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FLOATING AND POSITIONING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osition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Positioning</a:t>
            </a:r>
          </a:p>
        </p:txBody>
      </p:sp>
      <p:sp>
        <p:nvSpPr>
          <p:cNvPr id="120" name="position…"/>
          <p:cNvSpPr txBox="1"/>
          <p:nvPr/>
        </p:nvSpPr>
        <p:spPr>
          <a:xfrm>
            <a:off x="999579" y="2228378"/>
            <a:ext cx="11099801" cy="6604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position</a:t>
            </a:r>
          </a:p>
          <a:p>
            <a:pPr algn="l">
              <a:spcBef>
                <a:spcPts val="20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3000"/>
              <a:t>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static, relative, absolute, fixed, sticky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t>Indicates that an element is to be positioned and specifies which positioning method to use</a:t>
            </a:r>
          </a:p>
          <a:p>
            <a:pPr>
              <a:spcBef>
                <a:spcPts val="60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top, right, bottom, left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t>, </a:t>
            </a:r>
            <a:r>
              <a:rPr i="1"/>
              <a:t>percentage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t>Offset properties that provide the distance the element should be moved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away</a:t>
            </a:r>
            <a:r>
              <a:t> from that respective edge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ypes of Position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Types of Positioning</a:t>
            </a:r>
          </a:p>
        </p:txBody>
      </p:sp>
      <p:sp>
        <p:nvSpPr>
          <p:cNvPr id="123" name="Static: The default position in the flow…"/>
          <p:cNvSpPr txBox="1"/>
          <p:nvPr>
            <p:ph type="body" idx="1"/>
          </p:nvPr>
        </p:nvSpPr>
        <p:spPr>
          <a:xfrm>
            <a:off x="952500" y="2819400"/>
            <a:ext cx="11099800" cy="5867400"/>
          </a:xfrm>
          <a:prstGeom prst="rect">
            <a:avLst/>
          </a:prstGeom>
        </p:spPr>
        <p:txBody>
          <a:bodyPr anchor="t"/>
          <a:lstStyle/>
          <a:p>
            <a:pPr lvl="1" marL="814916" indent="-370416">
              <a:spcBef>
                <a:spcPts val="20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Static: </a:t>
            </a:r>
            <a:r>
              <a:t>The default position in the flow</a:t>
            </a:r>
          </a:p>
          <a:p>
            <a:pPr lvl="1" marL="814916" indent="-370416">
              <a:spcBef>
                <a:spcPts val="36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Relative: </a:t>
            </a:r>
            <a:r>
              <a:t>Moves the element relative to its original position</a:t>
            </a:r>
          </a:p>
          <a:p>
            <a:pPr lvl="1" marL="814916" indent="-370416">
              <a:spcBef>
                <a:spcPts val="36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Absolute:</a:t>
            </a:r>
            <a:r>
              <a:t> Removes the element from the flow and places it relative to the viewport or other containing element</a:t>
            </a:r>
          </a:p>
          <a:p>
            <a:pPr lvl="1" marL="814916" indent="-370416">
              <a:spcBef>
                <a:spcPts val="36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Fixed:</a:t>
            </a:r>
            <a:r>
              <a:t> Element stays in one position relative to the viewport</a:t>
            </a:r>
          </a:p>
          <a:p>
            <a:pPr lvl="1" marL="814916" indent="-370416">
              <a:spcBef>
                <a:spcPts val="36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Sticky:</a:t>
            </a:r>
            <a:r>
              <a:t> Element starts in the flow but stays fixed once it scrolls to a particular position relative to the viewport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lative Position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Relative Positioning</a:t>
            </a:r>
          </a:p>
        </p:txBody>
      </p:sp>
      <p:sp>
        <p:nvSpPr>
          <p:cNvPr id="126" name="Moves the element relative to its original position…"/>
          <p:cNvSpPr txBox="1"/>
          <p:nvPr>
            <p:ph type="body" idx="1"/>
          </p:nvPr>
        </p:nvSpPr>
        <p:spPr>
          <a:xfrm>
            <a:off x="952500" y="25082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444500" indent="-444500">
              <a:defRPr sz="3000"/>
            </a:pPr>
            <a:r>
              <a:t>Moves the element relative to its original position</a:t>
            </a:r>
          </a:p>
          <a:p>
            <a:pPr marL="444500" indent="-444500">
              <a:spcBef>
                <a:spcPts val="2400"/>
              </a:spcBef>
              <a:defRPr sz="3000"/>
            </a:pPr>
            <a:r>
              <a:t>The space it originally occupied is preserved.</a:t>
            </a:r>
          </a:p>
        </p:txBody>
      </p:sp>
      <p:pic>
        <p:nvPicPr>
          <p:cNvPr id="127" name="lwd5_1519_relative.png" descr="lwd5_1519_relativ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35700" y="4439714"/>
            <a:ext cx="6512390" cy="3777186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em {…"/>
          <p:cNvSpPr txBox="1"/>
          <p:nvPr/>
        </p:nvSpPr>
        <p:spPr>
          <a:xfrm>
            <a:off x="89637" y="4610100"/>
            <a:ext cx="6104522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spcBef>
                <a:spcPts val="30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em {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position: relative;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top: 2em;</a:t>
            </a:r>
            <a:r>
              <a:rPr>
                <a:solidFill>
                  <a:srgbClr val="FAA757"/>
                </a:solidFill>
              </a:rPr>
              <a:t> </a:t>
            </a:r>
            <a:r>
              <a:rPr>
                <a:solidFill>
                  <a:srgbClr val="A6AAA9"/>
                </a:solidFill>
              </a:rPr>
              <a:t>/* moves it down */</a:t>
            </a:r>
            <a:endParaRPr>
              <a:solidFill>
                <a:srgbClr val="FAA757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left: 3em;</a:t>
            </a:r>
            <a:r>
              <a:t> </a:t>
            </a:r>
            <a:r>
              <a:rPr>
                <a:solidFill>
                  <a:srgbClr val="A6AAA9"/>
                </a:solidFill>
              </a:rPr>
              <a:t>/* moves it right */</a:t>
            </a:r>
            <a:endParaRPr>
              <a:solidFill>
                <a:srgbClr val="FAA757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fuchsia;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Absolute Position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Absolute Positioning</a:t>
            </a:r>
          </a:p>
        </p:txBody>
      </p:sp>
      <p:sp>
        <p:nvSpPr>
          <p:cNvPr id="131" name="Moves the element relative to the viewport or containing block element…"/>
          <p:cNvSpPr txBox="1"/>
          <p:nvPr>
            <p:ph type="body" idx="1"/>
          </p:nvPr>
        </p:nvSpPr>
        <p:spPr>
          <a:xfrm>
            <a:off x="952500" y="25082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444500" indent="-444500">
              <a:defRPr sz="3000"/>
            </a:pPr>
            <a:r>
              <a:t>Moves the element relative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viewport</a:t>
            </a:r>
            <a:r>
              <a:t> 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containing block</a:t>
            </a:r>
            <a:r>
              <a:t> element</a:t>
            </a:r>
          </a:p>
          <a:p>
            <a:pPr marL="444500" indent="-444500">
              <a:spcBef>
                <a:spcPts val="2400"/>
              </a:spcBef>
              <a:defRPr sz="3000"/>
            </a:pPr>
            <a:r>
              <a:t>The space it originally occupied is closed up.</a:t>
            </a:r>
          </a:p>
        </p:txBody>
      </p:sp>
      <p:sp>
        <p:nvSpPr>
          <p:cNvPr id="132" name="em {…"/>
          <p:cNvSpPr txBox="1"/>
          <p:nvPr/>
        </p:nvSpPr>
        <p:spPr>
          <a:xfrm>
            <a:off x="115037" y="4826000"/>
            <a:ext cx="5266185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spcBef>
                <a:spcPts val="30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em {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position: absolute;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top: 2em;</a:t>
            </a:r>
            <a:endParaRPr>
              <a:solidFill>
                <a:srgbClr val="FAA757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left: 3em;</a:t>
            </a:r>
            <a:endParaRPr>
              <a:solidFill>
                <a:srgbClr val="FAA757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fuchsia;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33" name="lwd5_1520_absolute.png" descr="lwd5_1520_absolu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91857" y="4763435"/>
            <a:ext cx="7512943" cy="38852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ontaining Block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Containing Blocks</a:t>
            </a:r>
          </a:p>
        </p:txBody>
      </p:sp>
      <p:sp>
        <p:nvSpPr>
          <p:cNvPr id="136" name="A positioned element serves as a containing block (or positioning context) for the elements it contains.…"/>
          <p:cNvSpPr txBox="1"/>
          <p:nvPr>
            <p:ph type="body" idx="1"/>
          </p:nvPr>
        </p:nvSpPr>
        <p:spPr>
          <a:xfrm>
            <a:off x="952500" y="25082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444500" indent="-444500">
              <a:defRPr sz="3000"/>
            </a:pPr>
            <a:r>
              <a:t>A positioned element serves as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containing block</a:t>
            </a:r>
            <a:r>
              <a:t> (or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positioning context</a:t>
            </a:r>
            <a:r>
              <a:t>) for the elements it contains.</a:t>
            </a:r>
          </a:p>
          <a:p>
            <a:pPr marL="444500" indent="-444500">
              <a:defRPr sz="3000"/>
            </a:pPr>
            <a:r>
              <a:t>If a positioned element has an ancestor that has its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position</a:t>
            </a:r>
            <a:r>
              <a:t> set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relative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absolute</a:t>
            </a:r>
            <a:r>
              <a:t>,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fixed</a:t>
            </a:r>
            <a:r>
              <a:t>, then its position will be relative to that containing block element.</a:t>
            </a:r>
          </a:p>
          <a:p>
            <a:pPr marL="444500" indent="-444500">
              <a:defRPr sz="3000"/>
            </a:pPr>
            <a:r>
              <a:t>If a positioned element is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not</a:t>
            </a:r>
            <a:r>
              <a:t> contained within another positioned element, then it is placed relative to the initial containing block (the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html</a:t>
            </a:r>
            <a:r>
              <a:t> element) and the viewport.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ontaining Blocks (cont’d.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Containing Blocks (cont’d.)</a:t>
            </a:r>
          </a:p>
        </p:txBody>
      </p:sp>
      <p:sp>
        <p:nvSpPr>
          <p:cNvPr id="139" name="p {…"/>
          <p:cNvSpPr txBox="1"/>
          <p:nvPr/>
        </p:nvSpPr>
        <p:spPr>
          <a:xfrm>
            <a:off x="203937" y="2760067"/>
            <a:ext cx="5266185" cy="406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p { 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position: relative;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padding: 15px;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#F2F5D5;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border: 2px solid purple;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  <a:endParaRPr>
              <a:solidFill>
                <a:srgbClr val="00ABFF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em {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position: absolute;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top: 2em;</a:t>
            </a:r>
            <a:endParaRPr>
              <a:solidFill>
                <a:srgbClr val="FAA757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left: 3em;</a:t>
            </a:r>
            <a:endParaRPr>
              <a:solidFill>
                <a:srgbClr val="FAA757"/>
              </a:solidFill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fuchsia;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40" name="lwd5_1521_containingblock.png" descr="lwd5_1521_containingbloc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89664" y="2760067"/>
            <a:ext cx="6888136" cy="4064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he relatively positioned p element acts as a containing block for the em element."/>
          <p:cNvSpPr txBox="1"/>
          <p:nvPr/>
        </p:nvSpPr>
        <p:spPr>
          <a:xfrm>
            <a:off x="2023665" y="7257175"/>
            <a:ext cx="9051629" cy="1028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t>The relatively positioned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</a:t>
            </a:r>
            <a:r>
              <a:t> element acts as a containing block for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em</a:t>
            </a:r>
            <a:r>
              <a:t> element.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pecifying Pos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Specifying Position</a:t>
            </a:r>
          </a:p>
        </p:txBody>
      </p:sp>
      <p:sp>
        <p:nvSpPr>
          <p:cNvPr id="144" name="Position can be specified in length measurements (like pixels) or percentages.…"/>
          <p:cNvSpPr txBox="1"/>
          <p:nvPr>
            <p:ph type="body" idx="1"/>
          </p:nvPr>
        </p:nvSpPr>
        <p:spPr>
          <a:xfrm>
            <a:off x="952500" y="2603500"/>
            <a:ext cx="11099800" cy="5395367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Position can be specified in length measurements (like pixels) or percentages.</a:t>
            </a:r>
          </a:p>
          <a:p>
            <a:pPr>
              <a:defRPr sz="3000"/>
            </a:pPr>
            <a:r>
              <a:t>The measurement moves it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away</a:t>
            </a:r>
            <a:r>
              <a:t> from the positioning offset property provided (i.e.,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top: 200px;</a:t>
            </a:r>
            <a:r>
              <a:t> moves the element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DOWN</a:t>
            </a:r>
            <a:r>
              <a:t> from the top edge).</a:t>
            </a:r>
          </a:p>
          <a:p>
            <a:pPr>
              <a:defRPr sz="3000"/>
            </a:pPr>
            <a:r>
              <a:t>Be careful not to overspecify. Two offset properties are usually enough.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tacking Ord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Stacking Order</a:t>
            </a:r>
          </a:p>
        </p:txBody>
      </p:sp>
      <p:sp>
        <p:nvSpPr>
          <p:cNvPr id="147" name="z-index…"/>
          <p:cNvSpPr txBox="1"/>
          <p:nvPr/>
        </p:nvSpPr>
        <p:spPr>
          <a:xfrm>
            <a:off x="999579" y="2228378"/>
            <a:ext cx="11099801" cy="6604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z-index</a:t>
            </a:r>
          </a:p>
          <a:p>
            <a:pPr algn="l">
              <a:spcBef>
                <a:spcPts val="20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3000"/>
              <a:t> </a:t>
            </a:r>
            <a:r>
              <a:rPr i="1" sz="2700">
                <a:latin typeface="+mj-lt"/>
                <a:ea typeface="+mj-ea"/>
                <a:cs typeface="+mj-cs"/>
                <a:sym typeface="Helvetica"/>
              </a:rPr>
              <a:t>Number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, auto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</p:txBody>
      </p:sp>
      <p:pic>
        <p:nvPicPr>
          <p:cNvPr id="148" name="lwd5_1526_zindex.png" descr="lwd5_1526_zinde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4479" y="3733800"/>
            <a:ext cx="8890001" cy="5130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Understanding normal flow…"/>
          <p:cNvSpPr txBox="1"/>
          <p:nvPr>
            <p:ph type="body" idx="21"/>
          </p:nvPr>
        </p:nvSpPr>
        <p:spPr>
          <a:xfrm>
            <a:off x="1611560" y="2995215"/>
            <a:ext cx="9781680" cy="5105848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Understanding normal flow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Floating elements to the left and right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Clearing and containing floated elements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Text wrap shapes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Positioning: Absolute, relative, fixed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Normal Flow"/>
          <p:cNvSpPr txBox="1"/>
          <p:nvPr>
            <p:ph type="title"/>
          </p:nvPr>
        </p:nvSpPr>
        <p:spPr>
          <a:xfrm>
            <a:off x="999579" y="228600"/>
            <a:ext cx="11099801" cy="2159000"/>
          </a:xfrm>
          <a:prstGeom prst="rect">
            <a:avLst/>
          </a:prstGeom>
        </p:spPr>
        <p:txBody>
          <a:bodyPr/>
          <a:lstStyle/>
          <a:p>
            <a:pPr/>
            <a:r>
              <a:t>Normal Flow</a:t>
            </a:r>
          </a:p>
        </p:txBody>
      </p:sp>
      <p:sp>
        <p:nvSpPr>
          <p:cNvPr id="94" name="In the normal flow, elements are laid out from top to bottom in the order in which they appear in the source and from left to right (in left-to-right reading languages)."/>
          <p:cNvSpPr txBox="1"/>
          <p:nvPr>
            <p:ph type="body" idx="1"/>
          </p:nvPr>
        </p:nvSpPr>
        <p:spPr>
          <a:xfrm>
            <a:off x="952500" y="2206972"/>
            <a:ext cx="11394232" cy="6683028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In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normal flow</a:t>
            </a:r>
            <a:r>
              <a:t>, elements are laid out from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top to bottom</a:t>
            </a:r>
            <a:r>
              <a:t> in the order in which they appear in the source and from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left to right</a:t>
            </a:r>
            <a:r>
              <a:t> (in left-to-right reading languages).</a:t>
            </a:r>
          </a:p>
        </p:txBody>
      </p:sp>
      <p:pic>
        <p:nvPicPr>
          <p:cNvPr id="95" name="lwd5_1501_normalflow.png" descr="lwd5_1501_normalflo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4127500"/>
            <a:ext cx="10160000" cy="482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Float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Floating</a:t>
            </a:r>
          </a:p>
        </p:txBody>
      </p:sp>
      <p:sp>
        <p:nvSpPr>
          <p:cNvPr id="98" name="float…"/>
          <p:cNvSpPr txBox="1"/>
          <p:nvPr/>
        </p:nvSpPr>
        <p:spPr>
          <a:xfrm>
            <a:off x="999579" y="2082800"/>
            <a:ext cx="11099801" cy="6604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float</a:t>
            </a:r>
          </a:p>
          <a:p>
            <a:pPr algn="l">
              <a:spcBef>
                <a:spcPts val="20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3000"/>
              <a:t>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rPr i="1" sz="3000"/>
              <a:t>,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rPr i="1" sz="3000"/>
              <a:t>,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t>Moves an element as far as possible to the left or right and allows the following content to wrap around it:</a:t>
            </a:r>
          </a:p>
          <a:p>
            <a:pPr>
              <a:spcBef>
                <a:spcPts val="3000"/>
              </a:spcBef>
              <a:defRPr sz="27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img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float: right;</a:t>
            </a:r>
            <a:r>
              <a:t> }</a:t>
            </a:r>
          </a:p>
        </p:txBody>
      </p:sp>
      <p:pic>
        <p:nvPicPr>
          <p:cNvPr id="99" name="lwd5_1502_floatright_reduced.png" descr="lwd5_1502_floatright_reduce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71700" y="5710499"/>
            <a:ext cx="8382930" cy="33636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Floating (cont’d)"/>
          <p:cNvSpPr txBox="1"/>
          <p:nvPr>
            <p:ph type="title"/>
          </p:nvPr>
        </p:nvSpPr>
        <p:spPr>
          <a:xfrm>
            <a:off x="952500" y="444500"/>
            <a:ext cx="11099800" cy="110018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Floating (cont’d)</a:t>
            </a:r>
          </a:p>
        </p:txBody>
      </p:sp>
      <p:sp>
        <p:nvSpPr>
          <p:cNvPr id="102" name="Floated elements are removed from the normal flow but influence the surrounding content.…"/>
          <p:cNvSpPr txBox="1"/>
          <p:nvPr>
            <p:ph type="body" idx="1"/>
          </p:nvPr>
        </p:nvSpPr>
        <p:spPr>
          <a:xfrm>
            <a:off x="999579" y="1917700"/>
            <a:ext cx="11099801" cy="6286500"/>
          </a:xfrm>
          <a:prstGeom prst="rect">
            <a:avLst/>
          </a:prstGeom>
        </p:spPr>
        <p:txBody>
          <a:bodyPr anchor="t"/>
          <a:lstStyle/>
          <a:p>
            <a:pPr>
              <a:spcBef>
                <a:spcPts val="3000"/>
              </a:spcBef>
              <a:defRPr sz="3000"/>
            </a:pPr>
            <a:r>
              <a:t>Floated elements are removed from the normal flow but influence the surrounding content.</a:t>
            </a:r>
          </a:p>
          <a:p>
            <a:pPr>
              <a:spcBef>
                <a:spcPts val="3000"/>
              </a:spcBef>
              <a:defRPr sz="3000"/>
            </a:pPr>
            <a:r>
              <a:t>Floated elements stay within the content area of the element that contains it.</a:t>
            </a:r>
          </a:p>
          <a:p>
            <a:pPr>
              <a:spcBef>
                <a:spcPts val="3000"/>
              </a:spcBef>
              <a:defRPr sz="3000"/>
            </a:pPr>
            <a:r>
              <a:t>Margins are always maintained (they don’t collapse) on all sides of floated elements.</a:t>
            </a:r>
          </a:p>
          <a:p>
            <a:pPr>
              <a:spcBef>
                <a:spcPts val="3000"/>
              </a:spcBef>
              <a:defRPr sz="3000"/>
            </a:pPr>
            <a:r>
              <a:t>You must provide a width for a floated text element (because default width is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t>).</a:t>
            </a:r>
          </a:p>
          <a:p>
            <a:pPr>
              <a:spcBef>
                <a:spcPts val="3000"/>
              </a:spcBef>
              <a:defRPr sz="3000"/>
            </a:pPr>
            <a:r>
              <a:t>Elements don’t float higher than their reference in the source.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learing Floated El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Clearing Floated Elements</a:t>
            </a:r>
          </a:p>
        </p:txBody>
      </p:sp>
      <p:sp>
        <p:nvSpPr>
          <p:cNvPr id="105" name="clear…"/>
          <p:cNvSpPr txBox="1"/>
          <p:nvPr/>
        </p:nvSpPr>
        <p:spPr>
          <a:xfrm>
            <a:off x="999579" y="2159000"/>
            <a:ext cx="11099801" cy="6604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clear</a:t>
            </a:r>
          </a:p>
          <a:p>
            <a:pPr algn="l">
              <a:spcBef>
                <a:spcPts val="20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3000"/>
              <a:t>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rPr i="1" sz="3000"/>
              <a:t>,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rPr i="1" sz="3000"/>
              <a:t>,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both</a:t>
            </a:r>
            <a:r>
              <a:rPr i="1" sz="3000"/>
              <a:t>, 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t>Prevents an element from appearing next to a floated element and forces it to start against the next available “clear” space</a:t>
            </a:r>
          </a:p>
          <a:p>
            <a:pPr marL="457200" marR="457200" algn="just" defTabSz="457200">
              <a:spcBef>
                <a:spcPts val="30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img {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float: left;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margin-right: .5em;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h2 { </a:t>
            </a:r>
          </a:p>
          <a:p>
            <a:pPr marL="457200" marR="457200" algn="just" defTabSz="457200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clear: left;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margin-top: 2em;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06" name="lwd5_1506_clear.png" descr="lwd5_1506_clea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52207" y="4987519"/>
            <a:ext cx="7609693" cy="2817529"/>
          </a:xfrm>
          <a:prstGeom prst="rect">
            <a:avLst/>
          </a:prstGeom>
          <a:ln w="12700">
            <a:miter lim="400000"/>
          </a:ln>
        </p:spPr>
      </p:pic>
      <p:sp>
        <p:nvSpPr>
          <p:cNvPr id="107" name="(The h2 is “cleared” and starts below the floated element.)"/>
          <p:cNvSpPr txBox="1"/>
          <p:nvPr/>
        </p:nvSpPr>
        <p:spPr>
          <a:xfrm>
            <a:off x="2027223" y="8151088"/>
            <a:ext cx="9044513" cy="513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700">
                <a:solidFill>
                  <a:srgbClr val="53585F"/>
                </a:solidFill>
              </a:defRPr>
            </a:pPr>
            <a:r>
              <a:t>(The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h2</a:t>
            </a:r>
            <a:r>
              <a:t> is “cleared” and starts below the floated element.)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loating Multiple El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Floating Multiple Elements</a:t>
            </a:r>
          </a:p>
        </p:txBody>
      </p:sp>
      <p:sp>
        <p:nvSpPr>
          <p:cNvPr id="110" name="When you float multiple elements, browsers follow rules in the spec to ensure they don’t overlap.…"/>
          <p:cNvSpPr txBox="1"/>
          <p:nvPr>
            <p:ph type="body" idx="1"/>
          </p:nvPr>
        </p:nvSpPr>
        <p:spPr>
          <a:xfrm>
            <a:off x="952500" y="2263427"/>
            <a:ext cx="11099800" cy="6626573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When you float multiple elements, browsers follow rules in the spec to ensure they don’t overlap.</a:t>
            </a:r>
          </a:p>
          <a:p>
            <a:pPr>
              <a:spcBef>
                <a:spcPts val="3000"/>
              </a:spcBef>
              <a:defRPr sz="3000"/>
            </a:pPr>
            <a:r>
              <a:t>Floated elements will be placed as far left or right (as specified) and as high up as space allows.</a:t>
            </a:r>
          </a:p>
        </p:txBody>
      </p:sp>
      <p:pic>
        <p:nvPicPr>
          <p:cNvPr id="111" name="lwd5_1508_multifloats.png" descr="lwd5_1508_multifloat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94459" y="4830336"/>
            <a:ext cx="9015882" cy="42374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SS Shapes (Text Wrap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Shapes (Text Wrap)</a:t>
            </a:r>
          </a:p>
        </p:txBody>
      </p:sp>
      <p:sp>
        <p:nvSpPr>
          <p:cNvPr id="114" name="shape-outside…"/>
          <p:cNvSpPr txBox="1"/>
          <p:nvPr/>
        </p:nvSpPr>
        <p:spPr>
          <a:xfrm>
            <a:off x="999579" y="2450628"/>
            <a:ext cx="11099801" cy="6604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shape-outside</a:t>
            </a:r>
          </a:p>
          <a:p>
            <a:pPr algn="l">
              <a:spcBef>
                <a:spcPts val="20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none, circle(), ellipse(), polygon(), url(),  [margin-box | padding-box | content-box ]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t>Changes the shape of the text wrap to a circle or ellipse, a complex path, or based on transparent areas in an image</a:t>
            </a:r>
          </a:p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shape-margin</a:t>
            </a:r>
          </a:p>
          <a:p>
            <a:pPr algn="l">
              <a:spcBef>
                <a:spcPts val="20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3000"/>
              <a:t> </a:t>
            </a:r>
            <a:r>
              <a:rPr i="1" sz="2700"/>
              <a:t>length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, </a:t>
            </a:r>
            <a:r>
              <a:rPr i="1" sz="2700"/>
              <a:t>percentage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  <a:p>
            <a:pPr algn="l">
              <a:spcBef>
                <a:spcPts val="2000"/>
              </a:spcBef>
              <a:defRPr sz="3000">
                <a:solidFill>
                  <a:srgbClr val="53585F"/>
                </a:solidFill>
              </a:defRPr>
            </a:pPr>
            <a:r>
              <a:t>Specifies an amount of space to hold between the image and the wrapped 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SS Shapes (cont’d)"/>
          <p:cNvSpPr txBox="1"/>
          <p:nvPr>
            <p:ph type="title"/>
          </p:nvPr>
        </p:nvSpPr>
        <p:spPr>
          <a:xfrm>
            <a:off x="952500" y="444500"/>
            <a:ext cx="11099800" cy="108862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CSS Shapes (cont’d)</a:t>
            </a:r>
          </a:p>
        </p:txBody>
      </p:sp>
      <p:pic>
        <p:nvPicPr>
          <p:cNvPr id="117" name="lwd5_1512_shape_slides.png" descr="lwd5_1512_shape_slid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1709539"/>
            <a:ext cx="10160000" cy="7467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