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87" name="Shape 87"/>
          <p:cNvSpPr/>
          <p:nvPr>
            <p:ph type="sldImg"/>
          </p:nvPr>
        </p:nvSpPr>
        <p:spPr>
          <a:xfrm>
            <a:off x="1143000" y="685800"/>
            <a:ext cx="4572000" cy="3429000"/>
          </a:xfrm>
          <a:prstGeom prst="rect">
            <a:avLst/>
          </a:prstGeom>
        </p:spPr>
        <p:txBody>
          <a:bodyPr/>
          <a:lstStyle/>
          <a:p>
            <a:pPr/>
          </a:p>
        </p:txBody>
      </p:sp>
      <p:sp>
        <p:nvSpPr>
          <p:cNvPr id="88" name="Shape 8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image" Target="../media/image4.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PART I Opener">
    <p:spTree>
      <p:nvGrpSpPr>
        <p:cNvPr id="1" name=""/>
        <p:cNvGrpSpPr/>
        <p:nvPr/>
      </p:nvGrpSpPr>
      <p:grpSpPr>
        <a:xfrm>
          <a:off x="0" y="0"/>
          <a:ext cx="0" cy="0"/>
          <a:chOff x="0" y="0"/>
          <a:chExt cx="0" cy="0"/>
        </a:xfrm>
      </p:grpSpPr>
      <p:pic>
        <p:nvPicPr>
          <p:cNvPr id="17" name="footer.png" descr="footer.png"/>
          <p:cNvPicPr>
            <a:picLocks noChangeAspect="1"/>
          </p:cNvPicPr>
          <p:nvPr/>
        </p:nvPicPr>
        <p:blipFill>
          <a:blip r:embed="rId2">
            <a:extLst/>
          </a:blip>
          <a:stretch>
            <a:fillRect/>
          </a:stretch>
        </p:blipFill>
        <p:spPr>
          <a:xfrm>
            <a:off x="0" y="9366250"/>
            <a:ext cx="13004800" cy="393700"/>
          </a:xfrm>
          <a:prstGeom prst="rect">
            <a:avLst/>
          </a:prstGeom>
          <a:ln w="12700">
            <a:miter lim="400000"/>
          </a:ln>
        </p:spPr>
      </p:pic>
      <p:sp>
        <p:nvSpPr>
          <p:cNvPr id="18" name="# CHAPTER TITLE"/>
          <p:cNvSpPr txBox="1"/>
          <p:nvPr>
            <p:ph type="body" sz="half" idx="21"/>
          </p:nvPr>
        </p:nvSpPr>
        <p:spPr>
          <a:xfrm>
            <a:off x="519633" y="2527300"/>
            <a:ext cx="11965534" cy="3302000"/>
          </a:xfrm>
          <a:prstGeom prst="rect">
            <a:avLst/>
          </a:prstGeom>
        </p:spPr>
        <p:txBody>
          <a:bodyPr anchor="b"/>
          <a:lstStyle/>
          <a:p>
            <a:pPr marL="0" indent="0" algn="ctr">
              <a:spcBef>
                <a:spcPts val="0"/>
              </a:spcBef>
              <a:buSzTx/>
              <a:buNone/>
              <a:defRPr sz="8000">
                <a:latin typeface="+mj-lt"/>
                <a:ea typeface="+mj-ea"/>
                <a:cs typeface="+mj-cs"/>
                <a:sym typeface="Helvetica"/>
              </a:defRPr>
            </a:pPr>
            <a:r>
              <a:rPr b="1" sz="9000">
                <a:solidFill>
                  <a:srgbClr val="F7931D"/>
                </a:solidFill>
              </a:rPr>
              <a:t>#</a:t>
            </a:r>
            <a:br>
              <a:rPr sz="4000"/>
            </a:br>
            <a:r>
              <a:rPr sz="6000">
                <a:latin typeface="+mn-lt"/>
                <a:ea typeface="+mn-ea"/>
                <a:cs typeface="+mn-cs"/>
                <a:sym typeface="Helvetica Light"/>
              </a:rPr>
              <a:t>CHAPTER TITLE</a:t>
            </a:r>
          </a:p>
        </p:txBody>
      </p:sp>
      <p:pic>
        <p:nvPicPr>
          <p:cNvPr id="19" name="partIV_header.png" descr="partIV_header.png"/>
          <p:cNvPicPr>
            <a:picLocks noChangeAspect="1"/>
          </p:cNvPicPr>
          <p:nvPr/>
        </p:nvPicPr>
        <p:blipFill>
          <a:blip r:embed="rId3">
            <a:extLst/>
          </a:blip>
          <a:stretch>
            <a:fillRect/>
          </a:stretch>
        </p:blipFill>
        <p:spPr>
          <a:xfrm>
            <a:off x="-1" y="-19050"/>
            <a:ext cx="13004801" cy="1676400"/>
          </a:xfrm>
          <a:prstGeom prst="rect">
            <a:avLst/>
          </a:prstGeom>
          <a:ln w="12700">
            <a:miter lim="400000"/>
          </a:ln>
        </p:spPr>
      </p:pic>
      <p:pic>
        <p:nvPicPr>
          <p:cNvPr id="20" name="partV_header.png" descr="partV_header.png"/>
          <p:cNvPicPr>
            <a:picLocks noChangeAspect="1"/>
          </p:cNvPicPr>
          <p:nvPr/>
        </p:nvPicPr>
        <p:blipFill>
          <a:blip r:embed="rId4">
            <a:extLst/>
          </a:blip>
          <a:stretch>
            <a:fillRect/>
          </a:stretch>
        </p:blipFill>
        <p:spPr>
          <a:xfrm>
            <a:off x="-1" y="0"/>
            <a:ext cx="13004801" cy="1676400"/>
          </a:xfrm>
          <a:prstGeom prst="rect">
            <a:avLst/>
          </a:prstGeom>
          <a:ln w="12700">
            <a:miter lim="400000"/>
          </a:ln>
        </p:spPr>
      </p:pic>
      <p:sp>
        <p:nvSpPr>
          <p:cNvPr id="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RT I title + bullets copy">
    <p:spTree>
      <p:nvGrpSpPr>
        <p:cNvPr id="1" name=""/>
        <p:cNvGrpSpPr/>
        <p:nvPr/>
      </p:nvGrpSpPr>
      <p:grpSpPr>
        <a:xfrm>
          <a:off x="0" y="0"/>
          <a:ext cx="0" cy="0"/>
          <a:chOff x="0" y="0"/>
          <a:chExt cx="0" cy="0"/>
        </a:xfrm>
      </p:grpSpPr>
      <p:sp>
        <p:nvSpPr>
          <p:cNvPr id="28" name="The internet vs. the web…"/>
          <p:cNvSpPr txBox="1"/>
          <p:nvPr>
            <p:ph type="body" sz="half" idx="21"/>
          </p:nvPr>
        </p:nvSpPr>
        <p:spPr>
          <a:xfrm>
            <a:off x="2270621" y="3094260"/>
            <a:ext cx="9781679" cy="5105848"/>
          </a:xfrm>
          <a:prstGeom prst="rect">
            <a:avLst/>
          </a:prstGeom>
        </p:spPr>
        <p:txBody>
          <a:bodyPr/>
          <a:lstStyle/>
          <a:p>
            <a:pPr marL="373379" indent="-373379" defTabSz="490727">
              <a:spcBef>
                <a:spcPts val="3500"/>
              </a:spcBef>
              <a:defRPr b="1" sz="3024">
                <a:latin typeface="+mj-lt"/>
                <a:ea typeface="+mj-ea"/>
                <a:cs typeface="+mj-cs"/>
                <a:sym typeface="Helvetica"/>
              </a:defRPr>
            </a:pPr>
            <a:r>
              <a:t>The internet vs. the web</a:t>
            </a:r>
          </a:p>
          <a:p>
            <a:pPr marL="373379" indent="-373379" defTabSz="490727">
              <a:spcBef>
                <a:spcPts val="3500"/>
              </a:spcBef>
              <a:defRPr b="1" sz="3024">
                <a:latin typeface="+mj-lt"/>
                <a:ea typeface="+mj-ea"/>
                <a:cs typeface="+mj-cs"/>
                <a:sym typeface="Helvetica"/>
              </a:defRPr>
            </a:pPr>
            <a:r>
              <a:t>History of the web</a:t>
            </a:r>
          </a:p>
          <a:p>
            <a:pPr marL="373379" indent="-373379" defTabSz="490727">
              <a:spcBef>
                <a:spcPts val="3500"/>
              </a:spcBef>
              <a:defRPr b="1" sz="3024">
                <a:latin typeface="+mj-lt"/>
                <a:ea typeface="+mj-ea"/>
                <a:cs typeface="+mj-cs"/>
                <a:sym typeface="Helvetica"/>
              </a:defRPr>
            </a:pPr>
            <a:r>
              <a:t>What servers do</a:t>
            </a:r>
          </a:p>
          <a:p>
            <a:pPr marL="373379" indent="-373379" defTabSz="490727">
              <a:spcBef>
                <a:spcPts val="3500"/>
              </a:spcBef>
              <a:defRPr b="1" sz="3024">
                <a:latin typeface="+mj-lt"/>
                <a:ea typeface="+mj-ea"/>
                <a:cs typeface="+mj-cs"/>
                <a:sym typeface="Helvetica"/>
              </a:defRPr>
            </a:pPr>
            <a:r>
              <a:t>What browsers do</a:t>
            </a:r>
          </a:p>
          <a:p>
            <a:pPr marL="373379" indent="-373379" defTabSz="490727">
              <a:spcBef>
                <a:spcPts val="3500"/>
              </a:spcBef>
              <a:defRPr b="1" sz="3024">
                <a:latin typeface="+mj-lt"/>
                <a:ea typeface="+mj-ea"/>
                <a:cs typeface="+mj-cs"/>
                <a:sym typeface="Helvetica"/>
              </a:defRPr>
            </a:pPr>
            <a:r>
              <a:t>URLs</a:t>
            </a:r>
          </a:p>
          <a:p>
            <a:pPr marL="373379" indent="-373379" defTabSz="490727">
              <a:spcBef>
                <a:spcPts val="3500"/>
              </a:spcBef>
              <a:defRPr b="1" sz="3024">
                <a:latin typeface="+mj-lt"/>
                <a:ea typeface="+mj-ea"/>
                <a:cs typeface="+mj-cs"/>
                <a:sym typeface="Helvetica"/>
              </a:defRPr>
            </a:pPr>
            <a:r>
              <a:t>How web pages are constructed </a:t>
            </a:r>
          </a:p>
        </p:txBody>
      </p:sp>
      <p:sp>
        <p:nvSpPr>
          <p:cNvPr id="2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blank">
    <p:spTree>
      <p:nvGrpSpPr>
        <p:cNvPr id="1" name=""/>
        <p:cNvGrpSpPr/>
        <p:nvPr/>
      </p:nvGrpSpPr>
      <p:grpSpPr>
        <a:xfrm>
          <a:off x="0" y="0"/>
          <a:ext cx="0" cy="0"/>
          <a:chOff x="0" y="0"/>
          <a:chExt cx="0" cy="0"/>
        </a:xfrm>
      </p:grpSpPr>
      <p:pic>
        <p:nvPicPr>
          <p:cNvPr id="36"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7"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38" name="Rectangle"/>
          <p:cNvSpPr/>
          <p:nvPr/>
        </p:nvSpPr>
        <p:spPr>
          <a:xfrm>
            <a:off x="-12700" y="0"/>
            <a:ext cx="13124359" cy="230585"/>
          </a:xfrm>
          <a:prstGeom prst="rect">
            <a:avLst/>
          </a:prstGeom>
          <a:solidFill>
            <a:srgbClr val="F7931D"/>
          </a:solidFill>
          <a:ln w="12700">
            <a:miter lim="400000"/>
          </a:ln>
        </p:spPr>
        <p:txBody>
          <a:bodyPr lIns="50800" tIns="50800" rIns="50800" bIns="50800" anchor="ctr"/>
          <a:lstStyle/>
          <a:p>
            <a:pPr>
              <a:defRPr b="1" sz="2400">
                <a:solidFill>
                  <a:srgbClr val="FFFFFF"/>
                </a:solidFill>
                <a:latin typeface="+mj-lt"/>
                <a:ea typeface="+mj-ea"/>
                <a:cs typeface="+mj-cs"/>
                <a:sym typeface="Helvetica"/>
              </a:defRPr>
            </a:pPr>
          </a:p>
        </p:txBody>
      </p:sp>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only">
    <p:spTree>
      <p:nvGrpSpPr>
        <p:cNvPr id="1" name=""/>
        <p:cNvGrpSpPr/>
        <p:nvPr/>
      </p:nvGrpSpPr>
      <p:grpSpPr>
        <a:xfrm>
          <a:off x="0" y="0"/>
          <a:ext cx="0" cy="0"/>
          <a:chOff x="0" y="0"/>
          <a:chExt cx="0" cy="0"/>
        </a:xfrm>
      </p:grpSpPr>
      <p:sp>
        <p:nvSpPr>
          <p:cNvPr id="46" name="Title Text"/>
          <p:cNvSpPr txBox="1"/>
          <p:nvPr>
            <p:ph type="title"/>
          </p:nvPr>
        </p:nvSpPr>
        <p:spPr>
          <a:prstGeom prst="rect">
            <a:avLst/>
          </a:prstGeom>
        </p:spPr>
        <p:txBody>
          <a:bodyPr/>
          <a:lstStyle/>
          <a:p>
            <a:pPr/>
            <a:r>
              <a:t>Title Text</a:t>
            </a:r>
          </a:p>
        </p:txBody>
      </p:sp>
      <p:pic>
        <p:nvPicPr>
          <p:cNvPr id="47"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48"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9" name="Rectangle"/>
          <p:cNvSpPr/>
          <p:nvPr/>
        </p:nvSpPr>
        <p:spPr>
          <a:xfrm>
            <a:off x="-12700" y="0"/>
            <a:ext cx="13124359" cy="230585"/>
          </a:xfrm>
          <a:prstGeom prst="rect">
            <a:avLst/>
          </a:prstGeom>
          <a:solidFill>
            <a:srgbClr val="F7931D"/>
          </a:solidFill>
          <a:ln w="12700">
            <a:miter lim="400000"/>
          </a:ln>
        </p:spPr>
        <p:txBody>
          <a:bodyPr lIns="50800" tIns="50800" rIns="50800" bIns="50800" anchor="ctr"/>
          <a:lstStyle/>
          <a:p>
            <a:pPr>
              <a:defRPr sz="2400">
                <a:solidFill>
                  <a:srgbClr val="FFFFFF"/>
                </a:solidFill>
              </a:defRPr>
            </a:pP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 bullets">
    <p:spTree>
      <p:nvGrpSpPr>
        <p:cNvPr id="1" name=""/>
        <p:cNvGrpSpPr/>
        <p:nvPr/>
      </p:nvGrpSpPr>
      <p:grpSpPr>
        <a:xfrm>
          <a:off x="0" y="0"/>
          <a:ext cx="0" cy="0"/>
          <a:chOff x="0" y="0"/>
          <a:chExt cx="0" cy="0"/>
        </a:xfrm>
      </p:grpSpPr>
      <p:sp>
        <p:nvSpPr>
          <p:cNvPr id="57" name="Title Text"/>
          <p:cNvSpPr txBox="1"/>
          <p:nvPr>
            <p:ph type="title"/>
          </p:nvPr>
        </p:nvSpPr>
        <p:spPr>
          <a:prstGeom prst="rect">
            <a:avLst/>
          </a:prstGeom>
        </p:spPr>
        <p:txBody>
          <a:bodyPr/>
          <a:lstStyle/>
          <a:p>
            <a:pPr/>
            <a:r>
              <a:t>Title Text</a:t>
            </a:r>
          </a:p>
        </p:txBody>
      </p:sp>
      <p:sp>
        <p:nvSpPr>
          <p:cNvPr id="58" name="Body Level One…"/>
          <p:cNvSpPr txBox="1"/>
          <p:nvPr>
            <p:ph type="body" idx="1"/>
          </p:nvPr>
        </p:nvSpPr>
        <p:spPr>
          <a:prstGeom prst="rect">
            <a:avLst/>
          </a:prstGeom>
        </p:spPr>
        <p:txBody>
          <a:bodyPr anchor="t"/>
          <a:lstStyle>
            <a:lvl1pPr marL="0" indent="0">
              <a:spcBef>
                <a:spcPts val="3600"/>
              </a:spcBef>
              <a:buSzTx/>
              <a:buNone/>
              <a:defRPr sz="3000"/>
            </a:lvl1pPr>
            <a:lvl2pPr marL="0" indent="228600">
              <a:spcBef>
                <a:spcPts val="3600"/>
              </a:spcBef>
              <a:buSzTx/>
              <a:buNone/>
              <a:defRPr sz="3000"/>
            </a:lvl2pPr>
            <a:lvl3pPr marL="0" indent="457200">
              <a:spcBef>
                <a:spcPts val="3600"/>
              </a:spcBef>
              <a:buSzTx/>
              <a:buNone/>
              <a:defRPr sz="3000"/>
            </a:lvl3pPr>
            <a:lvl4pPr marL="0" indent="685800">
              <a:spcBef>
                <a:spcPts val="3600"/>
              </a:spcBef>
              <a:buSzTx/>
              <a:buNone/>
              <a:defRPr sz="3000"/>
            </a:lvl4pPr>
            <a:lvl5pPr marL="0" indent="914400">
              <a:spcBef>
                <a:spcPts val="3600"/>
              </a:spcBef>
              <a:buSzTx/>
              <a:buNone/>
              <a:defRPr sz="3000"/>
            </a:lvl5pPr>
          </a:lstStyle>
          <a:p>
            <a:pPr/>
            <a:r>
              <a:t>Body Level One</a:t>
            </a:r>
          </a:p>
          <a:p>
            <a:pPr lvl="1"/>
            <a:r>
              <a:t>Body Level Two</a:t>
            </a:r>
          </a:p>
          <a:p>
            <a:pPr lvl="2"/>
            <a:r>
              <a:t>Body Level Three</a:t>
            </a:r>
          </a:p>
          <a:p>
            <a:pPr lvl="3"/>
            <a:r>
              <a:t>Body Level Four</a:t>
            </a:r>
          </a:p>
          <a:p>
            <a:pPr lvl="4"/>
            <a:r>
              <a:t>Body Level Five</a:t>
            </a:r>
          </a:p>
        </p:txBody>
      </p:sp>
      <p:pic>
        <p:nvPicPr>
          <p:cNvPr id="59"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60"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61" name="Rectangle"/>
          <p:cNvSpPr/>
          <p:nvPr/>
        </p:nvSpPr>
        <p:spPr>
          <a:xfrm>
            <a:off x="-12700" y="0"/>
            <a:ext cx="13124359" cy="230585"/>
          </a:xfrm>
          <a:prstGeom prst="rect">
            <a:avLst/>
          </a:prstGeom>
          <a:solidFill>
            <a:srgbClr val="F7931D"/>
          </a:solidFill>
          <a:ln w="12700">
            <a:miter lim="400000"/>
          </a:ln>
        </p:spPr>
        <p:txBody>
          <a:bodyPr lIns="50800" tIns="50800" rIns="50800" bIns="50800" anchor="ctr"/>
          <a:lstStyle/>
          <a:p>
            <a:pPr>
              <a:defRPr sz="2400">
                <a:solidFill>
                  <a:srgbClr val="FFFFFF"/>
                </a:solidFill>
              </a:defRPr>
            </a:pP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centered list">
    <p:spTree>
      <p:nvGrpSpPr>
        <p:cNvPr id="1" name=""/>
        <p:cNvGrpSpPr/>
        <p:nvPr/>
      </p:nvGrpSpPr>
      <p:grpSpPr>
        <a:xfrm>
          <a:off x="0" y="0"/>
          <a:ext cx="0" cy="0"/>
          <a:chOff x="0" y="0"/>
          <a:chExt cx="0" cy="0"/>
        </a:xfrm>
      </p:grpSpPr>
      <p:sp>
        <p:nvSpPr>
          <p:cNvPr id="69" name="Title Text"/>
          <p:cNvSpPr txBox="1"/>
          <p:nvPr>
            <p:ph type="title"/>
          </p:nvPr>
        </p:nvSpPr>
        <p:spPr>
          <a:prstGeom prst="rect">
            <a:avLst/>
          </a:prstGeom>
        </p:spPr>
        <p:txBody>
          <a:bodyPr/>
          <a:lstStyle/>
          <a:p>
            <a:pPr/>
            <a:r>
              <a:t>Title Text</a:t>
            </a:r>
          </a:p>
        </p:txBody>
      </p:sp>
      <p:pic>
        <p:nvPicPr>
          <p:cNvPr id="70"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71"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72" name="Body Level One…"/>
          <p:cNvSpPr txBox="1"/>
          <p:nvPr>
            <p:ph type="body" idx="1"/>
          </p:nvPr>
        </p:nvSpPr>
        <p:spPr>
          <a:xfrm>
            <a:off x="952500" y="2609850"/>
            <a:ext cx="11099800" cy="6286500"/>
          </a:xfrm>
          <a:prstGeom prst="rect">
            <a:avLst/>
          </a:prstGeom>
        </p:spPr>
        <p:txBody>
          <a:bodyPr/>
          <a:lstStyle>
            <a:lvl1pPr marL="0" indent="0" algn="ctr">
              <a:buSzTx/>
              <a:buNone/>
              <a:defRPr sz="4000"/>
            </a:lvl1pPr>
            <a:lvl2pPr marL="0" indent="228600" algn="ctr">
              <a:buSzTx/>
              <a:buNone/>
              <a:defRPr sz="4000"/>
            </a:lvl2pPr>
            <a:lvl3pPr marL="0" indent="457200" algn="ctr">
              <a:buSzTx/>
              <a:buNone/>
              <a:defRPr sz="4000"/>
            </a:lvl3pPr>
            <a:lvl4pPr marL="0" indent="685800" algn="ctr">
              <a:buSzTx/>
              <a:buNone/>
              <a:defRPr sz="4000"/>
            </a:lvl4pPr>
            <a:lvl5pPr marL="0" indent="914400" algn="ctr">
              <a:buSzTx/>
              <a:buNone/>
              <a:defRPr sz="4000"/>
            </a:lvl5pPr>
          </a:lstStyle>
          <a:p>
            <a:pPr/>
            <a:r>
              <a:t>Body Level One</a:t>
            </a:r>
          </a:p>
          <a:p>
            <a:pPr lvl="1"/>
            <a:r>
              <a:t>Body Level Two</a:t>
            </a:r>
          </a:p>
          <a:p>
            <a:pPr lvl="2"/>
            <a:r>
              <a:t>Body Level Three</a:t>
            </a:r>
          </a:p>
          <a:p>
            <a:pPr lvl="3"/>
            <a:r>
              <a:t>Body Level Four</a:t>
            </a:r>
          </a:p>
          <a:p>
            <a:pPr lvl="4"/>
            <a:r>
              <a:t>Body Level Five</a:t>
            </a:r>
          </a:p>
        </p:txBody>
      </p:sp>
      <p:sp>
        <p:nvSpPr>
          <p:cNvPr id="73" name="Rectangle"/>
          <p:cNvSpPr/>
          <p:nvPr/>
        </p:nvSpPr>
        <p:spPr>
          <a:xfrm>
            <a:off x="-12700" y="0"/>
            <a:ext cx="13124359" cy="230585"/>
          </a:xfrm>
          <a:prstGeom prst="rect">
            <a:avLst/>
          </a:prstGeom>
          <a:solidFill>
            <a:srgbClr val="F7931D"/>
          </a:solidFill>
          <a:ln w="12700">
            <a:miter lim="400000"/>
          </a:ln>
        </p:spPr>
        <p:txBody>
          <a:bodyPr lIns="50800" tIns="50800" rIns="50800" bIns="50800" anchor="ctr"/>
          <a:lstStyle/>
          <a:p>
            <a:pPr>
              <a:defRPr sz="2400">
                <a:solidFill>
                  <a:srgbClr val="FFFFFF"/>
                </a:solidFill>
              </a:defRPr>
            </a:pP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spTree>
      <p:nvGrpSpPr>
        <p:cNvPr id="1" name=""/>
        <p:cNvGrpSpPr/>
        <p:nvPr/>
      </p:nvGrpSpPr>
      <p:grpSpPr>
        <a:xfrm>
          <a:off x="0" y="0"/>
          <a:ext cx="0" cy="0"/>
          <a:chOff x="0" y="0"/>
          <a:chExt cx="0" cy="0"/>
        </a:xfrm>
      </p:grpSpPr>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 name="OVERVIEW"/>
          <p:cNvSpPr txBox="1"/>
          <p:nvPr/>
        </p:nvSpPr>
        <p:spPr>
          <a:xfrm>
            <a:off x="952500" y="5334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4800">
                <a:solidFill>
                  <a:srgbClr val="53585F"/>
                </a:solidFill>
                <a:latin typeface="+mj-lt"/>
                <a:ea typeface="+mj-ea"/>
                <a:cs typeface="+mj-cs"/>
                <a:sym typeface="Helvetica"/>
              </a:defRPr>
            </a:lvl1pPr>
          </a:lstStyle>
          <a:p>
            <a:pPr/>
            <a:r>
              <a:t>OVERVIEW</a:t>
            </a:r>
          </a:p>
        </p:txBody>
      </p:sp>
      <p:sp>
        <p:nvSpPr>
          <p:cNvPr id="5" name="Line"/>
          <p:cNvSpPr/>
          <p:nvPr/>
        </p:nvSpPr>
        <p:spPr>
          <a:xfrm>
            <a:off x="1197470" y="207476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6" name="Line"/>
          <p:cNvSpPr/>
          <p:nvPr/>
        </p:nvSpPr>
        <p:spPr>
          <a:xfrm>
            <a:off x="1197470" y="114632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7" name="Rectangle"/>
          <p:cNvSpPr/>
          <p:nvPr/>
        </p:nvSpPr>
        <p:spPr>
          <a:xfrm>
            <a:off x="-12700" y="0"/>
            <a:ext cx="13124359" cy="230585"/>
          </a:xfrm>
          <a:prstGeom prst="rect">
            <a:avLst/>
          </a:prstGeom>
          <a:solidFill>
            <a:srgbClr val="F7931D"/>
          </a:solidFill>
          <a:ln w="12700">
            <a:miter lim="400000"/>
          </a:ln>
        </p:spPr>
        <p:txBody>
          <a:bodyPr lIns="50800" tIns="50800" rIns="50800" bIns="50800" anchor="ctr"/>
          <a:lstStyle/>
          <a:p>
            <a:pPr>
              <a:defRPr sz="2400">
                <a:solidFill>
                  <a:srgbClr val="FFFFFF"/>
                </a:solidFill>
              </a:defRPr>
            </a:pPr>
          </a:p>
        </p:txBody>
      </p:sp>
      <p:sp>
        <p:nvSpPr>
          <p:cNvPr id="8" name="Title Text"/>
          <p:cNvSpPr txBox="1"/>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9" name="Body Level One…"/>
          <p:cNvSpPr txBox="1"/>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10" name="Slide Number"/>
          <p:cNvSpPr txBox="1"/>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Lst>
  <p:transition xmlns:p14="http://schemas.microsoft.com/office/powerpoint/2010/main" spd="med" advClick="1"/>
  <p:txStyles>
    <p:titleStyle>
      <a:lvl1pPr marL="0" marR="0" indent="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1pPr>
      <a:lvl2pPr marL="0" marR="0" indent="228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2pPr>
      <a:lvl3pPr marL="0" marR="0" indent="457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3pPr>
      <a:lvl4pPr marL="0" marR="0" indent="685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4pPr>
      <a:lvl5pPr marL="0" marR="0" indent="9144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5pPr>
      <a:lvl6pPr marL="0" marR="0" indent="11430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6pPr>
      <a:lvl7pPr marL="0" marR="0" indent="1371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7pPr>
      <a:lvl8pPr marL="0" marR="0" indent="1600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8pPr>
      <a:lvl9pPr marL="0" marR="0" indent="1828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9pPr>
    </p:titleStyle>
    <p:bodyStyle>
      <a:lvl1pPr marL="444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1pPr>
      <a:lvl2pPr marL="889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2pPr>
      <a:lvl3pPr marL="1333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3pPr>
      <a:lvl4pPr marL="1778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4pPr>
      <a:lvl5pPr marL="2222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5pPr>
      <a:lvl6pPr marL="2667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6pPr>
      <a:lvl7pPr marL="3111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7pPr>
      <a:lvl8pPr marL="3556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8pPr>
      <a:lvl9pPr marL="4000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favicon.io" TargetMode="External"/></Relationships>

</file>

<file path=ppt/slides/_rels/slide3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 name="26 WEB IMAGE BASICS"/>
          <p:cNvSpPr txBox="1"/>
          <p:nvPr>
            <p:ph type="body" idx="21"/>
          </p:nvPr>
        </p:nvSpPr>
        <p:spPr>
          <a:prstGeom prst="rect">
            <a:avLst/>
          </a:prstGeom>
        </p:spPr>
        <p:txBody>
          <a:bodyPr/>
          <a:lstStyle/>
          <a:p>
            <a:pPr marL="0" indent="0" algn="ctr">
              <a:spcBef>
                <a:spcPts val="0"/>
              </a:spcBef>
              <a:buSzTx/>
              <a:buNone/>
              <a:defRPr sz="8000">
                <a:latin typeface="+mj-lt"/>
                <a:ea typeface="+mj-ea"/>
                <a:cs typeface="+mj-cs"/>
                <a:sym typeface="Helvetica"/>
              </a:defRPr>
            </a:pPr>
            <a:r>
              <a:rPr b="1" sz="9000">
                <a:solidFill>
                  <a:srgbClr val="F7931D"/>
                </a:solidFill>
              </a:rPr>
              <a:t>26</a:t>
            </a:r>
            <a:br>
              <a:rPr sz="4000"/>
            </a:br>
            <a:r>
              <a:rPr sz="6000">
                <a:latin typeface="+mn-lt"/>
                <a:ea typeface="+mn-ea"/>
                <a:cs typeface="+mn-cs"/>
                <a:sym typeface="Helvetica Light"/>
              </a:rPr>
              <a:t>WEB IMAGE BASICS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8"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8-bit Indexed PNG (PNG-8)</a:t>
            </a:r>
          </a:p>
        </p:txBody>
      </p:sp>
      <p:sp>
        <p:nvSpPr>
          <p:cNvPr id="119" name="8-bit PNG (PNG-8) format is best for images with flat colors and hard edges and images with transparent areas."/>
          <p:cNvSpPr txBox="1"/>
          <p:nvPr>
            <p:ph type="body" idx="1"/>
          </p:nvPr>
        </p:nvSpPr>
        <p:spPr>
          <a:xfrm>
            <a:off x="952500" y="2399407"/>
            <a:ext cx="11099800" cy="6477893"/>
          </a:xfrm>
          <a:prstGeom prst="rect">
            <a:avLst/>
          </a:prstGeom>
        </p:spPr>
        <p:txBody>
          <a:bodyPr/>
          <a:lstStyle/>
          <a:p>
            <a:pPr/>
            <a:r>
              <a:rPr b="1">
                <a:latin typeface="+mj-lt"/>
                <a:ea typeface="+mj-ea"/>
                <a:cs typeface="+mj-cs"/>
                <a:sym typeface="Helvetica"/>
              </a:rPr>
              <a:t>8-bit PNG (PNG-8) </a:t>
            </a:r>
            <a:r>
              <a:t>format</a:t>
            </a:r>
            <a:r>
              <a:rPr b="1">
                <a:latin typeface="+mj-lt"/>
                <a:ea typeface="+mj-ea"/>
                <a:cs typeface="+mj-cs"/>
                <a:sym typeface="Helvetica"/>
              </a:rPr>
              <a:t> </a:t>
            </a:r>
            <a:r>
              <a:t>is best for images with flat colors and hard edges and images with transparent areas.</a:t>
            </a:r>
          </a:p>
        </p:txBody>
      </p:sp>
      <p:pic>
        <p:nvPicPr>
          <p:cNvPr id="120" name="lwd6_2507.png" descr="lwd6_2507.png"/>
          <p:cNvPicPr>
            <a:picLocks noChangeAspect="1"/>
          </p:cNvPicPr>
          <p:nvPr/>
        </p:nvPicPr>
        <p:blipFill>
          <a:blip r:embed="rId2">
            <a:extLst/>
          </a:blip>
          <a:stretch>
            <a:fillRect/>
          </a:stretch>
        </p:blipFill>
        <p:spPr>
          <a:xfrm>
            <a:off x="2006600" y="3683000"/>
            <a:ext cx="8991600" cy="51562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2" name="WEB IMAGE FORMATS…"/>
          <p:cNvSpPr txBox="1"/>
          <p:nvPr>
            <p:ph type="title"/>
          </p:nvPr>
        </p:nvSpPr>
        <p:spPr>
          <a:xfrm>
            <a:off x="952500" y="444500"/>
            <a:ext cx="11099800" cy="1238449"/>
          </a:xfrm>
          <a:prstGeom prst="rect">
            <a:avLst/>
          </a:prstGeom>
        </p:spPr>
        <p:txBody>
          <a:bodyPr/>
          <a:lstStyle/>
          <a:p>
            <a:pPr>
              <a:defRPr b="0" spc="100" sz="2000">
                <a:latin typeface="+mn-lt"/>
                <a:ea typeface="+mn-ea"/>
                <a:cs typeface="+mn-cs"/>
                <a:sym typeface="Helvetica Light"/>
              </a:defRPr>
            </a:pPr>
            <a:r>
              <a:t>WEB IMAGE FORMATS</a:t>
            </a:r>
          </a:p>
          <a:p>
            <a:pPr/>
            <a:r>
              <a:t>8-bit Indexed Color</a:t>
            </a:r>
          </a:p>
        </p:txBody>
      </p:sp>
      <p:sp>
        <p:nvSpPr>
          <p:cNvPr id="123" name="8-bit means the image can store up to 256 colors (28=256) at a time.…"/>
          <p:cNvSpPr txBox="1"/>
          <p:nvPr>
            <p:ph type="body" sz="half" idx="1"/>
          </p:nvPr>
        </p:nvSpPr>
        <p:spPr>
          <a:xfrm>
            <a:off x="701278" y="1896864"/>
            <a:ext cx="11975803" cy="2917230"/>
          </a:xfrm>
          <a:prstGeom prst="rect">
            <a:avLst/>
          </a:prstGeom>
        </p:spPr>
        <p:txBody>
          <a:bodyPr/>
          <a:lstStyle/>
          <a:p>
            <a:pPr defTabSz="514095">
              <a:spcBef>
                <a:spcPts val="3100"/>
              </a:spcBef>
              <a:defRPr sz="2640"/>
            </a:pPr>
            <a:r>
              <a:rPr b="1">
                <a:latin typeface="+mj-lt"/>
                <a:ea typeface="+mj-ea"/>
                <a:cs typeface="+mj-cs"/>
                <a:sym typeface="Helvetica"/>
              </a:rPr>
              <a:t>8-bit </a:t>
            </a:r>
            <a:r>
              <a:t>means</a:t>
            </a:r>
            <a:r>
              <a:rPr b="1">
                <a:latin typeface="+mj-lt"/>
                <a:ea typeface="+mj-ea"/>
                <a:cs typeface="+mj-cs"/>
                <a:sym typeface="Helvetica"/>
              </a:rPr>
              <a:t> </a:t>
            </a:r>
            <a:r>
              <a:t>the image can store up to </a:t>
            </a:r>
            <a:r>
              <a:rPr b="1">
                <a:latin typeface="+mj-lt"/>
                <a:ea typeface="+mj-ea"/>
                <a:cs typeface="+mj-cs"/>
                <a:sym typeface="Helvetica"/>
              </a:rPr>
              <a:t>256 colors</a:t>
            </a:r>
            <a:r>
              <a:t> (2</a:t>
            </a:r>
            <a:r>
              <a:rPr baseline="31999"/>
              <a:t>8</a:t>
            </a:r>
            <a:r>
              <a:t>=256) at a time.</a:t>
            </a:r>
          </a:p>
          <a:p>
            <a:pPr defTabSz="514095">
              <a:spcBef>
                <a:spcPts val="3100"/>
              </a:spcBef>
              <a:defRPr sz="2640"/>
            </a:pPr>
            <a:r>
              <a:rPr b="1">
                <a:latin typeface="+mj-lt"/>
                <a:ea typeface="+mj-ea"/>
                <a:cs typeface="+mj-cs"/>
                <a:sym typeface="Helvetica"/>
              </a:rPr>
              <a:t>Indexed color </a:t>
            </a:r>
            <a:r>
              <a:t>means that the colors in the image (its </a:t>
            </a:r>
            <a:r>
              <a:rPr b="1">
                <a:latin typeface="+mj-lt"/>
                <a:ea typeface="+mj-ea"/>
                <a:cs typeface="+mj-cs"/>
                <a:sym typeface="Helvetica"/>
              </a:rPr>
              <a:t>palette</a:t>
            </a:r>
            <a:r>
              <a:t>) are stored in an </a:t>
            </a:r>
            <a:r>
              <a:rPr b="1">
                <a:latin typeface="+mj-lt"/>
                <a:ea typeface="+mj-ea"/>
                <a:cs typeface="+mj-cs"/>
                <a:sym typeface="Helvetica"/>
              </a:rPr>
              <a:t>index</a:t>
            </a:r>
            <a:r>
              <a:t> (also called a </a:t>
            </a:r>
            <a:r>
              <a:rPr b="1">
                <a:latin typeface="+mj-lt"/>
                <a:ea typeface="+mj-ea"/>
                <a:cs typeface="+mj-cs"/>
                <a:sym typeface="Helvetica"/>
              </a:rPr>
              <a:t>color table</a:t>
            </a:r>
            <a:r>
              <a:t>). Each color in an image has a numerical reference that calls the pixel color from the table.</a:t>
            </a:r>
          </a:p>
          <a:p>
            <a:pPr defTabSz="514095">
              <a:spcBef>
                <a:spcPts val="3100"/>
              </a:spcBef>
              <a:defRPr sz="2640"/>
            </a:pPr>
            <a:r>
              <a:t>PNG-8s support </a:t>
            </a:r>
            <a:r>
              <a:rPr b="1">
                <a:latin typeface="+mj-lt"/>
                <a:ea typeface="+mj-ea"/>
                <a:cs typeface="+mj-cs"/>
                <a:sym typeface="Helvetica"/>
              </a:rPr>
              <a:t>binary (on/off) transparency</a:t>
            </a:r>
            <a:r>
              <a:t> only.</a:t>
            </a:r>
          </a:p>
        </p:txBody>
      </p:sp>
      <p:pic>
        <p:nvPicPr>
          <p:cNvPr id="124" name="lwd5_2306_index.png" descr="lwd5_2306_index.png"/>
          <p:cNvPicPr>
            <a:picLocks noChangeAspect="1"/>
          </p:cNvPicPr>
          <p:nvPr/>
        </p:nvPicPr>
        <p:blipFill>
          <a:blip r:embed="rId2">
            <a:extLst/>
          </a:blip>
          <a:stretch>
            <a:fillRect/>
          </a:stretch>
        </p:blipFill>
        <p:spPr>
          <a:xfrm>
            <a:off x="2591564" y="5103961"/>
            <a:ext cx="7821672" cy="3959722"/>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WEB IMAGE FORMATS…"/>
          <p:cNvSpPr txBox="1"/>
          <p:nvPr>
            <p:ph type="title"/>
          </p:nvPr>
        </p:nvSpPr>
        <p:spPr>
          <a:xfrm>
            <a:off x="952500" y="363909"/>
            <a:ext cx="11099800" cy="1238450"/>
          </a:xfrm>
          <a:prstGeom prst="rect">
            <a:avLst/>
          </a:prstGeom>
        </p:spPr>
        <p:txBody>
          <a:bodyPr/>
          <a:lstStyle/>
          <a:p>
            <a:pPr>
              <a:defRPr b="0" spc="100" sz="2000">
                <a:latin typeface="+mn-lt"/>
                <a:ea typeface="+mn-ea"/>
                <a:cs typeface="+mn-cs"/>
                <a:sym typeface="Helvetica Light"/>
              </a:defRPr>
            </a:pPr>
            <a:r>
              <a:t>WEB IMAGE FORMATS</a:t>
            </a:r>
          </a:p>
          <a:p>
            <a:pPr>
              <a:defRPr sz="3600"/>
            </a:pPr>
            <a:r>
              <a:t>8-bit Indexed Color (cont’d)</a:t>
            </a:r>
          </a:p>
        </p:txBody>
      </p:sp>
      <p:sp>
        <p:nvSpPr>
          <p:cNvPr id="127" name="You can see the color table for an image when you convert it to indexed color in an image editing program."/>
          <p:cNvSpPr txBox="1"/>
          <p:nvPr>
            <p:ph type="body" idx="1"/>
          </p:nvPr>
        </p:nvSpPr>
        <p:spPr>
          <a:xfrm>
            <a:off x="752078" y="1950739"/>
            <a:ext cx="11975803" cy="6939261"/>
          </a:xfrm>
          <a:prstGeom prst="rect">
            <a:avLst/>
          </a:prstGeom>
        </p:spPr>
        <p:txBody>
          <a:bodyPr/>
          <a:lstStyle/>
          <a:p>
            <a:pPr/>
            <a:r>
              <a:t>You can see the color table for an image when you convert it to indexed color in an image editing program.</a:t>
            </a:r>
          </a:p>
        </p:txBody>
      </p:sp>
      <p:pic>
        <p:nvPicPr>
          <p:cNvPr id="128" name="lwd6_2509.png" descr="lwd6_2509.png"/>
          <p:cNvPicPr>
            <a:picLocks noChangeAspect="1"/>
          </p:cNvPicPr>
          <p:nvPr/>
        </p:nvPicPr>
        <p:blipFill>
          <a:blip r:embed="rId2">
            <a:extLst/>
          </a:blip>
          <a:stretch>
            <a:fillRect/>
          </a:stretch>
        </p:blipFill>
        <p:spPr>
          <a:xfrm>
            <a:off x="2250529" y="3295650"/>
            <a:ext cx="8978901" cy="49149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0"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WebP Format</a:t>
            </a:r>
          </a:p>
        </p:txBody>
      </p:sp>
      <p:sp>
        <p:nvSpPr>
          <p:cNvPr id="131" name="WebP is a new image format from Google:…"/>
          <p:cNvSpPr txBox="1"/>
          <p:nvPr>
            <p:ph type="body" idx="1"/>
          </p:nvPr>
        </p:nvSpPr>
        <p:spPr>
          <a:prstGeom prst="rect">
            <a:avLst/>
          </a:prstGeom>
        </p:spPr>
        <p:txBody>
          <a:bodyPr/>
          <a:lstStyle/>
          <a:p>
            <a:pPr defTabSz="537463">
              <a:spcBef>
                <a:spcPts val="3300"/>
              </a:spcBef>
              <a:defRPr sz="2760"/>
            </a:pPr>
            <a:r>
              <a:rPr b="1">
                <a:latin typeface="+mj-lt"/>
                <a:ea typeface="+mj-ea"/>
                <a:cs typeface="+mj-cs"/>
                <a:sym typeface="Helvetica"/>
              </a:rPr>
              <a:t>WebP </a:t>
            </a:r>
            <a:r>
              <a:t>is a new image format from Google:</a:t>
            </a:r>
          </a:p>
          <a:p>
            <a:pPr marL="340783" indent="-340783" defTabSz="537463">
              <a:spcBef>
                <a:spcPts val="3300"/>
              </a:spcBef>
              <a:buSzPct val="75000"/>
              <a:buChar char="•"/>
              <a:defRPr sz="2760"/>
            </a:pPr>
            <a:r>
              <a:t>Can use either </a:t>
            </a:r>
            <a:r>
              <a:rPr b="1">
                <a:latin typeface="+mj-lt"/>
                <a:ea typeface="+mj-ea"/>
                <a:cs typeface="+mj-cs"/>
                <a:sym typeface="Helvetica"/>
              </a:rPr>
              <a:t>lossless or lossy</a:t>
            </a:r>
            <a:r>
              <a:t> compression scheme</a:t>
            </a:r>
          </a:p>
          <a:p>
            <a:pPr marL="340783" indent="-340783" defTabSz="537463">
              <a:spcBef>
                <a:spcPts val="3300"/>
              </a:spcBef>
              <a:buSzPct val="75000"/>
              <a:buChar char="•"/>
              <a:defRPr sz="2760"/>
            </a:pPr>
            <a:r>
              <a:t>Uses </a:t>
            </a:r>
            <a:r>
              <a:rPr b="1">
                <a:latin typeface="+mj-lt"/>
                <a:ea typeface="+mj-ea"/>
                <a:cs typeface="+mj-cs"/>
                <a:sym typeface="Helvetica"/>
              </a:rPr>
              <a:t>alpha transparency</a:t>
            </a:r>
            <a:r>
              <a:t> with either compression scheme </a:t>
            </a:r>
          </a:p>
          <a:p>
            <a:pPr marL="340783" indent="-340783" defTabSz="537463">
              <a:spcBef>
                <a:spcPts val="3300"/>
              </a:spcBef>
              <a:buSzPct val="75000"/>
              <a:buChar char="•"/>
              <a:defRPr sz="2760"/>
            </a:pPr>
            <a:r>
              <a:t>Can be </a:t>
            </a:r>
            <a:r>
              <a:rPr b="1">
                <a:latin typeface="+mj-lt"/>
                <a:ea typeface="+mj-ea"/>
                <a:cs typeface="+mj-cs"/>
                <a:sym typeface="Helvetica"/>
              </a:rPr>
              <a:t>animated</a:t>
            </a:r>
          </a:p>
          <a:p>
            <a:pPr marL="340783" indent="-340783" defTabSz="537463">
              <a:spcBef>
                <a:spcPts val="3300"/>
              </a:spcBef>
              <a:buSzPct val="75000"/>
              <a:buChar char="•"/>
              <a:defRPr sz="2760"/>
            </a:pPr>
            <a:r>
              <a:t>Stores </a:t>
            </a:r>
            <a:r>
              <a:rPr b="1">
                <a:latin typeface="+mj-lt"/>
                <a:ea typeface="+mj-ea"/>
                <a:cs typeface="+mj-cs"/>
                <a:sym typeface="Helvetica"/>
              </a:rPr>
              <a:t>metadata</a:t>
            </a:r>
            <a:r>
              <a:t> such as color profile information</a:t>
            </a:r>
          </a:p>
          <a:p>
            <a:pPr marL="340783" indent="-340783" defTabSz="537463">
              <a:spcBef>
                <a:spcPts val="3300"/>
              </a:spcBef>
              <a:buSzPct val="75000"/>
              <a:buChar char="•"/>
              <a:defRPr sz="2760"/>
            </a:pPr>
            <a:r>
              <a:t>Use </a:t>
            </a:r>
            <a:r>
              <a:rPr b="1">
                <a:latin typeface="+mj-lt"/>
                <a:ea typeface="+mj-ea"/>
                <a:cs typeface="+mj-cs"/>
                <a:sym typeface="Helvetica"/>
              </a:rPr>
              <a:t>WebP </a:t>
            </a:r>
            <a:r>
              <a:t>when speed matters more than quality. It results in smaller files than JPEG at medium quality setting (50–75%). </a:t>
            </a:r>
          </a:p>
          <a:p>
            <a:pPr marL="340783" indent="-340783" defTabSz="537463">
              <a:spcBef>
                <a:spcPts val="3300"/>
              </a:spcBef>
              <a:buSzPct val="75000"/>
              <a:buChar char="•"/>
              <a:defRPr sz="2760"/>
            </a:pPr>
            <a:r>
              <a:t>Its support of alpha transparency makes it a good substitute for PNG-24 (however it is not as good at maintaining sharp edges).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3"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GIF Format</a:t>
            </a:r>
          </a:p>
        </p:txBody>
      </p:sp>
      <p:sp>
        <p:nvSpPr>
          <p:cNvPr id="134" name="GIF (Graphical Interchange Format) was the first image format for the web:…"/>
          <p:cNvSpPr txBox="1"/>
          <p:nvPr>
            <p:ph type="body" idx="1"/>
          </p:nvPr>
        </p:nvSpPr>
        <p:spPr>
          <a:prstGeom prst="rect">
            <a:avLst/>
          </a:prstGeom>
        </p:spPr>
        <p:txBody>
          <a:bodyPr/>
          <a:lstStyle/>
          <a:p>
            <a:pPr defTabSz="537463">
              <a:spcBef>
                <a:spcPts val="3300"/>
              </a:spcBef>
              <a:defRPr sz="2760"/>
            </a:pPr>
            <a:r>
              <a:rPr b="1">
                <a:latin typeface="+mj-lt"/>
                <a:ea typeface="+mj-ea"/>
                <a:cs typeface="+mj-cs"/>
                <a:sym typeface="Helvetica"/>
              </a:rPr>
              <a:t>GIF (Graphical Interchange Format)</a:t>
            </a:r>
            <a:r>
              <a:t> was the first image format for the web:</a:t>
            </a:r>
          </a:p>
          <a:p>
            <a:pPr lvl="1" marL="749723" indent="-340783" defTabSz="537463">
              <a:spcBef>
                <a:spcPts val="3300"/>
              </a:spcBef>
              <a:buSzPct val="75000"/>
              <a:buChar char="•"/>
              <a:defRPr sz="2760"/>
            </a:pPr>
            <a:r>
              <a:t>It is good for images with </a:t>
            </a:r>
            <a:r>
              <a:rPr b="1">
                <a:latin typeface="+mj-lt"/>
                <a:ea typeface="+mj-ea"/>
                <a:cs typeface="+mj-cs"/>
                <a:sym typeface="Helvetica"/>
              </a:rPr>
              <a:t>flat colors</a:t>
            </a:r>
            <a:r>
              <a:t> and hard edges.</a:t>
            </a:r>
          </a:p>
          <a:p>
            <a:pPr lvl="1" marL="749723" indent="-340783" defTabSz="537463">
              <a:spcBef>
                <a:spcPts val="3300"/>
              </a:spcBef>
              <a:buSzPct val="75000"/>
              <a:buChar char="•"/>
              <a:defRPr sz="2760"/>
            </a:pPr>
            <a:r>
              <a:t>It is an </a:t>
            </a:r>
            <a:r>
              <a:rPr b="1">
                <a:latin typeface="+mj-lt"/>
                <a:ea typeface="+mj-ea"/>
                <a:cs typeface="+mj-cs"/>
                <a:sym typeface="Helvetica"/>
              </a:rPr>
              <a:t>8-bit indexed color format</a:t>
            </a:r>
            <a:r>
              <a:t> (up to 256 pixel colors).</a:t>
            </a:r>
          </a:p>
          <a:p>
            <a:pPr lvl="1" marL="749723" indent="-340783" defTabSz="537463">
              <a:spcBef>
                <a:spcPts val="3300"/>
              </a:spcBef>
              <a:buSzPct val="75000"/>
              <a:buChar char="•"/>
              <a:defRPr sz="2760"/>
            </a:pPr>
            <a:r>
              <a:t>GIF compression is </a:t>
            </a:r>
            <a:r>
              <a:rPr b="1">
                <a:latin typeface="+mj-lt"/>
                <a:ea typeface="+mj-ea"/>
                <a:cs typeface="+mj-cs"/>
                <a:sym typeface="Helvetica"/>
              </a:rPr>
              <a:t>lossless</a:t>
            </a:r>
            <a:r>
              <a:t> (although colors are lost when converting from RGB to indexed color).</a:t>
            </a:r>
          </a:p>
          <a:p>
            <a:pPr lvl="1" marL="749723" indent="-340783" defTabSz="537463">
              <a:spcBef>
                <a:spcPts val="3300"/>
              </a:spcBef>
              <a:buSzPct val="75000"/>
              <a:buChar char="•"/>
              <a:defRPr sz="2760"/>
            </a:pPr>
            <a:r>
              <a:t>It uses </a:t>
            </a:r>
            <a:r>
              <a:rPr b="1">
                <a:latin typeface="+mj-lt"/>
                <a:ea typeface="+mj-ea"/>
                <a:cs typeface="+mj-cs"/>
                <a:sym typeface="Helvetica"/>
              </a:rPr>
              <a:t>binary transparency</a:t>
            </a:r>
            <a:r>
              <a:t>.</a:t>
            </a:r>
          </a:p>
          <a:p>
            <a:pPr lvl="1" marL="749723" indent="-340783" defTabSz="537463">
              <a:spcBef>
                <a:spcPts val="3300"/>
              </a:spcBef>
              <a:buSzPct val="75000"/>
              <a:buChar char="•"/>
              <a:defRPr sz="2760"/>
            </a:pPr>
            <a:r>
              <a:t>It can store multiple frames for </a:t>
            </a:r>
            <a:r>
              <a:rPr b="1">
                <a:latin typeface="+mj-lt"/>
                <a:ea typeface="+mj-ea"/>
                <a:cs typeface="+mj-cs"/>
                <a:sym typeface="Helvetica"/>
              </a:rPr>
              <a:t>GIF animation</a:t>
            </a:r>
            <a:r>
              <a:t>.</a:t>
            </a:r>
          </a:p>
          <a:p>
            <a:pPr lvl="1" marL="749723" indent="-340783" defTabSz="537463">
              <a:spcBef>
                <a:spcPts val="3300"/>
              </a:spcBef>
              <a:buSzPct val="75000"/>
              <a:buChar char="•"/>
              <a:defRPr sz="2760"/>
            </a:pPr>
            <a:r>
              <a:rPr b="1">
                <a:latin typeface="+mj-lt"/>
                <a:ea typeface="+mj-ea"/>
                <a:cs typeface="+mj-cs"/>
                <a:sym typeface="Helvetica"/>
              </a:rPr>
              <a:t>GIF </a:t>
            </a:r>
            <a:r>
              <a:t>is used less now that we have PNG and WebP alternatives.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6"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AVIF</a:t>
            </a:r>
          </a:p>
        </p:txBody>
      </p:sp>
      <p:sp>
        <p:nvSpPr>
          <p:cNvPr id="137" name="AVIF is a new file format created to be a replacement for JPEG:…"/>
          <p:cNvSpPr txBox="1"/>
          <p:nvPr>
            <p:ph type="body" idx="1"/>
          </p:nvPr>
        </p:nvSpPr>
        <p:spPr>
          <a:prstGeom prst="rect">
            <a:avLst/>
          </a:prstGeom>
        </p:spPr>
        <p:txBody>
          <a:bodyPr/>
          <a:lstStyle/>
          <a:p>
            <a:pPr defTabSz="554990">
              <a:spcBef>
                <a:spcPts val="3400"/>
              </a:spcBef>
              <a:defRPr sz="2850"/>
            </a:pPr>
            <a:r>
              <a:rPr b="1">
                <a:latin typeface="+mj-lt"/>
                <a:ea typeface="+mj-ea"/>
                <a:cs typeface="+mj-cs"/>
                <a:sym typeface="Helvetica"/>
              </a:rPr>
              <a:t>AVIF </a:t>
            </a:r>
            <a:r>
              <a:t>is a new file format created to be a replacement for JPEG:</a:t>
            </a:r>
          </a:p>
          <a:p>
            <a:pPr marL="351895" indent="-351895" defTabSz="554990">
              <a:spcBef>
                <a:spcPts val="3400"/>
              </a:spcBef>
              <a:buSzPct val="75000"/>
              <a:buChar char="•"/>
              <a:defRPr sz="2850"/>
            </a:pPr>
            <a:r>
              <a:t>Better than JPEG and WebP at preserving sharp edges at higher compression rates</a:t>
            </a:r>
          </a:p>
          <a:p>
            <a:pPr marL="351895" indent="-351895" defTabSz="554990">
              <a:spcBef>
                <a:spcPts val="3400"/>
              </a:spcBef>
              <a:buSzPct val="75000"/>
              <a:buChar char="•"/>
              <a:defRPr sz="2850"/>
            </a:pPr>
            <a:r>
              <a:t>Better at preserving flat areas of color than JPEG</a:t>
            </a:r>
          </a:p>
          <a:p>
            <a:pPr marL="351895" indent="-351895" defTabSz="554990">
              <a:spcBef>
                <a:spcPts val="3400"/>
              </a:spcBef>
              <a:buSzPct val="75000"/>
              <a:buChar char="•"/>
              <a:defRPr sz="2850"/>
            </a:pPr>
            <a:r>
              <a:t>It supports lossless or lossy compression, alpha transparency, and animation</a:t>
            </a:r>
          </a:p>
          <a:p>
            <a:pPr marL="351895" indent="-351895" defTabSz="554990">
              <a:spcBef>
                <a:spcPts val="3400"/>
              </a:spcBef>
              <a:buSzPct val="75000"/>
              <a:buChar char="•"/>
              <a:defRPr sz="2850"/>
            </a:pPr>
            <a:r>
              <a:t>It is not supported on older browsers, so provide a backup</a:t>
            </a:r>
          </a:p>
          <a:p>
            <a:pPr marL="351895" indent="-351895" defTabSz="554990">
              <a:spcBef>
                <a:spcPts val="3400"/>
              </a:spcBef>
              <a:buSzPct val="75000"/>
              <a:buChar char="•"/>
              <a:defRPr sz="2850"/>
            </a:pPr>
            <a:r>
              <a:t>Because it is new, there are also few image editors that can handle them.</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JPEG-XL</a:t>
            </a:r>
          </a:p>
        </p:txBody>
      </p:sp>
      <p:sp>
        <p:nvSpPr>
          <p:cNvPr id="140" name="JPEG-XL is an updated and expanded version of JPEG image with a wide range of features:…"/>
          <p:cNvSpPr txBox="1"/>
          <p:nvPr>
            <p:ph type="body" idx="1"/>
          </p:nvPr>
        </p:nvSpPr>
        <p:spPr>
          <a:prstGeom prst="rect">
            <a:avLst/>
          </a:prstGeom>
        </p:spPr>
        <p:txBody>
          <a:bodyPr/>
          <a:lstStyle/>
          <a:p>
            <a:pPr defTabSz="514095">
              <a:spcBef>
                <a:spcPts val="3100"/>
              </a:spcBef>
              <a:defRPr sz="2640"/>
            </a:pPr>
            <a:r>
              <a:rPr b="1">
                <a:latin typeface="+mj-lt"/>
                <a:ea typeface="+mj-ea"/>
                <a:cs typeface="+mj-cs"/>
                <a:sym typeface="Helvetica"/>
              </a:rPr>
              <a:t>JPEG-XL</a:t>
            </a:r>
            <a:r>
              <a:t> is an updated and expanded version of JPEG image with a wide range of features:</a:t>
            </a:r>
          </a:p>
          <a:p>
            <a:pPr marL="325966" indent="-325966" defTabSz="514095">
              <a:spcBef>
                <a:spcPts val="2100"/>
              </a:spcBef>
              <a:buSzPct val="75000"/>
              <a:buChar char="•"/>
              <a:defRPr sz="2640"/>
            </a:pPr>
            <a:r>
              <a:t>lossless or lossy compression</a:t>
            </a:r>
          </a:p>
          <a:p>
            <a:pPr marL="325966" indent="-325966" defTabSz="514095">
              <a:spcBef>
                <a:spcPts val="2100"/>
              </a:spcBef>
              <a:buSzPct val="75000"/>
              <a:buChar char="•"/>
              <a:defRPr sz="2640"/>
            </a:pPr>
            <a:r>
              <a:t>alpha transparency</a:t>
            </a:r>
          </a:p>
          <a:p>
            <a:pPr marL="325966" indent="-325966" defTabSz="514095">
              <a:spcBef>
                <a:spcPts val="2100"/>
              </a:spcBef>
              <a:buSzPct val="75000"/>
              <a:buChar char="•"/>
              <a:defRPr sz="2640"/>
            </a:pPr>
            <a:r>
              <a:t>progressive display</a:t>
            </a:r>
          </a:p>
          <a:p>
            <a:pPr marL="325966" indent="-325966" defTabSz="514095">
              <a:spcBef>
                <a:spcPts val="2100"/>
              </a:spcBef>
              <a:buSzPct val="75000"/>
              <a:buChar char="•"/>
              <a:defRPr sz="2640"/>
            </a:pPr>
            <a:r>
              <a:t>alpha transparency</a:t>
            </a:r>
          </a:p>
          <a:p>
            <a:pPr marL="325966" indent="-325966" defTabSz="514095">
              <a:spcBef>
                <a:spcPts val="2100"/>
              </a:spcBef>
              <a:buSzPct val="75000"/>
              <a:buChar char="•"/>
              <a:defRPr sz="2640"/>
            </a:pPr>
            <a:r>
              <a:t>wide color gamut and HDR support</a:t>
            </a:r>
          </a:p>
          <a:p>
            <a:pPr marL="325966" indent="-325966" defTabSz="514095">
              <a:spcBef>
                <a:spcPts val="2100"/>
              </a:spcBef>
              <a:buSzPct val="75000"/>
              <a:buChar char="•"/>
              <a:defRPr sz="2640"/>
            </a:pPr>
            <a:r>
              <a:t>animation</a:t>
            </a:r>
          </a:p>
          <a:p>
            <a:pPr marL="325966" indent="-325966" defTabSz="514095">
              <a:spcBef>
                <a:spcPts val="2100"/>
              </a:spcBef>
              <a:buSzPct val="75000"/>
              <a:buChar char="•"/>
              <a:defRPr sz="2640"/>
            </a:pPr>
            <a:r>
              <a:t>JPEG recompression with no loss of quality</a:t>
            </a:r>
          </a:p>
          <a:p>
            <a:pPr marL="325966" indent="-325966" defTabSz="514095">
              <a:spcBef>
                <a:spcPts val="2100"/>
              </a:spcBef>
              <a:buSzPct val="75000"/>
              <a:buChar char="•"/>
              <a:defRPr sz="2640"/>
            </a:pPr>
            <a:r>
              <a:t>better handling of sharp edges (such as text) and areas of flat color</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2" name="WEB IMAGE FORMATS…"/>
          <p:cNvSpPr txBox="1"/>
          <p:nvPr>
            <p:ph type="title"/>
          </p:nvPr>
        </p:nvSpPr>
        <p:spPr>
          <a:xfrm>
            <a:off x="952500" y="444500"/>
            <a:ext cx="11099800" cy="1230363"/>
          </a:xfrm>
          <a:prstGeom prst="rect">
            <a:avLst/>
          </a:prstGeom>
        </p:spPr>
        <p:txBody>
          <a:bodyPr/>
          <a:lstStyle/>
          <a:p>
            <a:pPr>
              <a:defRPr b="0" spc="100" sz="2000">
                <a:latin typeface="+mn-lt"/>
                <a:ea typeface="+mn-ea"/>
                <a:cs typeface="+mn-cs"/>
                <a:sym typeface="Helvetica Light"/>
              </a:defRPr>
            </a:pPr>
            <a:r>
              <a:t>WEB IMAGE FORMATS</a:t>
            </a:r>
          </a:p>
          <a:p>
            <a:pPr>
              <a:defRPr sz="3600"/>
            </a:pPr>
            <a:r>
              <a:t>JPEG-XL, cont’d.</a:t>
            </a:r>
          </a:p>
        </p:txBody>
      </p:sp>
      <p:sp>
        <p:nvSpPr>
          <p:cNvPr id="143" name="JPEG-XL is an updated and expanded version of JPEG image with a wide range of features:…"/>
          <p:cNvSpPr txBox="1"/>
          <p:nvPr>
            <p:ph type="body" idx="1"/>
          </p:nvPr>
        </p:nvSpPr>
        <p:spPr>
          <a:xfrm>
            <a:off x="999579" y="2142777"/>
            <a:ext cx="11099801" cy="6286501"/>
          </a:xfrm>
          <a:prstGeom prst="rect">
            <a:avLst/>
          </a:prstGeom>
        </p:spPr>
        <p:txBody>
          <a:bodyPr/>
          <a:lstStyle/>
          <a:p>
            <a:pPr defTabSz="514095">
              <a:spcBef>
                <a:spcPts val="3100"/>
              </a:spcBef>
              <a:defRPr sz="2640"/>
            </a:pPr>
            <a:r>
              <a:rPr b="1">
                <a:latin typeface="+mj-lt"/>
                <a:ea typeface="+mj-ea"/>
                <a:cs typeface="+mj-cs"/>
                <a:sym typeface="Helvetica"/>
              </a:rPr>
              <a:t>JPEG-XL</a:t>
            </a:r>
            <a:r>
              <a:t> is an updated and expanded version of JPEG image with a wide range of features:</a:t>
            </a:r>
          </a:p>
          <a:p>
            <a:pPr marL="325966" indent="-325966" defTabSz="514095">
              <a:spcBef>
                <a:spcPts val="2100"/>
              </a:spcBef>
              <a:buSzPct val="75000"/>
              <a:buChar char="•"/>
              <a:defRPr sz="2640"/>
            </a:pPr>
            <a:r>
              <a:t>lossless or lossy compression</a:t>
            </a:r>
          </a:p>
          <a:p>
            <a:pPr marL="325966" indent="-325966" defTabSz="514095">
              <a:spcBef>
                <a:spcPts val="2100"/>
              </a:spcBef>
              <a:buSzPct val="75000"/>
              <a:buChar char="•"/>
              <a:defRPr sz="2640"/>
            </a:pPr>
            <a:r>
              <a:t>alpha transparency</a:t>
            </a:r>
          </a:p>
          <a:p>
            <a:pPr marL="325966" indent="-325966" defTabSz="514095">
              <a:spcBef>
                <a:spcPts val="2100"/>
              </a:spcBef>
              <a:buSzPct val="75000"/>
              <a:buChar char="•"/>
              <a:defRPr sz="2640"/>
            </a:pPr>
            <a:r>
              <a:t>progressive display</a:t>
            </a:r>
          </a:p>
          <a:p>
            <a:pPr marL="325966" indent="-325966" defTabSz="514095">
              <a:spcBef>
                <a:spcPts val="2100"/>
              </a:spcBef>
              <a:buSzPct val="75000"/>
              <a:buChar char="•"/>
              <a:defRPr sz="2640"/>
            </a:pPr>
            <a:r>
              <a:t>alpha transparency</a:t>
            </a:r>
          </a:p>
          <a:p>
            <a:pPr marL="325966" indent="-325966" defTabSz="514095">
              <a:spcBef>
                <a:spcPts val="2100"/>
              </a:spcBef>
              <a:buSzPct val="75000"/>
              <a:buChar char="•"/>
              <a:defRPr sz="2640"/>
            </a:pPr>
            <a:r>
              <a:t>wide color gamut and HDR support</a:t>
            </a:r>
          </a:p>
          <a:p>
            <a:pPr marL="325966" indent="-325966" defTabSz="514095">
              <a:spcBef>
                <a:spcPts val="2100"/>
              </a:spcBef>
              <a:buSzPct val="75000"/>
              <a:buChar char="•"/>
              <a:defRPr sz="2640"/>
            </a:pPr>
            <a:r>
              <a:t>animation</a:t>
            </a:r>
          </a:p>
          <a:p>
            <a:pPr marL="325966" indent="-325966" defTabSz="514095">
              <a:spcBef>
                <a:spcPts val="2100"/>
              </a:spcBef>
              <a:buSzPct val="75000"/>
              <a:buChar char="•"/>
              <a:defRPr sz="2640"/>
            </a:pPr>
            <a:r>
              <a:t>JPEG recompression with no loss of quality</a:t>
            </a:r>
          </a:p>
          <a:p>
            <a:pPr marL="325966" indent="-325966" defTabSz="514095">
              <a:spcBef>
                <a:spcPts val="2100"/>
              </a:spcBef>
              <a:buSzPct val="75000"/>
              <a:buChar char="•"/>
              <a:defRPr sz="2640"/>
            </a:pPr>
            <a:r>
              <a:t>better handling of sharp edges (such as text) and areas of flat color</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5" name="WEB IMAGE FORMATS…"/>
          <p:cNvSpPr txBox="1"/>
          <p:nvPr>
            <p:ph type="title"/>
          </p:nvPr>
        </p:nvSpPr>
        <p:spPr>
          <a:xfrm>
            <a:off x="952500" y="444500"/>
            <a:ext cx="11099800" cy="1228750"/>
          </a:xfrm>
          <a:prstGeom prst="rect">
            <a:avLst/>
          </a:prstGeom>
        </p:spPr>
        <p:txBody>
          <a:bodyPr/>
          <a:lstStyle/>
          <a:p>
            <a:pPr>
              <a:defRPr b="0" spc="100" sz="2000">
                <a:latin typeface="+mn-lt"/>
                <a:ea typeface="+mn-ea"/>
                <a:cs typeface="+mn-cs"/>
                <a:sym typeface="Helvetica Light"/>
              </a:defRPr>
            </a:pPr>
            <a:r>
              <a:t>WEB IMAGE FORMATS</a:t>
            </a:r>
          </a:p>
          <a:p>
            <a:pPr/>
            <a:r>
              <a:t>Choosing an Image Format</a:t>
            </a:r>
          </a:p>
        </p:txBody>
      </p:sp>
      <p:pic>
        <p:nvPicPr>
          <p:cNvPr id="146" name="lwd6_26_format_table.png" descr="lwd6_26_format_table.png"/>
          <p:cNvPicPr>
            <a:picLocks noChangeAspect="1"/>
          </p:cNvPicPr>
          <p:nvPr/>
        </p:nvPicPr>
        <p:blipFill>
          <a:blip r:embed="rId2">
            <a:extLst/>
          </a:blip>
          <a:stretch>
            <a:fillRect/>
          </a:stretch>
        </p:blipFill>
        <p:spPr>
          <a:xfrm>
            <a:off x="491813" y="1755612"/>
            <a:ext cx="12115333" cy="7515576"/>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8"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Providing Fallbacks with the </a:t>
            </a:r>
            <a:br/>
            <a:r>
              <a:rPr>
                <a:latin typeface="Courier"/>
                <a:ea typeface="Courier"/>
                <a:cs typeface="Courier"/>
                <a:sym typeface="Courier"/>
              </a:rPr>
              <a:t>picture</a:t>
            </a:r>
            <a:r>
              <a:t> Element</a:t>
            </a:r>
          </a:p>
        </p:txBody>
      </p:sp>
      <p:sp>
        <p:nvSpPr>
          <p:cNvPr id="149" name="The picture element presents a series of file format options and lets the browser pick the first one it supports.…"/>
          <p:cNvSpPr txBox="1"/>
          <p:nvPr>
            <p:ph type="body" idx="1"/>
          </p:nvPr>
        </p:nvSpPr>
        <p:spPr>
          <a:xfrm>
            <a:off x="952500" y="3067050"/>
            <a:ext cx="11099800" cy="5822950"/>
          </a:xfrm>
          <a:prstGeom prst="rect">
            <a:avLst/>
          </a:prstGeom>
        </p:spPr>
        <p:txBody>
          <a:bodyPr/>
          <a:lstStyle/>
          <a:p>
            <a:pPr defTabSz="566674">
              <a:spcBef>
                <a:spcPts val="3400"/>
              </a:spcBef>
              <a:defRPr sz="2910"/>
            </a:pPr>
            <a:r>
              <a:t>The </a:t>
            </a:r>
            <a:r>
              <a:rPr b="1">
                <a:latin typeface="Courier"/>
                <a:ea typeface="Courier"/>
                <a:cs typeface="Courier"/>
                <a:sym typeface="Courier"/>
              </a:rPr>
              <a:t>picture</a:t>
            </a:r>
            <a:r>
              <a:t> element presents a series of file format options and lets the browser pick the first one it supports.</a:t>
            </a:r>
          </a:p>
          <a:p>
            <a:pPr defTabSz="566674">
              <a:spcBef>
                <a:spcPts val="3400"/>
              </a:spcBef>
              <a:defRPr sz="2910"/>
            </a:pPr>
            <a:r>
              <a:t>The </a:t>
            </a:r>
            <a:r>
              <a:rPr b="1">
                <a:latin typeface="Courier"/>
                <a:ea typeface="Courier"/>
                <a:cs typeface="Courier"/>
                <a:sym typeface="Courier"/>
              </a:rPr>
              <a:t>img</a:t>
            </a:r>
            <a:r>
              <a:t> element is required and is what places the image on the page.</a:t>
            </a:r>
          </a:p>
          <a:p>
            <a:pPr defTabSz="566674">
              <a:spcBef>
                <a:spcPts val="3400"/>
              </a:spcBef>
              <a:defRPr sz="2910"/>
            </a:pPr>
            <a:r>
              <a:t>List the </a:t>
            </a:r>
            <a:r>
              <a:rPr b="1">
                <a:latin typeface="Courier"/>
                <a:ea typeface="Courier"/>
                <a:cs typeface="Courier"/>
                <a:sym typeface="Courier"/>
              </a:rPr>
              <a:t>source</a:t>
            </a:r>
            <a:r>
              <a:t> images from smallest to largest file size.</a:t>
            </a:r>
          </a:p>
          <a:p>
            <a:pPr marL="184785" defTabSz="443484">
              <a:lnSpc>
                <a:spcPts val="3500"/>
              </a:lnSpc>
              <a:spcBef>
                <a:spcPts val="2300"/>
              </a:spcBef>
              <a:tabLst>
                <a:tab pos="368300" algn="l"/>
              </a:tabLst>
              <a:defRPr b="1" sz="2134">
                <a:solidFill>
                  <a:schemeClr val="accent1"/>
                </a:solidFill>
                <a:latin typeface="Courier"/>
                <a:ea typeface="Courier"/>
                <a:cs typeface="Courier"/>
                <a:sym typeface="Courier"/>
              </a:defRPr>
            </a:pPr>
            <a:r>
              <a:t>&lt;picture&gt;</a:t>
            </a:r>
          </a:p>
          <a:p>
            <a:pPr marL="184785" defTabSz="443484">
              <a:lnSpc>
                <a:spcPts val="3500"/>
              </a:lnSpc>
              <a:spcBef>
                <a:spcPts val="0"/>
              </a:spcBef>
              <a:tabLst>
                <a:tab pos="368300" algn="l"/>
              </a:tabLst>
              <a:defRPr sz="2134">
                <a:solidFill>
                  <a:srgbClr val="000000"/>
                </a:solidFill>
                <a:latin typeface="Courier"/>
                <a:ea typeface="Courier"/>
                <a:cs typeface="Courier"/>
                <a:sym typeface="Courier"/>
              </a:defRPr>
            </a:pPr>
            <a:r>
              <a:t>  </a:t>
            </a:r>
            <a:r>
              <a:rPr b="1"/>
              <a:t>&lt;source</a:t>
            </a:r>
            <a:r>
              <a:t> type="image/jxl" srcset="images/mountains.jxl"</a:t>
            </a:r>
            <a:r>
              <a:rPr b="1"/>
              <a:t>&gt;</a:t>
            </a:r>
          </a:p>
          <a:p>
            <a:pPr marL="184785" defTabSz="443484">
              <a:lnSpc>
                <a:spcPts val="3500"/>
              </a:lnSpc>
              <a:spcBef>
                <a:spcPts val="0"/>
              </a:spcBef>
              <a:tabLst>
                <a:tab pos="368300" algn="l"/>
              </a:tabLst>
              <a:defRPr sz="2134">
                <a:solidFill>
                  <a:srgbClr val="000000"/>
                </a:solidFill>
                <a:latin typeface="Courier"/>
                <a:ea typeface="Courier"/>
                <a:cs typeface="Courier"/>
                <a:sym typeface="Courier"/>
              </a:defRPr>
            </a:pPr>
            <a:r>
              <a:t>  </a:t>
            </a:r>
            <a:r>
              <a:rPr b="1"/>
              <a:t>&lt;source</a:t>
            </a:r>
            <a:r>
              <a:t> type="image/avif" srcset="images/mountains.avif"</a:t>
            </a:r>
            <a:r>
              <a:rPr b="1"/>
              <a:t>&gt;</a:t>
            </a:r>
          </a:p>
          <a:p>
            <a:pPr marL="184785" defTabSz="443484">
              <a:lnSpc>
                <a:spcPts val="3500"/>
              </a:lnSpc>
              <a:spcBef>
                <a:spcPts val="0"/>
              </a:spcBef>
              <a:tabLst>
                <a:tab pos="368300" algn="l"/>
              </a:tabLst>
              <a:defRPr sz="2134">
                <a:solidFill>
                  <a:srgbClr val="000000"/>
                </a:solidFill>
                <a:latin typeface="Courier"/>
                <a:ea typeface="Courier"/>
                <a:cs typeface="Courier"/>
                <a:sym typeface="Courier"/>
              </a:defRPr>
            </a:pPr>
            <a:r>
              <a:t>  </a:t>
            </a:r>
            <a:r>
              <a:rPr b="1"/>
              <a:t>&lt;source</a:t>
            </a:r>
            <a:r>
              <a:t> type="image/webp" srcset="images/mountains.webp"</a:t>
            </a:r>
            <a:r>
              <a:rPr b="1"/>
              <a:t>&gt;</a:t>
            </a:r>
          </a:p>
          <a:p>
            <a:pPr marL="184785" defTabSz="443484">
              <a:lnSpc>
                <a:spcPts val="3500"/>
              </a:lnSpc>
              <a:spcBef>
                <a:spcPts val="0"/>
              </a:spcBef>
              <a:tabLst>
                <a:tab pos="368300" algn="l"/>
              </a:tabLst>
              <a:defRPr sz="2134">
                <a:solidFill>
                  <a:srgbClr val="000000"/>
                </a:solidFill>
                <a:latin typeface="Courier"/>
                <a:ea typeface="Courier"/>
                <a:cs typeface="Courier"/>
                <a:sym typeface="Courier"/>
              </a:defRPr>
            </a:pPr>
            <a:r>
              <a:t>  </a:t>
            </a:r>
            <a:r>
              <a:rPr b="1"/>
              <a:t>&lt;img src="images/mountains.jpg" alt=""&gt;</a:t>
            </a:r>
            <a:endParaRPr b="1"/>
          </a:p>
          <a:p>
            <a:pPr marL="184785" defTabSz="443484">
              <a:lnSpc>
                <a:spcPts val="3500"/>
              </a:lnSpc>
              <a:spcBef>
                <a:spcPts val="0"/>
              </a:spcBef>
              <a:tabLst>
                <a:tab pos="368300" algn="l"/>
              </a:tabLst>
              <a:defRPr b="1" sz="2134">
                <a:solidFill>
                  <a:schemeClr val="accent1"/>
                </a:solidFill>
                <a:latin typeface="Courier"/>
                <a:ea typeface="Courier"/>
                <a:cs typeface="Courier"/>
                <a:sym typeface="Courier"/>
              </a:defRPr>
            </a:pPr>
            <a:r>
              <a:t>&lt;/picture&gt;</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 name="Where to get images…"/>
          <p:cNvSpPr txBox="1"/>
          <p:nvPr>
            <p:ph type="body" idx="21"/>
          </p:nvPr>
        </p:nvSpPr>
        <p:spPr>
          <a:prstGeom prst="rect">
            <a:avLst/>
          </a:prstGeom>
        </p:spPr>
        <p:txBody>
          <a:bodyPr/>
          <a:lstStyle/>
          <a:p>
            <a:pPr>
              <a:defRPr b="1">
                <a:latin typeface="+mj-lt"/>
                <a:ea typeface="+mj-ea"/>
                <a:cs typeface="+mj-cs"/>
                <a:sym typeface="Helvetica"/>
              </a:defRPr>
            </a:pPr>
            <a:r>
              <a:t>Where to get images</a:t>
            </a:r>
          </a:p>
          <a:p>
            <a:pPr>
              <a:defRPr b="1">
                <a:latin typeface="+mj-lt"/>
                <a:ea typeface="+mj-ea"/>
                <a:cs typeface="+mj-cs"/>
                <a:sym typeface="Helvetica"/>
              </a:defRPr>
            </a:pPr>
            <a:r>
              <a:t>Introduction to image formats</a:t>
            </a:r>
          </a:p>
          <a:p>
            <a:pPr>
              <a:defRPr b="1">
                <a:latin typeface="+mj-lt"/>
                <a:ea typeface="+mj-ea"/>
                <a:cs typeface="+mj-cs"/>
                <a:sym typeface="Helvetica"/>
              </a:defRPr>
            </a:pPr>
            <a:r>
              <a:t>Image and screen resolution</a:t>
            </a:r>
          </a:p>
          <a:p>
            <a:pPr>
              <a:defRPr b="1">
                <a:latin typeface="+mj-lt"/>
                <a:ea typeface="+mj-ea"/>
                <a:cs typeface="+mj-cs"/>
                <a:sym typeface="Helvetica"/>
              </a:defRPr>
            </a:pPr>
            <a:r>
              <a:t>Working with transparency</a:t>
            </a:r>
          </a:p>
          <a:p>
            <a:pPr>
              <a:defRPr b="1">
                <a:latin typeface="+mj-lt"/>
                <a:ea typeface="+mj-ea"/>
                <a:cs typeface="+mj-cs"/>
                <a:sym typeface="Helvetica"/>
              </a:defRPr>
            </a:pPr>
            <a:r>
              <a:t>Creating favicons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Image Size and Resolution"/>
          <p:cNvSpPr txBox="1"/>
          <p:nvPr>
            <p:ph type="title"/>
          </p:nvPr>
        </p:nvSpPr>
        <p:spPr>
          <a:prstGeom prst="rect">
            <a:avLst/>
          </a:prstGeom>
        </p:spPr>
        <p:txBody>
          <a:bodyPr/>
          <a:lstStyle/>
          <a:p>
            <a:pPr/>
            <a:r>
              <a:t>Image Size and Resolution</a:t>
            </a:r>
          </a:p>
        </p:txBody>
      </p:sp>
      <p:sp>
        <p:nvSpPr>
          <p:cNvPr id="152" name="Bitmap images (also called raster images) are made up of a grid of pixels (tiny, single-colored squares):…"/>
          <p:cNvSpPr txBox="1"/>
          <p:nvPr>
            <p:ph type="body" idx="1"/>
          </p:nvPr>
        </p:nvSpPr>
        <p:spPr>
          <a:prstGeom prst="rect">
            <a:avLst/>
          </a:prstGeom>
        </p:spPr>
        <p:txBody>
          <a:bodyPr/>
          <a:lstStyle/>
          <a:p>
            <a:pPr/>
            <a:r>
              <a:rPr b="1">
                <a:latin typeface="+mj-lt"/>
                <a:ea typeface="+mj-ea"/>
                <a:cs typeface="+mj-cs"/>
                <a:sym typeface="Helvetica"/>
              </a:rPr>
              <a:t>Bitmap</a:t>
            </a:r>
            <a:r>
              <a:t> images (also called </a:t>
            </a:r>
            <a:r>
              <a:rPr b="1">
                <a:latin typeface="+mj-lt"/>
                <a:ea typeface="+mj-ea"/>
                <a:cs typeface="+mj-cs"/>
                <a:sym typeface="Helvetica"/>
              </a:rPr>
              <a:t>raster</a:t>
            </a:r>
            <a:r>
              <a:t> images) are made up of a grid of </a:t>
            </a:r>
            <a:r>
              <a:rPr b="1">
                <a:latin typeface="+mj-lt"/>
                <a:ea typeface="+mj-ea"/>
                <a:cs typeface="+mj-cs"/>
                <a:sym typeface="Helvetica"/>
              </a:rPr>
              <a:t>pixels</a:t>
            </a:r>
            <a:r>
              <a:t> (tiny, single-colored squares):</a:t>
            </a:r>
          </a:p>
          <a:p>
            <a:pPr/>
          </a:p>
          <a:p>
            <a:pPr/>
          </a:p>
          <a:p>
            <a:pPr/>
          </a:p>
          <a:p>
            <a:pPr/>
          </a:p>
          <a:p>
            <a:pPr/>
            <a:r>
              <a:t>The </a:t>
            </a:r>
            <a:r>
              <a:rPr b="1">
                <a:latin typeface="+mj-lt"/>
                <a:ea typeface="+mj-ea"/>
                <a:cs typeface="+mj-cs"/>
                <a:sym typeface="Helvetica"/>
              </a:rPr>
              <a:t>resolution</a:t>
            </a:r>
            <a:r>
              <a:t> of an image is a measurement of the number of </a:t>
            </a:r>
            <a:r>
              <a:rPr b="1">
                <a:latin typeface="+mj-lt"/>
                <a:ea typeface="+mj-ea"/>
                <a:cs typeface="+mj-cs"/>
                <a:sym typeface="Helvetica"/>
              </a:rPr>
              <a:t>pixels per inch (ppi)</a:t>
            </a:r>
            <a:r>
              <a:t>.</a:t>
            </a:r>
          </a:p>
        </p:txBody>
      </p:sp>
      <p:pic>
        <p:nvPicPr>
          <p:cNvPr id="153" name="lwd5_2313_bitmapvector.png" descr="lwd5_2313_bitmapvector.png"/>
          <p:cNvPicPr>
            <a:picLocks noChangeAspect="1"/>
          </p:cNvPicPr>
          <p:nvPr/>
        </p:nvPicPr>
        <p:blipFill>
          <a:blip r:embed="rId2">
            <a:extLst/>
          </a:blip>
          <a:stretch>
            <a:fillRect/>
          </a:stretch>
        </p:blipFill>
        <p:spPr>
          <a:xfrm>
            <a:off x="3689350" y="3841750"/>
            <a:ext cx="5626100" cy="35433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Image Size and Resolution (cont’d)"/>
          <p:cNvSpPr txBox="1"/>
          <p:nvPr>
            <p:ph type="title"/>
          </p:nvPr>
        </p:nvSpPr>
        <p:spPr>
          <a:xfrm>
            <a:off x="952500" y="444500"/>
            <a:ext cx="11099800" cy="1060897"/>
          </a:xfrm>
          <a:prstGeom prst="rect">
            <a:avLst/>
          </a:prstGeom>
        </p:spPr>
        <p:txBody>
          <a:bodyPr/>
          <a:lstStyle>
            <a:lvl1pPr>
              <a:defRPr sz="3600"/>
            </a:lvl1pPr>
          </a:lstStyle>
          <a:p>
            <a:pPr/>
            <a:r>
              <a:t>Image Size and Resolution (cont’d)</a:t>
            </a:r>
          </a:p>
        </p:txBody>
      </p:sp>
      <p:sp>
        <p:nvSpPr>
          <p:cNvPr id="156" name="Display size of the image is dependent on the resolution of the screen. In digital media, the number of pixels is important, not the ppi at which it is created.…"/>
          <p:cNvSpPr txBox="1"/>
          <p:nvPr>
            <p:ph type="body" idx="1"/>
          </p:nvPr>
        </p:nvSpPr>
        <p:spPr>
          <a:xfrm>
            <a:off x="999579" y="1844129"/>
            <a:ext cx="11099801" cy="7170689"/>
          </a:xfrm>
          <a:prstGeom prst="rect">
            <a:avLst/>
          </a:prstGeom>
        </p:spPr>
        <p:txBody>
          <a:bodyPr/>
          <a:lstStyle/>
          <a:p>
            <a:pPr defTabSz="554990">
              <a:spcBef>
                <a:spcPts val="3400"/>
              </a:spcBef>
              <a:defRPr sz="2850"/>
            </a:pPr>
            <a:r>
              <a:t>Display size of the image is dependent on the resolution of the screen. In digital media, the </a:t>
            </a:r>
            <a:r>
              <a:rPr b="1">
                <a:latin typeface="+mj-lt"/>
                <a:ea typeface="+mj-ea"/>
                <a:cs typeface="+mj-cs"/>
                <a:sym typeface="Helvetica"/>
              </a:rPr>
              <a:t>number of pixels is important, not the ppi</a:t>
            </a:r>
            <a:r>
              <a:t> at which it is created.</a:t>
            </a:r>
          </a:p>
          <a:p>
            <a:pPr defTabSz="554990">
              <a:spcBef>
                <a:spcPts val="3400"/>
              </a:spcBef>
              <a:defRPr sz="2850"/>
            </a:pPr>
          </a:p>
          <a:p>
            <a:pPr defTabSz="554990">
              <a:spcBef>
                <a:spcPts val="3400"/>
              </a:spcBef>
              <a:defRPr sz="2850"/>
            </a:pPr>
          </a:p>
          <a:p>
            <a:pPr defTabSz="554990">
              <a:spcBef>
                <a:spcPts val="3400"/>
              </a:spcBef>
              <a:defRPr sz="2850"/>
            </a:pPr>
          </a:p>
          <a:p>
            <a:pPr defTabSz="554990">
              <a:spcBef>
                <a:spcPts val="3400"/>
              </a:spcBef>
              <a:defRPr sz="2850"/>
            </a:pPr>
          </a:p>
          <a:p>
            <a:pPr defTabSz="554990">
              <a:spcBef>
                <a:spcPts val="3400"/>
              </a:spcBef>
              <a:defRPr sz="2850"/>
            </a:pPr>
          </a:p>
          <a:p>
            <a:pPr defTabSz="554990">
              <a:spcBef>
                <a:spcPts val="3400"/>
              </a:spcBef>
              <a:defRPr sz="2850"/>
            </a:pPr>
            <a:r>
              <a:t>That said, the common practice is to </a:t>
            </a:r>
            <a:r>
              <a:rPr b="1">
                <a:latin typeface="+mj-lt"/>
                <a:ea typeface="+mj-ea"/>
                <a:cs typeface="+mj-cs"/>
                <a:sym typeface="Helvetica"/>
              </a:rPr>
              <a:t>create images at 72ppi</a:t>
            </a:r>
            <a:r>
              <a:t> in bitmap image editors (like Photoshop).</a:t>
            </a:r>
          </a:p>
        </p:txBody>
      </p:sp>
      <p:pic>
        <p:nvPicPr>
          <p:cNvPr id="157" name="lwd5_2314_density.png" descr="lwd5_2314_density.png"/>
          <p:cNvPicPr>
            <a:picLocks noChangeAspect="1"/>
          </p:cNvPicPr>
          <p:nvPr/>
        </p:nvPicPr>
        <p:blipFill>
          <a:blip r:embed="rId2">
            <a:extLst/>
          </a:blip>
          <a:stretch>
            <a:fillRect/>
          </a:stretch>
        </p:blipFill>
        <p:spPr>
          <a:xfrm>
            <a:off x="2512021" y="3432894"/>
            <a:ext cx="7650558" cy="4251524"/>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 name="Screen Resolution"/>
          <p:cNvSpPr txBox="1"/>
          <p:nvPr>
            <p:ph type="title"/>
          </p:nvPr>
        </p:nvSpPr>
        <p:spPr>
          <a:prstGeom prst="rect">
            <a:avLst/>
          </a:prstGeom>
        </p:spPr>
        <p:txBody>
          <a:bodyPr/>
          <a:lstStyle/>
          <a:p>
            <a:pPr/>
          </a:p>
          <a:p>
            <a:pPr/>
            <a:r>
              <a:t>Screen Resolution</a:t>
            </a:r>
          </a:p>
        </p:txBody>
      </p:sp>
      <p:sp>
        <p:nvSpPr>
          <p:cNvPr id="160" name="Screen displays are made up of pixels (device pixels) which can be measured in ppi as well (screen pixel density):…"/>
          <p:cNvSpPr txBox="1"/>
          <p:nvPr>
            <p:ph type="body" idx="1"/>
          </p:nvPr>
        </p:nvSpPr>
        <p:spPr>
          <a:prstGeom prst="rect">
            <a:avLst/>
          </a:prstGeom>
        </p:spPr>
        <p:txBody>
          <a:bodyPr/>
          <a:lstStyle/>
          <a:p>
            <a:pPr/>
            <a:r>
              <a:t>Screen displays are made up of pixels (</a:t>
            </a:r>
            <a:r>
              <a:rPr b="1">
                <a:latin typeface="+mj-lt"/>
                <a:ea typeface="+mj-ea"/>
                <a:cs typeface="+mj-cs"/>
                <a:sym typeface="Helvetica"/>
              </a:rPr>
              <a:t>device pixels</a:t>
            </a:r>
            <a:r>
              <a:t>) which can be measured in ppi as well (screen </a:t>
            </a:r>
            <a:r>
              <a:rPr b="1">
                <a:latin typeface="+mj-lt"/>
                <a:ea typeface="+mj-ea"/>
                <a:cs typeface="+mj-cs"/>
                <a:sym typeface="Helvetica"/>
              </a:rPr>
              <a:t>pixel density</a:t>
            </a:r>
            <a:r>
              <a:t>):</a:t>
            </a:r>
          </a:p>
          <a:p>
            <a:pPr marL="370416" indent="-370416">
              <a:buSzPct val="75000"/>
              <a:buChar char="•"/>
            </a:pPr>
            <a:r>
              <a:t>Standard desktop monitors: 109 to 163 ppi</a:t>
            </a:r>
          </a:p>
          <a:p>
            <a:pPr marL="370416" indent="-370416">
              <a:buSzPct val="75000"/>
              <a:buChar char="•"/>
            </a:pPr>
            <a:r>
              <a:t>Apple Retina display (introduced in 2010) doubled the number of device pixels per inch (</a:t>
            </a:r>
            <a:r>
              <a:rPr b="1">
                <a:latin typeface="+mj-lt"/>
                <a:ea typeface="+mj-ea"/>
                <a:cs typeface="+mj-cs"/>
                <a:sym typeface="Helvetica"/>
              </a:rPr>
              <a:t>2x</a:t>
            </a:r>
            <a:r>
              <a:t> display).</a:t>
            </a:r>
          </a:p>
          <a:p>
            <a:pPr marL="370416" indent="-370416">
              <a:buSzPct val="75000"/>
              <a:buChar char="•"/>
            </a:pPr>
            <a:r>
              <a:t>Now there are </a:t>
            </a:r>
            <a:r>
              <a:rPr b="1">
                <a:latin typeface="+mj-lt"/>
                <a:ea typeface="+mj-ea"/>
                <a:cs typeface="+mj-cs"/>
                <a:sym typeface="Helvetica"/>
              </a:rPr>
              <a:t>1.5x</a:t>
            </a:r>
            <a:r>
              <a:t>, </a:t>
            </a:r>
            <a:r>
              <a:rPr b="1">
                <a:latin typeface="+mj-lt"/>
                <a:ea typeface="+mj-ea"/>
                <a:cs typeface="+mj-cs"/>
                <a:sym typeface="Helvetica"/>
              </a:rPr>
              <a:t>2x</a:t>
            </a:r>
            <a:r>
              <a:t>, </a:t>
            </a:r>
            <a:r>
              <a:rPr b="1">
                <a:latin typeface="+mj-lt"/>
                <a:ea typeface="+mj-ea"/>
                <a:cs typeface="+mj-cs"/>
                <a:sym typeface="Helvetica"/>
              </a:rPr>
              <a:t>3x</a:t>
            </a:r>
            <a:r>
              <a:t>, and </a:t>
            </a:r>
            <a:r>
              <a:rPr b="1">
                <a:latin typeface="+mj-lt"/>
                <a:ea typeface="+mj-ea"/>
                <a:cs typeface="+mj-cs"/>
                <a:sym typeface="Helvetica"/>
              </a:rPr>
              <a:t>4x</a:t>
            </a:r>
            <a:r>
              <a:t> pixel densities, allowing for much sharper images.</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2" name="Screen Resolution (cont’d)"/>
          <p:cNvSpPr txBox="1"/>
          <p:nvPr>
            <p:ph type="title"/>
          </p:nvPr>
        </p:nvSpPr>
        <p:spPr>
          <a:xfrm>
            <a:off x="952500" y="279400"/>
            <a:ext cx="11099800" cy="1464023"/>
          </a:xfrm>
          <a:prstGeom prst="rect">
            <a:avLst/>
          </a:prstGeom>
        </p:spPr>
        <p:txBody>
          <a:bodyPr/>
          <a:lstStyle>
            <a:lvl1pPr>
              <a:defRPr sz="3600"/>
            </a:lvl1pPr>
          </a:lstStyle>
          <a:p>
            <a:pPr/>
            <a:r>
              <a:t>Screen Resolution (cont’d)</a:t>
            </a:r>
          </a:p>
        </p:txBody>
      </p:sp>
      <p:sp>
        <p:nvSpPr>
          <p:cNvPr id="163" name="Before high-density displays, pixels in images and CSS measurements mapped 1-to-1 with device pixels.…"/>
          <p:cNvSpPr txBox="1"/>
          <p:nvPr>
            <p:ph type="body" sz="half" idx="1"/>
          </p:nvPr>
        </p:nvSpPr>
        <p:spPr>
          <a:xfrm>
            <a:off x="999579" y="1792237"/>
            <a:ext cx="11099801" cy="4145014"/>
          </a:xfrm>
          <a:prstGeom prst="rect">
            <a:avLst/>
          </a:prstGeom>
        </p:spPr>
        <p:txBody>
          <a:bodyPr/>
          <a:lstStyle/>
          <a:p>
            <a:pPr marL="337079" indent="-337079" defTabSz="531622">
              <a:spcBef>
                <a:spcPts val="3200"/>
              </a:spcBef>
              <a:buSzPct val="75000"/>
              <a:buChar char="•"/>
              <a:defRPr sz="2639"/>
            </a:pPr>
            <a:r>
              <a:t>Before high-density displays, pixels in images and CSS measurements mapped 1-to-1 with device pixels.</a:t>
            </a:r>
          </a:p>
          <a:p>
            <a:pPr marL="337079" indent="-337079" defTabSz="531622">
              <a:spcBef>
                <a:spcPts val="3200"/>
              </a:spcBef>
              <a:buSzPct val="75000"/>
              <a:buChar char="•"/>
              <a:defRPr sz="2639"/>
            </a:pPr>
            <a:r>
              <a:t>Now that device pixels are so small, 1-to-1 mapping won’t work.</a:t>
            </a:r>
          </a:p>
          <a:p>
            <a:pPr marL="337079" indent="-337079" defTabSz="531622">
              <a:spcBef>
                <a:spcPts val="3200"/>
              </a:spcBef>
              <a:buSzPct val="75000"/>
              <a:buChar char="•"/>
              <a:defRPr sz="2639"/>
            </a:pPr>
            <a:r>
              <a:t>Devices use a measurement called a </a:t>
            </a:r>
            <a:r>
              <a:rPr b="1">
                <a:latin typeface="+mj-lt"/>
                <a:ea typeface="+mj-ea"/>
                <a:cs typeface="+mj-cs"/>
                <a:sym typeface="Helvetica"/>
              </a:rPr>
              <a:t>reference pixel</a:t>
            </a:r>
            <a:r>
              <a:t> for the purposes of layout.</a:t>
            </a:r>
          </a:p>
          <a:p>
            <a:pPr marL="337079" indent="-337079" defTabSz="531622">
              <a:spcBef>
                <a:spcPts val="3200"/>
              </a:spcBef>
              <a:buSzPct val="75000"/>
              <a:buChar char="•"/>
              <a:defRPr sz="2639"/>
            </a:pPr>
            <a:r>
              <a:t>Pixels in images and CSS measurements are mapped to the </a:t>
            </a:r>
            <a:r>
              <a:rPr i="1">
                <a:latin typeface="+mj-lt"/>
                <a:ea typeface="+mj-ea"/>
                <a:cs typeface="+mj-cs"/>
                <a:sym typeface="Helvetica"/>
              </a:rPr>
              <a:t>reference pixels</a:t>
            </a:r>
            <a:r>
              <a:t> on the device (not the device pixels).</a:t>
            </a:r>
          </a:p>
        </p:txBody>
      </p:sp>
      <p:pic>
        <p:nvPicPr>
          <p:cNvPr id="164" name="lwd6_2520-new.png" descr="lwd6_2520-new.png"/>
          <p:cNvPicPr>
            <a:picLocks noChangeAspect="1"/>
          </p:cNvPicPr>
          <p:nvPr/>
        </p:nvPicPr>
        <p:blipFill>
          <a:blip r:embed="rId2">
            <a:extLst/>
          </a:blip>
          <a:stretch>
            <a:fillRect/>
          </a:stretch>
        </p:blipFill>
        <p:spPr>
          <a:xfrm>
            <a:off x="1212850" y="6229350"/>
            <a:ext cx="10579100" cy="26543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 name="Screen Resolution (cont’d)"/>
          <p:cNvSpPr txBox="1"/>
          <p:nvPr>
            <p:ph type="title"/>
          </p:nvPr>
        </p:nvSpPr>
        <p:spPr>
          <a:xfrm>
            <a:off x="952500" y="444500"/>
            <a:ext cx="11099800" cy="1088827"/>
          </a:xfrm>
          <a:prstGeom prst="rect">
            <a:avLst/>
          </a:prstGeom>
        </p:spPr>
        <p:txBody>
          <a:bodyPr/>
          <a:lstStyle>
            <a:lvl1pPr>
              <a:defRPr sz="3600"/>
            </a:lvl1pPr>
          </a:lstStyle>
          <a:p>
            <a:pPr/>
            <a:r>
              <a:t>Screen Resolution (cont’d)</a:t>
            </a:r>
          </a:p>
        </p:txBody>
      </p:sp>
      <p:sp>
        <p:nvSpPr>
          <p:cNvPr id="167" name="To make an image sharp on a high-density display, create it at a larger scale, then size it down to the preferred layout size with CSS:"/>
          <p:cNvSpPr txBox="1"/>
          <p:nvPr>
            <p:ph type="body" idx="1"/>
          </p:nvPr>
        </p:nvSpPr>
        <p:spPr>
          <a:xfrm>
            <a:off x="952500" y="1747242"/>
            <a:ext cx="11099800" cy="7142758"/>
          </a:xfrm>
          <a:prstGeom prst="rect">
            <a:avLst/>
          </a:prstGeom>
        </p:spPr>
        <p:txBody>
          <a:bodyPr/>
          <a:lstStyle/>
          <a:p>
            <a:pPr>
              <a:defRPr sz="2800"/>
            </a:pPr>
            <a:r>
              <a:t>To make an image sharp on a high-density display, </a:t>
            </a:r>
            <a:r>
              <a:rPr b="1">
                <a:latin typeface="+mj-lt"/>
                <a:ea typeface="+mj-ea"/>
                <a:cs typeface="+mj-cs"/>
                <a:sym typeface="Helvetica"/>
              </a:rPr>
              <a:t>create it at a larger scale, then size it down</a:t>
            </a:r>
            <a:r>
              <a:t> to the preferred layout size with CSS:</a:t>
            </a:r>
          </a:p>
        </p:txBody>
      </p:sp>
      <p:pic>
        <p:nvPicPr>
          <p:cNvPr id="168" name="lwd5_2315_retina.png" descr="lwd5_2315_retina.png"/>
          <p:cNvPicPr>
            <a:picLocks noChangeAspect="1"/>
          </p:cNvPicPr>
          <p:nvPr/>
        </p:nvPicPr>
        <p:blipFill>
          <a:blip r:embed="rId2">
            <a:extLst/>
          </a:blip>
          <a:stretch>
            <a:fillRect/>
          </a:stretch>
        </p:blipFill>
        <p:spPr>
          <a:xfrm>
            <a:off x="1469479" y="2781300"/>
            <a:ext cx="10160001" cy="64262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0" name="Screen Resolution (cont’d)"/>
          <p:cNvSpPr txBox="1"/>
          <p:nvPr>
            <p:ph type="title"/>
          </p:nvPr>
        </p:nvSpPr>
        <p:spPr>
          <a:xfrm>
            <a:off x="952500" y="444500"/>
            <a:ext cx="11099800" cy="1088827"/>
          </a:xfrm>
          <a:prstGeom prst="rect">
            <a:avLst/>
          </a:prstGeom>
        </p:spPr>
        <p:txBody>
          <a:bodyPr/>
          <a:lstStyle>
            <a:lvl1pPr>
              <a:defRPr sz="3600"/>
            </a:lvl1pPr>
          </a:lstStyle>
          <a:p>
            <a:pPr/>
            <a:r>
              <a:t>Screen Resolution (cont’d)</a:t>
            </a:r>
          </a:p>
        </p:txBody>
      </p:sp>
      <p:sp>
        <p:nvSpPr>
          <p:cNvPr id="171" name="Most images can be created at the layout dimensions.…"/>
          <p:cNvSpPr txBox="1"/>
          <p:nvPr>
            <p:ph type="body" idx="1"/>
          </p:nvPr>
        </p:nvSpPr>
        <p:spPr>
          <a:xfrm>
            <a:off x="952500" y="1747242"/>
            <a:ext cx="11099800" cy="7142758"/>
          </a:xfrm>
          <a:prstGeom prst="rect">
            <a:avLst/>
          </a:prstGeom>
        </p:spPr>
        <p:txBody>
          <a:bodyPr/>
          <a:lstStyle/>
          <a:p>
            <a:pPr marL="345722" indent="-345722">
              <a:buSzPct val="75000"/>
              <a:buChar char="•"/>
              <a:defRPr sz="2800"/>
            </a:pPr>
            <a:r>
              <a:t>Most images can be created at the layout dimensions.</a:t>
            </a:r>
          </a:p>
          <a:p>
            <a:pPr lvl="2">
              <a:spcBef>
                <a:spcPts val="1200"/>
              </a:spcBef>
              <a:defRPr sz="2800"/>
            </a:pPr>
            <a:r>
              <a:rPr b="1">
                <a:latin typeface="+mj-lt"/>
                <a:ea typeface="+mj-ea"/>
                <a:cs typeface="+mj-cs"/>
                <a:sym typeface="Helvetica"/>
              </a:rPr>
              <a:t>Example:</a:t>
            </a:r>
            <a:r>
              <a:t> 150 pixel wide image for a 150 reference pixel wide space in the layout</a:t>
            </a:r>
          </a:p>
          <a:p>
            <a:pPr marL="345722" indent="-345722">
              <a:buSzPct val="75000"/>
              <a:buChar char="•"/>
              <a:defRPr sz="2800"/>
            </a:pPr>
            <a:r>
              <a:t>For important images (banner images, product shots), create several versions at larger scales (2x, 3x) </a:t>
            </a:r>
          </a:p>
          <a:p>
            <a:pPr lvl="2">
              <a:spcBef>
                <a:spcPts val="600"/>
              </a:spcBef>
              <a:defRPr sz="2800"/>
            </a:pPr>
            <a:r>
              <a:t>[</a:t>
            </a:r>
            <a:r>
              <a:rPr>
                <a:latin typeface="+mj-lt"/>
                <a:ea typeface="+mj-ea"/>
                <a:cs typeface="+mj-cs"/>
                <a:sym typeface="Helvetica"/>
              </a:rPr>
              <a:t>NOTE</a:t>
            </a:r>
            <a:r>
              <a:t>: it’s hard to see the difference between 2x and 3x images, so most developers only do 2x.]</a:t>
            </a:r>
          </a:p>
          <a:p>
            <a:pPr lvl="2">
              <a:spcBef>
                <a:spcPts val="1200"/>
              </a:spcBef>
              <a:defRPr sz="2800"/>
            </a:pPr>
            <a:r>
              <a:rPr b="1">
                <a:latin typeface="+mj-lt"/>
                <a:ea typeface="+mj-ea"/>
                <a:cs typeface="+mj-cs"/>
                <a:sym typeface="Helvetica"/>
              </a:rPr>
              <a:t>Example:</a:t>
            </a:r>
            <a:r>
              <a:t>  300px and 450px for 150px space</a:t>
            </a:r>
          </a:p>
          <a:p>
            <a:pPr marL="345722" indent="-345722">
              <a:buSzPct val="75000"/>
              <a:buChar char="•"/>
              <a:defRPr sz="2800"/>
            </a:pPr>
            <a:r>
              <a:t>Use responsive image markup to deliver the appropriate size for the device.</a:t>
            </a:r>
          </a:p>
          <a:p>
            <a:pPr marL="457200" marR="457200" defTabSz="457200">
              <a:spcBef>
                <a:spcPts val="2000"/>
              </a:spcBef>
              <a:defRPr sz="2400">
                <a:solidFill>
                  <a:srgbClr val="000000"/>
                </a:solidFill>
                <a:latin typeface="Courier"/>
                <a:ea typeface="Courier"/>
                <a:cs typeface="Courier"/>
                <a:sym typeface="Courier"/>
              </a:defRPr>
            </a:pPr>
            <a:r>
              <a:t>&lt;img src="/images/product-150px.jpg" alt="" </a:t>
            </a:r>
          </a:p>
          <a:p>
            <a:pPr marL="457200" marR="457200" defTabSz="457200">
              <a:spcBef>
                <a:spcPts val="0"/>
              </a:spcBef>
              <a:defRPr b="1" sz="2400">
                <a:solidFill>
                  <a:schemeClr val="accent1"/>
                </a:solidFill>
                <a:latin typeface="Courier"/>
                <a:ea typeface="Courier"/>
                <a:cs typeface="Courier"/>
                <a:sym typeface="Courier"/>
              </a:defRPr>
            </a:pPr>
            <a:r>
              <a:t>     srcset="/images/product-300px.jpg 2x, </a:t>
            </a:r>
          </a:p>
          <a:p>
            <a:pPr marL="457200" marR="457200" defTabSz="457200">
              <a:spcBef>
                <a:spcPts val="0"/>
              </a:spcBef>
              <a:defRPr b="1" sz="2400">
                <a:solidFill>
                  <a:schemeClr val="accent4">
                    <a:hueOff val="384618"/>
                    <a:satOff val="3869"/>
                    <a:lumOff val="5802"/>
                  </a:schemeClr>
                </a:solidFill>
                <a:latin typeface="Courier New"/>
                <a:ea typeface="Courier New"/>
                <a:cs typeface="Courier New"/>
                <a:sym typeface="Courier New"/>
              </a:defRPr>
            </a:pPr>
            <a:r>
              <a:rPr>
                <a:solidFill>
                  <a:schemeClr val="accent1"/>
                </a:solidFill>
                <a:latin typeface="Courier"/>
                <a:ea typeface="Courier"/>
                <a:cs typeface="Courier"/>
                <a:sym typeface="Courier"/>
              </a:rPr>
              <a:t>             /images/product-450px.jpg 3x"</a:t>
            </a:r>
            <a:r>
              <a:rPr>
                <a:solidFill>
                  <a:srgbClr val="000000"/>
                </a:solidFill>
                <a:latin typeface="Courier"/>
                <a:ea typeface="Courier"/>
                <a:cs typeface="Courier"/>
                <a:sym typeface="Courier"/>
              </a:rPr>
              <a:t> </a:t>
            </a:r>
            <a:r>
              <a:rPr>
                <a:solidFill>
                  <a:srgbClr val="000000"/>
                </a:solidFill>
              </a:rPr>
              <a:t>&gt;</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3" name="Working with Transparency"/>
          <p:cNvSpPr txBox="1"/>
          <p:nvPr>
            <p:ph type="title"/>
          </p:nvPr>
        </p:nvSpPr>
        <p:spPr>
          <a:prstGeom prst="rect">
            <a:avLst/>
          </a:prstGeom>
        </p:spPr>
        <p:txBody>
          <a:bodyPr/>
          <a:lstStyle/>
          <a:p>
            <a:pPr/>
            <a:r>
              <a:t>Working with Transparency</a:t>
            </a:r>
          </a:p>
        </p:txBody>
      </p:sp>
      <p:sp>
        <p:nvSpPr>
          <p:cNvPr id="174" name="PNG, GIF, WebP, AVIF,and JPEG-XL formats allow parts of an image to be transparent.…"/>
          <p:cNvSpPr txBox="1"/>
          <p:nvPr>
            <p:ph type="body" idx="1"/>
          </p:nvPr>
        </p:nvSpPr>
        <p:spPr>
          <a:prstGeom prst="rect">
            <a:avLst/>
          </a:prstGeom>
        </p:spPr>
        <p:txBody>
          <a:bodyPr/>
          <a:lstStyle/>
          <a:p>
            <a:pPr marL="344487" indent="-344487" defTabSz="543305">
              <a:spcBef>
                <a:spcPts val="3300"/>
              </a:spcBef>
              <a:buSzPct val="75000"/>
              <a:buChar char="•"/>
              <a:defRPr sz="2790"/>
            </a:pPr>
            <a:r>
              <a:t>PNG, GIF, WebP, AVIF,and JPEG-XL formats allow parts of an image to be transparent. </a:t>
            </a:r>
          </a:p>
          <a:p>
            <a:pPr marL="344487" indent="-344487" defTabSz="543305">
              <a:spcBef>
                <a:spcPts val="3300"/>
              </a:spcBef>
              <a:buSzPct val="75000"/>
              <a:buChar char="•"/>
              <a:defRPr sz="2790"/>
            </a:pPr>
            <a:r>
              <a:t>There are two types of transparency:</a:t>
            </a:r>
          </a:p>
          <a:p>
            <a:pPr lvl="3" indent="637794" defTabSz="543305">
              <a:spcBef>
                <a:spcPts val="3300"/>
              </a:spcBef>
              <a:defRPr sz="2790"/>
            </a:pPr>
            <a:r>
              <a:rPr b="1">
                <a:latin typeface="+mj-lt"/>
                <a:ea typeface="+mj-ea"/>
                <a:cs typeface="+mj-cs"/>
                <a:sym typeface="Helvetica"/>
              </a:rPr>
              <a:t>Binary (index) transparency</a:t>
            </a:r>
            <a:br>
              <a:rPr b="1">
                <a:latin typeface="+mj-lt"/>
                <a:ea typeface="+mj-ea"/>
                <a:cs typeface="+mj-cs"/>
                <a:sym typeface="Helvetica"/>
              </a:rPr>
            </a:br>
            <a:r>
              <a:t>Pixels are either entirely transparent or entirely opaque.</a:t>
            </a:r>
          </a:p>
          <a:p>
            <a:pPr lvl="3" indent="637794" defTabSz="543305">
              <a:spcBef>
                <a:spcPts val="3300"/>
              </a:spcBef>
              <a:defRPr sz="2790"/>
            </a:pPr>
            <a:r>
              <a:rPr b="1">
                <a:latin typeface="+mj-lt"/>
                <a:ea typeface="+mj-ea"/>
                <a:cs typeface="+mj-cs"/>
                <a:sym typeface="Helvetica"/>
              </a:rPr>
              <a:t>Alpha transparency</a:t>
            </a:r>
            <a:br/>
            <a:r>
              <a:t>Pixels may have up to 256 levels of opacity.</a:t>
            </a:r>
          </a:p>
          <a:p>
            <a:pPr defTabSz="543305">
              <a:spcBef>
                <a:spcPts val="5500"/>
              </a:spcBef>
              <a:defRPr sz="2790"/>
            </a:pPr>
            <a:r>
              <a:rPr sz="2511">
                <a:solidFill>
                  <a:schemeClr val="accent4"/>
                </a:solidFill>
              </a:rPr>
              <a:t>TIP:</a:t>
            </a:r>
            <a:r>
              <a:rPr sz="2511"/>
              <a:t> The easiest way to make parts of an image transparent is to design them that way from the start and preserve transparent areas when you export. It is difficult to add good-quality transparency to already flattened images.</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WORKING WITH TRANSPARENCY…"/>
          <p:cNvSpPr txBox="1"/>
          <p:nvPr>
            <p:ph type="title"/>
          </p:nvPr>
        </p:nvSpPr>
        <p:spPr>
          <a:xfrm>
            <a:off x="952500" y="394444"/>
            <a:ext cx="11099800" cy="1448297"/>
          </a:xfrm>
          <a:prstGeom prst="rect">
            <a:avLst/>
          </a:prstGeom>
        </p:spPr>
        <p:txBody>
          <a:bodyPr/>
          <a:lstStyle/>
          <a:p>
            <a:pPr>
              <a:defRPr b="0" spc="100" sz="2000">
                <a:latin typeface="+mn-lt"/>
                <a:ea typeface="+mn-ea"/>
                <a:cs typeface="+mn-cs"/>
                <a:sym typeface="Helvetica Light"/>
              </a:defRPr>
            </a:pPr>
            <a:r>
              <a:t>WORKING WITH TRANSPARENCY</a:t>
            </a:r>
          </a:p>
          <a:p>
            <a:pPr/>
            <a:r>
              <a:t>Binary Transparency</a:t>
            </a:r>
          </a:p>
        </p:txBody>
      </p:sp>
      <p:sp>
        <p:nvSpPr>
          <p:cNvPr id="177" name="In 8-bit indexed color images (PNG-8 and GIF), transparency is treated like a separate color, occupying one position in the color table:"/>
          <p:cNvSpPr txBox="1"/>
          <p:nvPr>
            <p:ph type="body" idx="1"/>
          </p:nvPr>
        </p:nvSpPr>
        <p:spPr>
          <a:xfrm>
            <a:off x="952500" y="2006600"/>
            <a:ext cx="11099800" cy="6286500"/>
          </a:xfrm>
          <a:prstGeom prst="rect">
            <a:avLst/>
          </a:prstGeom>
        </p:spPr>
        <p:txBody>
          <a:bodyPr/>
          <a:lstStyle/>
          <a:p>
            <a:pPr/>
            <a:r>
              <a:t>In 8-bit indexed color images (PNG-8 and GIF), transparency is treated like a separate color, occupying one position in the color table:</a:t>
            </a:r>
          </a:p>
        </p:txBody>
      </p:sp>
      <p:pic>
        <p:nvPicPr>
          <p:cNvPr id="178" name="lwd5_2404_binaryrans.png" descr="lwd5_2404_binaryrans.png"/>
          <p:cNvPicPr>
            <a:picLocks noChangeAspect="1"/>
          </p:cNvPicPr>
          <p:nvPr/>
        </p:nvPicPr>
        <p:blipFill>
          <a:blip r:embed="rId2">
            <a:extLst/>
          </a:blip>
          <a:stretch>
            <a:fillRect/>
          </a:stretch>
        </p:blipFill>
        <p:spPr>
          <a:xfrm>
            <a:off x="2057400" y="3467100"/>
            <a:ext cx="8890000" cy="5715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WORKING WITH TRANSPARENCY…"/>
          <p:cNvSpPr txBox="1"/>
          <p:nvPr>
            <p:ph type="title"/>
          </p:nvPr>
        </p:nvSpPr>
        <p:spPr>
          <a:xfrm>
            <a:off x="952500" y="444500"/>
            <a:ext cx="11099800" cy="957114"/>
          </a:xfrm>
          <a:prstGeom prst="rect">
            <a:avLst/>
          </a:prstGeom>
        </p:spPr>
        <p:txBody>
          <a:bodyPr/>
          <a:lstStyle/>
          <a:p>
            <a:pPr>
              <a:defRPr b="0" spc="100" sz="2000">
                <a:latin typeface="+mn-lt"/>
                <a:ea typeface="+mn-ea"/>
                <a:cs typeface="+mn-cs"/>
                <a:sym typeface="Helvetica Light"/>
              </a:defRPr>
            </a:pPr>
            <a:r>
              <a:t>WORKING WITH TRANSPARENCY</a:t>
            </a:r>
          </a:p>
          <a:p>
            <a:pPr>
              <a:defRPr sz="3600"/>
            </a:pPr>
            <a:r>
              <a:t>Binary Transparency (cont’d)</a:t>
            </a:r>
          </a:p>
        </p:txBody>
      </p:sp>
      <p:sp>
        <p:nvSpPr>
          <p:cNvPr id="181" name="With binary transparency there is the risk of halos, a fringe of antialiased pixels around the edge that do not blend in with the background.…"/>
          <p:cNvSpPr txBox="1"/>
          <p:nvPr>
            <p:ph type="body" sz="half" idx="1"/>
          </p:nvPr>
        </p:nvSpPr>
        <p:spPr>
          <a:xfrm>
            <a:off x="1574800" y="2116311"/>
            <a:ext cx="5001320" cy="6677571"/>
          </a:xfrm>
          <a:prstGeom prst="rect">
            <a:avLst/>
          </a:prstGeom>
        </p:spPr>
        <p:txBody>
          <a:bodyPr/>
          <a:lstStyle/>
          <a:p>
            <a:pPr>
              <a:defRPr sz="2700"/>
            </a:pPr>
            <a:r>
              <a:t>With binary transparency there is the risk of </a:t>
            </a:r>
            <a:r>
              <a:rPr b="1">
                <a:latin typeface="+mj-lt"/>
                <a:ea typeface="+mj-ea"/>
                <a:cs typeface="+mj-cs"/>
                <a:sym typeface="Helvetica"/>
              </a:rPr>
              <a:t>halos</a:t>
            </a:r>
            <a:r>
              <a:t>, a fringe of antialiased pixels around the edge that do not blend in with the background.</a:t>
            </a:r>
          </a:p>
          <a:p>
            <a:pPr>
              <a:defRPr sz="2700"/>
            </a:pPr>
            <a:r>
              <a:t>Prevent halos when you create the image by blending the colors on the edge of the image with a color that is close to the background. They are difficult to fix later. </a:t>
            </a:r>
          </a:p>
        </p:txBody>
      </p:sp>
      <p:pic>
        <p:nvPicPr>
          <p:cNvPr id="182" name="lwd5_2405_halo.png" descr="lwd5_2405_halo.png"/>
          <p:cNvPicPr>
            <a:picLocks noChangeAspect="1"/>
          </p:cNvPicPr>
          <p:nvPr/>
        </p:nvPicPr>
        <p:blipFill>
          <a:blip r:embed="rId2">
            <a:extLst/>
          </a:blip>
          <a:stretch>
            <a:fillRect/>
          </a:stretch>
        </p:blipFill>
        <p:spPr>
          <a:xfrm>
            <a:off x="7321550" y="1961281"/>
            <a:ext cx="4229100" cy="6350001"/>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WORKING WITH TRANSPARENCY…"/>
          <p:cNvSpPr txBox="1"/>
          <p:nvPr>
            <p:ph type="title"/>
          </p:nvPr>
        </p:nvSpPr>
        <p:spPr>
          <a:prstGeom prst="rect">
            <a:avLst/>
          </a:prstGeom>
        </p:spPr>
        <p:txBody>
          <a:bodyPr/>
          <a:lstStyle/>
          <a:p>
            <a:pPr>
              <a:defRPr b="0" spc="100" sz="2000">
                <a:latin typeface="+mn-lt"/>
                <a:ea typeface="+mn-ea"/>
                <a:cs typeface="+mn-cs"/>
                <a:sym typeface="Helvetica Light"/>
              </a:defRPr>
            </a:pPr>
            <a:r>
              <a:t>WORKING WITH TRANSPARENCY</a:t>
            </a:r>
          </a:p>
          <a:p>
            <a:pPr/>
            <a:r>
              <a:t>Alpha Transparency</a:t>
            </a:r>
          </a:p>
        </p:txBody>
      </p:sp>
      <p:sp>
        <p:nvSpPr>
          <p:cNvPr id="185" name="The advantage of alpha transparency is that the semi-opaque image areas blend with any background."/>
          <p:cNvSpPr txBox="1"/>
          <p:nvPr>
            <p:ph type="body" idx="1"/>
          </p:nvPr>
        </p:nvSpPr>
        <p:spPr>
          <a:prstGeom prst="rect">
            <a:avLst/>
          </a:prstGeom>
        </p:spPr>
        <p:txBody>
          <a:bodyPr/>
          <a:lstStyle/>
          <a:p>
            <a:pPr/>
            <a:r>
              <a:t>The advantage of alpha transparency is that the semi-opaque image areas blend with any background. </a:t>
            </a:r>
          </a:p>
        </p:txBody>
      </p:sp>
      <p:pic>
        <p:nvPicPr>
          <p:cNvPr id="186" name="lwd_2405_alphatrans.png" descr="lwd_2405_alphatrans.png"/>
          <p:cNvPicPr>
            <a:picLocks noChangeAspect="1"/>
          </p:cNvPicPr>
          <p:nvPr/>
        </p:nvPicPr>
        <p:blipFill>
          <a:blip r:embed="rId2">
            <a:extLst/>
          </a:blip>
          <a:stretch>
            <a:fillRect/>
          </a:stretch>
        </p:blipFill>
        <p:spPr>
          <a:xfrm>
            <a:off x="2012950" y="4127500"/>
            <a:ext cx="8978900" cy="40894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 name="Image Sources"/>
          <p:cNvSpPr txBox="1"/>
          <p:nvPr>
            <p:ph type="title"/>
          </p:nvPr>
        </p:nvSpPr>
        <p:spPr>
          <a:prstGeom prst="rect">
            <a:avLst/>
          </a:prstGeom>
        </p:spPr>
        <p:txBody>
          <a:bodyPr/>
          <a:lstStyle/>
          <a:p>
            <a:pPr/>
            <a:r>
              <a:t>Image Sources</a:t>
            </a:r>
          </a:p>
        </p:txBody>
      </p:sp>
      <p:sp>
        <p:nvSpPr>
          <p:cNvPr id="95" name="Create your own…"/>
          <p:cNvSpPr txBox="1"/>
          <p:nvPr>
            <p:ph type="body" idx="1"/>
          </p:nvPr>
        </p:nvSpPr>
        <p:spPr>
          <a:xfrm>
            <a:off x="952500" y="2339131"/>
            <a:ext cx="11099800" cy="6627069"/>
          </a:xfrm>
          <a:prstGeom prst="rect">
            <a:avLst/>
          </a:prstGeom>
        </p:spPr>
        <p:txBody>
          <a:bodyPr/>
          <a:lstStyle/>
          <a:p>
            <a:pPr defTabSz="414781">
              <a:spcBef>
                <a:spcPts val="2500"/>
              </a:spcBef>
              <a:defRPr b="1" sz="2130">
                <a:latin typeface="+mj-lt"/>
                <a:ea typeface="+mj-ea"/>
                <a:cs typeface="+mj-cs"/>
                <a:sym typeface="Helvetica"/>
              </a:defRPr>
            </a:pPr>
            <a:r>
              <a:t>Create your own</a:t>
            </a:r>
          </a:p>
          <a:p>
            <a:pPr defTabSz="414781">
              <a:spcBef>
                <a:spcPts val="0"/>
              </a:spcBef>
              <a:defRPr sz="2130"/>
            </a:pPr>
            <a:r>
              <a:t>Generate your own photos, illustrations, patterns, and textures. PRO: You own rights to use the images however you’d like.</a:t>
            </a:r>
          </a:p>
          <a:p>
            <a:pPr defTabSz="414781">
              <a:spcBef>
                <a:spcPts val="2500"/>
              </a:spcBef>
              <a:defRPr b="1" sz="2130">
                <a:latin typeface="+mj-lt"/>
                <a:ea typeface="+mj-ea"/>
                <a:cs typeface="+mj-cs"/>
                <a:sym typeface="Helvetica"/>
              </a:defRPr>
            </a:pPr>
            <a:r>
              <a:t>Stock photos and illustrations</a:t>
            </a:r>
          </a:p>
          <a:p>
            <a:pPr lvl="1" marL="578590" indent="-262995" defTabSz="414781">
              <a:spcBef>
                <a:spcPts val="0"/>
              </a:spcBef>
              <a:buSzPct val="75000"/>
              <a:buChar char="•"/>
              <a:defRPr sz="2130"/>
            </a:pPr>
            <a:r>
              <a:rPr b="1">
                <a:latin typeface="+mj-lt"/>
                <a:ea typeface="+mj-ea"/>
                <a:cs typeface="+mj-cs"/>
                <a:sym typeface="Helvetica"/>
              </a:rPr>
              <a:t>Rights-managed </a:t>
            </a:r>
            <a:r>
              <a:t>images must be licensed from the copyright holder for a particular use for a particular amount of time. May be expensive.</a:t>
            </a:r>
          </a:p>
          <a:p>
            <a:pPr lvl="1" marL="578590" indent="-262995" defTabSz="414781">
              <a:spcBef>
                <a:spcPts val="0"/>
              </a:spcBef>
              <a:buSzPct val="75000"/>
              <a:buChar char="•"/>
              <a:defRPr sz="2130"/>
            </a:pPr>
            <a:r>
              <a:rPr b="1">
                <a:latin typeface="+mj-lt"/>
                <a:ea typeface="+mj-ea"/>
                <a:cs typeface="+mj-cs"/>
                <a:sym typeface="Helvetica"/>
              </a:rPr>
              <a:t>Royalty-free</a:t>
            </a:r>
            <a:r>
              <a:t> images are generally available for a fixed fee, but other people might be using the same image.</a:t>
            </a:r>
          </a:p>
          <a:p>
            <a:pPr defTabSz="414781">
              <a:spcBef>
                <a:spcPts val="2500"/>
              </a:spcBef>
              <a:defRPr b="1" sz="2130">
                <a:latin typeface="+mj-lt"/>
                <a:ea typeface="+mj-ea"/>
                <a:cs typeface="+mj-cs"/>
                <a:sym typeface="Helvetica"/>
              </a:defRPr>
            </a:pPr>
            <a:r>
              <a:t>Clip art and icons</a:t>
            </a:r>
          </a:p>
          <a:p>
            <a:pPr defTabSz="414781">
              <a:spcBef>
                <a:spcPts val="0"/>
              </a:spcBef>
              <a:defRPr sz="2130"/>
            </a:pPr>
            <a:r>
              <a:t>Collections of royalty-free illustrations usually available at a modest price</a:t>
            </a:r>
          </a:p>
          <a:p>
            <a:pPr defTabSz="414781">
              <a:spcBef>
                <a:spcPts val="2500"/>
              </a:spcBef>
              <a:defRPr b="1" sz="2130">
                <a:latin typeface="+mj-lt"/>
                <a:ea typeface="+mj-ea"/>
                <a:cs typeface="+mj-cs"/>
                <a:sym typeface="Helvetica"/>
              </a:defRPr>
            </a:pPr>
            <a:r>
              <a:t>Hire a designer</a:t>
            </a:r>
          </a:p>
          <a:p>
            <a:pPr defTabSz="414781">
              <a:spcBef>
                <a:spcPts val="0"/>
              </a:spcBef>
              <a:defRPr sz="2130"/>
            </a:pPr>
            <a:r>
              <a:t>If you have more money than time and creative skills, consider hiring a designer to create custom imagery.</a:t>
            </a:r>
          </a:p>
          <a:p>
            <a:pPr defTabSz="414781">
              <a:spcBef>
                <a:spcPts val="0"/>
              </a:spcBef>
              <a:defRPr sz="2130"/>
            </a:pPr>
          </a:p>
          <a:p>
            <a:pPr defTabSz="414781">
              <a:spcBef>
                <a:spcPts val="0"/>
              </a:spcBef>
              <a:defRPr b="1" sz="2130">
                <a:latin typeface="+mj-lt"/>
                <a:ea typeface="+mj-ea"/>
                <a:cs typeface="+mj-cs"/>
                <a:sym typeface="Helvetica"/>
              </a:defRPr>
            </a:pPr>
            <a:r>
              <a:t>AI image generators</a:t>
            </a:r>
          </a:p>
          <a:p>
            <a:pPr defTabSz="414781">
              <a:spcBef>
                <a:spcPts val="0"/>
              </a:spcBef>
              <a:defRPr sz="2130"/>
            </a:pPr>
            <a:r>
              <a:t>AI tools generate images based on text prompts, however, they are complicated by copyright and ethical issues.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WORKING WITH TRANSPARENCY…"/>
          <p:cNvSpPr txBox="1"/>
          <p:nvPr>
            <p:ph type="title"/>
          </p:nvPr>
        </p:nvSpPr>
        <p:spPr>
          <a:xfrm>
            <a:off x="952500" y="444500"/>
            <a:ext cx="11099800" cy="877789"/>
          </a:xfrm>
          <a:prstGeom prst="rect">
            <a:avLst/>
          </a:prstGeom>
        </p:spPr>
        <p:txBody>
          <a:bodyPr/>
          <a:lstStyle/>
          <a:p>
            <a:pPr defTabSz="525779">
              <a:defRPr b="0" spc="90" sz="1800">
                <a:latin typeface="+mn-lt"/>
                <a:ea typeface="+mn-ea"/>
                <a:cs typeface="+mn-cs"/>
                <a:sym typeface="Helvetica Light"/>
              </a:defRPr>
            </a:pPr>
            <a:r>
              <a:t>WORKING WITH TRANSPARENCY</a:t>
            </a:r>
          </a:p>
          <a:p>
            <a:pPr defTabSz="525779">
              <a:defRPr sz="3239"/>
            </a:pPr>
            <a:r>
              <a:t>Alpha Transparency (cont’d)</a:t>
            </a:r>
          </a:p>
        </p:txBody>
      </p:sp>
      <p:sp>
        <p:nvSpPr>
          <p:cNvPr id="189" name="PNG-24, WebP, AVIF, and JPEG-XL store alpha transparency in a separate alpha channel.…"/>
          <p:cNvSpPr txBox="1"/>
          <p:nvPr>
            <p:ph type="body" idx="1"/>
          </p:nvPr>
        </p:nvSpPr>
        <p:spPr>
          <a:xfrm>
            <a:off x="952500" y="1536203"/>
            <a:ext cx="11099800" cy="7353797"/>
          </a:xfrm>
          <a:prstGeom prst="rect">
            <a:avLst/>
          </a:prstGeom>
        </p:spPr>
        <p:txBody>
          <a:bodyPr/>
          <a:lstStyle/>
          <a:p>
            <a:pPr marL="370416" indent="-370416">
              <a:buSzPct val="75000"/>
              <a:buChar char="•"/>
            </a:pPr>
            <a:r>
              <a:t>PNG-24, WebP, AVIF, and JPEG-XL store alpha transparency in a separate </a:t>
            </a:r>
            <a:r>
              <a:rPr b="1">
                <a:latin typeface="+mj-lt"/>
                <a:ea typeface="+mj-ea"/>
                <a:cs typeface="+mj-cs"/>
                <a:sym typeface="Helvetica"/>
              </a:rPr>
              <a:t>alpha channel</a:t>
            </a:r>
            <a:r>
              <a:t>.</a:t>
            </a:r>
          </a:p>
          <a:p>
            <a:pPr marL="370416" indent="-370416">
              <a:buSzPct val="75000"/>
              <a:buChar char="•"/>
            </a:pPr>
            <a:r>
              <a:t>Each pixel may display one of 256 gray values corresponding to opacity level. </a:t>
            </a:r>
          </a:p>
        </p:txBody>
      </p:sp>
      <p:pic>
        <p:nvPicPr>
          <p:cNvPr id="190" name="lwd5_2406_alpha.png" descr="lwd5_2406_alpha.png"/>
          <p:cNvPicPr>
            <a:picLocks noChangeAspect="1"/>
          </p:cNvPicPr>
          <p:nvPr/>
        </p:nvPicPr>
        <p:blipFill>
          <a:blip r:embed="rId2">
            <a:extLst/>
          </a:blip>
          <a:stretch>
            <a:fillRect/>
          </a:stretch>
        </p:blipFill>
        <p:spPr>
          <a:xfrm>
            <a:off x="2166591" y="4335363"/>
            <a:ext cx="8671618" cy="4522887"/>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Favicons"/>
          <p:cNvSpPr txBox="1"/>
          <p:nvPr>
            <p:ph type="title"/>
          </p:nvPr>
        </p:nvSpPr>
        <p:spPr>
          <a:prstGeom prst="rect">
            <a:avLst/>
          </a:prstGeom>
        </p:spPr>
        <p:txBody>
          <a:bodyPr/>
          <a:lstStyle/>
          <a:p>
            <a:pPr/>
            <a:r>
              <a:t>Favicons</a:t>
            </a:r>
          </a:p>
        </p:txBody>
      </p:sp>
      <p:sp>
        <p:nvSpPr>
          <p:cNvPr id="193" name="A favicon is the little icon that appears next to the page title in the browser tab and bookmark lists:…"/>
          <p:cNvSpPr txBox="1"/>
          <p:nvPr>
            <p:ph type="body" idx="1"/>
          </p:nvPr>
        </p:nvSpPr>
        <p:spPr>
          <a:prstGeom prst="rect">
            <a:avLst/>
          </a:prstGeom>
        </p:spPr>
        <p:txBody>
          <a:bodyPr/>
          <a:lstStyle/>
          <a:p>
            <a:pPr/>
            <a:r>
              <a:t>A </a:t>
            </a:r>
            <a:r>
              <a:rPr b="1">
                <a:latin typeface="+mj-lt"/>
                <a:ea typeface="+mj-ea"/>
                <a:cs typeface="+mj-cs"/>
                <a:sym typeface="Helvetica"/>
              </a:rPr>
              <a:t>favicon</a:t>
            </a:r>
            <a:r>
              <a:t> is the little icon that appears next to the page title in the browser tab and bookmark lists:</a:t>
            </a:r>
          </a:p>
          <a:p>
            <a:pPr/>
          </a:p>
          <a:p>
            <a:pPr/>
          </a:p>
          <a:p>
            <a:pPr/>
            <a:r>
              <a:t>Favicons help users identify your site and can strengthen your brand.</a:t>
            </a:r>
          </a:p>
        </p:txBody>
      </p:sp>
      <p:pic>
        <p:nvPicPr>
          <p:cNvPr id="194" name="lwd5_2318_favicons.png" descr="lwd5_2318_favicons.png"/>
          <p:cNvPicPr>
            <a:picLocks noChangeAspect="1"/>
          </p:cNvPicPr>
          <p:nvPr/>
        </p:nvPicPr>
        <p:blipFill>
          <a:blip r:embed="rId2">
            <a:extLst/>
          </a:blip>
          <a:stretch>
            <a:fillRect/>
          </a:stretch>
        </p:blipFill>
        <p:spPr>
          <a:xfrm>
            <a:off x="787400" y="4013200"/>
            <a:ext cx="11430000" cy="13208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FAVICONS…"/>
          <p:cNvSpPr txBox="1"/>
          <p:nvPr>
            <p:ph type="title"/>
          </p:nvPr>
        </p:nvSpPr>
        <p:spPr>
          <a:prstGeom prst="rect">
            <a:avLst/>
          </a:prstGeom>
        </p:spPr>
        <p:txBody>
          <a:bodyPr/>
          <a:lstStyle/>
          <a:p>
            <a:pPr>
              <a:defRPr b="0" spc="100" sz="2000">
                <a:latin typeface="+mn-lt"/>
                <a:ea typeface="+mn-ea"/>
                <a:cs typeface="+mn-cs"/>
                <a:sym typeface="Helvetica Light"/>
              </a:defRPr>
            </a:pPr>
            <a:r>
              <a:t>FAVICONS</a:t>
            </a:r>
          </a:p>
          <a:p>
            <a:pPr/>
            <a:r>
              <a:t>Favicon Formats</a:t>
            </a:r>
          </a:p>
        </p:txBody>
      </p:sp>
      <p:sp>
        <p:nvSpPr>
          <p:cNvPr id="197" name="ICO…"/>
          <p:cNvSpPr txBox="1"/>
          <p:nvPr>
            <p:ph type="body" idx="1"/>
          </p:nvPr>
        </p:nvSpPr>
        <p:spPr>
          <a:prstGeom prst="rect">
            <a:avLst/>
          </a:prstGeom>
        </p:spPr>
        <p:txBody>
          <a:bodyPr/>
          <a:lstStyle/>
          <a:p>
            <a:pPr defTabSz="455675">
              <a:spcBef>
                <a:spcPts val="2800"/>
              </a:spcBef>
              <a:defRPr b="1" sz="2340">
                <a:latin typeface="+mj-lt"/>
                <a:ea typeface="+mj-ea"/>
                <a:cs typeface="+mj-cs"/>
                <a:sym typeface="Helvetica"/>
              </a:defRPr>
            </a:pPr>
            <a:r>
              <a:t>ICO</a:t>
            </a:r>
          </a:p>
          <a:p>
            <a:pPr lvl="1" marL="635634" indent="-288924" defTabSz="455675">
              <a:spcBef>
                <a:spcPts val="1500"/>
              </a:spcBef>
              <a:buSzPct val="75000"/>
              <a:buChar char="•"/>
              <a:defRPr sz="2340"/>
            </a:pPr>
            <a:r>
              <a:t>ICO files (</a:t>
            </a:r>
            <a:r>
              <a:rPr b="1" i="1">
                <a:latin typeface="+mj-lt"/>
                <a:ea typeface="+mj-ea"/>
                <a:cs typeface="+mj-cs"/>
                <a:sym typeface="Helvetica"/>
              </a:rPr>
              <a:t>.ico</a:t>
            </a:r>
            <a:r>
              <a:t>) can contain multiple images, allowing one file to store images at several sizes</a:t>
            </a:r>
          </a:p>
          <a:p>
            <a:pPr lvl="1" marL="635634" indent="-288924" defTabSz="455675">
              <a:spcBef>
                <a:spcPts val="1500"/>
              </a:spcBef>
              <a:buSzPct val="75000"/>
              <a:buChar char="•"/>
              <a:defRPr sz="2340"/>
            </a:pPr>
            <a:r>
              <a:t>Use an ICO converter to store images in an </a:t>
            </a:r>
            <a:r>
              <a:rPr i="1">
                <a:latin typeface="+mj-lt"/>
                <a:ea typeface="+mj-ea"/>
                <a:cs typeface="+mj-cs"/>
                <a:sym typeface="Helvetica"/>
              </a:rPr>
              <a:t>.ico</a:t>
            </a:r>
            <a:r>
              <a:t> file (</a:t>
            </a:r>
            <a:r>
              <a:rPr i="1">
                <a:solidFill>
                  <a:schemeClr val="accent1"/>
                </a:solidFill>
                <a:latin typeface="+mj-lt"/>
                <a:ea typeface="+mj-ea"/>
                <a:cs typeface="+mj-cs"/>
                <a:sym typeface="Helvetica"/>
              </a:rPr>
              <a:t>icoconverter.com</a:t>
            </a:r>
            <a:r>
              <a:t> or </a:t>
            </a:r>
            <a:r>
              <a:rPr i="1">
                <a:solidFill>
                  <a:schemeClr val="accent1"/>
                </a:solidFill>
                <a:latin typeface="+mj-lt"/>
                <a:ea typeface="+mj-ea"/>
                <a:cs typeface="+mj-cs"/>
                <a:sym typeface="Helvetica"/>
              </a:rPr>
              <a:t>iconconvert.com</a:t>
            </a:r>
            <a:r>
              <a:t>)</a:t>
            </a:r>
          </a:p>
          <a:p>
            <a:pPr lvl="1" marL="635634" indent="-288924" defTabSz="455675">
              <a:spcBef>
                <a:spcPts val="1500"/>
              </a:spcBef>
              <a:buSzPct val="75000"/>
              <a:buChar char="•"/>
              <a:defRPr sz="2340"/>
            </a:pPr>
            <a:r>
              <a:t>ICO is the only format that works in old browsers and Internet Explorer</a:t>
            </a:r>
          </a:p>
          <a:p>
            <a:pPr defTabSz="455675">
              <a:spcBef>
                <a:spcPts val="2800"/>
              </a:spcBef>
              <a:defRPr b="1" sz="2340">
                <a:latin typeface="+mj-lt"/>
                <a:ea typeface="+mj-ea"/>
                <a:cs typeface="+mj-cs"/>
                <a:sym typeface="Helvetica"/>
              </a:defRPr>
            </a:pPr>
            <a:r>
              <a:t>PNG </a:t>
            </a:r>
          </a:p>
          <a:p>
            <a:pPr lvl="1" marL="635634" indent="-288924" defTabSz="455675">
              <a:spcBef>
                <a:spcPts val="1500"/>
              </a:spcBef>
              <a:buSzPct val="75000"/>
              <a:buChar char="•"/>
              <a:defRPr sz="2340"/>
            </a:pPr>
            <a:r>
              <a:t>Modern browsers support PNG favicons; they are easier to produce and allow transparency</a:t>
            </a:r>
          </a:p>
          <a:p>
            <a:pPr defTabSz="455675">
              <a:spcBef>
                <a:spcPts val="2800"/>
              </a:spcBef>
              <a:defRPr b="1" sz="2340">
                <a:latin typeface="+mj-lt"/>
                <a:ea typeface="+mj-ea"/>
                <a:cs typeface="+mj-cs"/>
                <a:sym typeface="Helvetica"/>
              </a:defRPr>
            </a:pPr>
            <a:r>
              <a:t>SVG</a:t>
            </a:r>
          </a:p>
          <a:p>
            <a:pPr lvl="1" marL="635634" indent="-288924" defTabSz="455675">
              <a:spcBef>
                <a:spcPts val="1500"/>
              </a:spcBef>
              <a:buSzPct val="75000"/>
              <a:buChar char="•"/>
              <a:defRPr sz="2340"/>
            </a:pPr>
            <a:r>
              <a:t>SVG offers the advantage of scaling without loss of quality. </a:t>
            </a:r>
          </a:p>
          <a:p>
            <a:pPr lvl="1" marL="635634" indent="-288924" defTabSz="455675">
              <a:spcBef>
                <a:spcPts val="1500"/>
              </a:spcBef>
              <a:buSzPct val="75000"/>
              <a:buChar char="•"/>
              <a:defRPr sz="2340"/>
            </a:pPr>
            <a:r>
              <a:t>It is not universally supported, so be sure to provide an ICO fallback.</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FAVICONS…"/>
          <p:cNvSpPr txBox="1"/>
          <p:nvPr>
            <p:ph type="title"/>
          </p:nvPr>
        </p:nvSpPr>
        <p:spPr>
          <a:prstGeom prst="rect">
            <a:avLst/>
          </a:prstGeom>
        </p:spPr>
        <p:txBody>
          <a:bodyPr/>
          <a:lstStyle/>
          <a:p>
            <a:pPr>
              <a:defRPr b="0" spc="100" sz="2000">
                <a:latin typeface="+mn-lt"/>
                <a:ea typeface="+mn-ea"/>
                <a:cs typeface="+mn-cs"/>
                <a:sym typeface="Helvetica Light"/>
              </a:defRPr>
            </a:pPr>
            <a:r>
              <a:t>FAVICONS</a:t>
            </a:r>
          </a:p>
          <a:p>
            <a:pPr/>
            <a:r>
              <a:t>Adding a Favicon</a:t>
            </a:r>
          </a:p>
        </p:txBody>
      </p:sp>
      <p:sp>
        <p:nvSpPr>
          <p:cNvPr id="200" name="Put an ICO in the root directory…"/>
          <p:cNvSpPr txBox="1"/>
          <p:nvPr>
            <p:ph type="body" idx="1"/>
          </p:nvPr>
        </p:nvSpPr>
        <p:spPr>
          <a:prstGeom prst="rect">
            <a:avLst/>
          </a:prstGeom>
        </p:spPr>
        <p:txBody>
          <a:bodyPr/>
          <a:lstStyle/>
          <a:p>
            <a:pPr>
              <a:defRPr b="1">
                <a:latin typeface="+mj-lt"/>
                <a:ea typeface="+mj-ea"/>
                <a:cs typeface="+mj-cs"/>
                <a:sym typeface="Helvetica"/>
              </a:defRPr>
            </a:pPr>
            <a:r>
              <a:t>Put an ICO in the root directory</a:t>
            </a:r>
          </a:p>
          <a:p>
            <a:pPr marL="370416" indent="-370416">
              <a:spcBef>
                <a:spcPts val="2000"/>
              </a:spcBef>
              <a:buSzPct val="75000"/>
              <a:buChar char="•"/>
            </a:pPr>
            <a:r>
              <a:t>Name your file favicon.ico</a:t>
            </a:r>
          </a:p>
          <a:p>
            <a:pPr marL="370416" indent="-370416">
              <a:spcBef>
                <a:spcPts val="2000"/>
              </a:spcBef>
              <a:buSzPct val="75000"/>
              <a:buChar char="•"/>
            </a:pPr>
            <a:r>
              <a:t>Put it in the root directory of your site and browsers will find it</a:t>
            </a:r>
          </a:p>
          <a:p>
            <a:pPr>
              <a:defRPr b="1">
                <a:latin typeface="+mj-lt"/>
                <a:ea typeface="+mj-ea"/>
                <a:cs typeface="+mj-cs"/>
                <a:sym typeface="Helvetica"/>
              </a:defRPr>
            </a:pPr>
            <a:r>
              <a:t>Use the link element</a:t>
            </a:r>
          </a:p>
          <a:p>
            <a:pPr marL="370416" indent="-370416">
              <a:spcBef>
                <a:spcPts val="2000"/>
              </a:spcBef>
              <a:buSzPct val="75000"/>
              <a:buChar char="•"/>
            </a:pPr>
            <a:r>
              <a:t>The W3C recommends using the link element. </a:t>
            </a:r>
          </a:p>
          <a:p>
            <a:pPr marL="370416" indent="-370416">
              <a:spcBef>
                <a:spcPts val="2000"/>
              </a:spcBef>
              <a:buSzPct val="75000"/>
              <a:buChar char="•"/>
            </a:pPr>
            <a:r>
              <a:t>It is not supported in legacy browsers and IE. Provide root ICO as fallback.</a:t>
            </a:r>
          </a:p>
          <a:p>
            <a:pPr marL="63500" defTabSz="457200">
              <a:lnSpc>
                <a:spcPts val="3100"/>
              </a:lnSpc>
              <a:spcBef>
                <a:spcPts val="2000"/>
              </a:spcBef>
              <a:tabLst>
                <a:tab pos="381000" algn="l"/>
              </a:tabLst>
              <a:defRPr sz="1800">
                <a:solidFill>
                  <a:srgbClr val="000000"/>
                </a:solidFill>
                <a:latin typeface="Courier"/>
                <a:ea typeface="Courier"/>
                <a:cs typeface="Courier"/>
                <a:sym typeface="Courier"/>
              </a:defRPr>
            </a:pPr>
            <a:r>
              <a:rPr b="1">
                <a:solidFill>
                  <a:schemeClr val="accent1"/>
                </a:solidFill>
              </a:rPr>
              <a:t>&lt;link rel="icon"</a:t>
            </a:r>
            <a:r>
              <a:t> type="image/png" href="/favicon-32x32.png" sizes="32x32"</a:t>
            </a:r>
            <a:r>
              <a:rPr b="1">
                <a:solidFill>
                  <a:schemeClr val="accent1"/>
                </a:solidFill>
              </a:rPr>
              <a:t>&gt;</a:t>
            </a:r>
          </a:p>
          <a:p>
            <a:pPr marL="63500" defTabSz="457200">
              <a:lnSpc>
                <a:spcPts val="3100"/>
              </a:lnSpc>
              <a:spcBef>
                <a:spcPts val="0"/>
              </a:spcBef>
              <a:tabLst>
                <a:tab pos="381000" algn="l"/>
              </a:tabLst>
              <a:defRPr sz="1800">
                <a:solidFill>
                  <a:srgbClr val="000000"/>
                </a:solidFill>
                <a:latin typeface="Courier"/>
                <a:ea typeface="Courier"/>
                <a:cs typeface="Courier"/>
                <a:sym typeface="Courier"/>
              </a:defRPr>
            </a:pPr>
            <a:r>
              <a:rPr b="1">
                <a:solidFill>
                  <a:schemeClr val="accent1"/>
                </a:solidFill>
              </a:rPr>
              <a:t>&lt;link rel="icon"</a:t>
            </a:r>
            <a:r>
              <a:t> type="image/png" href="/favicon-16x16.png" sizes="16x16"</a:t>
            </a:r>
            <a:r>
              <a:rPr b="1">
                <a:solidFill>
                  <a:schemeClr val="accent1"/>
                </a:solidFill>
              </a:rPr>
              <a:t>&gt;</a:t>
            </a:r>
          </a:p>
          <a:p>
            <a:pPr marL="63500" defTabSz="457200">
              <a:lnSpc>
                <a:spcPts val="3100"/>
              </a:lnSpc>
              <a:spcBef>
                <a:spcPts val="0"/>
              </a:spcBef>
              <a:tabLst>
                <a:tab pos="381000" algn="l"/>
              </a:tabLst>
              <a:defRPr sz="1800">
                <a:solidFill>
                  <a:srgbClr val="000000"/>
                </a:solidFill>
                <a:latin typeface="Courier"/>
                <a:ea typeface="Courier"/>
                <a:cs typeface="Courier"/>
                <a:sym typeface="Courier"/>
              </a:defRPr>
            </a:pPr>
            <a:r>
              <a:rPr b="1">
                <a:solidFill>
                  <a:schemeClr val="accent1"/>
                </a:solidFill>
              </a:rPr>
              <a:t>&lt;link rel="icon"</a:t>
            </a:r>
            <a:r>
              <a:t> type="image/svg+xml" href="/favicon.xml"</a:t>
            </a:r>
            <a:r>
              <a:rPr b="1">
                <a:solidFill>
                  <a:schemeClr val="accent1"/>
                </a:solidFill>
              </a:rPr>
              <a:t>&gt;</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FAVICONS…"/>
          <p:cNvSpPr txBox="1"/>
          <p:nvPr>
            <p:ph type="title"/>
          </p:nvPr>
        </p:nvSpPr>
        <p:spPr>
          <a:prstGeom prst="rect">
            <a:avLst/>
          </a:prstGeom>
        </p:spPr>
        <p:txBody>
          <a:bodyPr/>
          <a:lstStyle/>
          <a:p>
            <a:pPr>
              <a:defRPr b="0" spc="100" sz="2000">
                <a:latin typeface="+mn-lt"/>
                <a:ea typeface="+mn-ea"/>
                <a:cs typeface="+mn-cs"/>
                <a:sym typeface="Helvetica Light"/>
              </a:defRPr>
            </a:pPr>
            <a:r>
              <a:t>FAVICONS</a:t>
            </a:r>
          </a:p>
          <a:p>
            <a:pPr/>
            <a:r>
              <a:t>Full Favicon Set</a:t>
            </a:r>
          </a:p>
        </p:txBody>
      </p:sp>
      <p:sp>
        <p:nvSpPr>
          <p:cNvPr id="203" name="Other devices use favicon-like icons to represent sites.…"/>
          <p:cNvSpPr txBox="1"/>
          <p:nvPr>
            <p:ph type="body" idx="1"/>
          </p:nvPr>
        </p:nvSpPr>
        <p:spPr>
          <a:xfrm>
            <a:off x="952500" y="2895550"/>
            <a:ext cx="11099800" cy="6165950"/>
          </a:xfrm>
          <a:prstGeom prst="rect">
            <a:avLst/>
          </a:prstGeom>
        </p:spPr>
        <p:txBody>
          <a:bodyPr/>
          <a:lstStyle/>
          <a:p>
            <a:pPr marL="370416" indent="-370416">
              <a:buSzPct val="75000"/>
              <a:buChar char="•"/>
            </a:pPr>
            <a:r>
              <a:t>Other devices use favicon-like icons to represent sites. </a:t>
            </a:r>
          </a:p>
          <a:p>
            <a:pPr marL="370416" indent="-370416">
              <a:buSzPct val="75000"/>
              <a:buChar char="•"/>
            </a:pPr>
            <a:r>
              <a:t>The article "</a:t>
            </a:r>
            <a:r>
              <a:rPr b="1" i="1">
                <a:latin typeface="+mj-lt"/>
                <a:ea typeface="+mj-ea"/>
                <a:cs typeface="+mj-cs"/>
                <a:sym typeface="Helvetica"/>
              </a:rPr>
              <a:t>How to Favicon in 2025: Three Files that Fit Most Needs,”</a:t>
            </a:r>
            <a:r>
              <a:t> by Andrey Sitnik, describes a process for creating images and code that address the requirements of all devices (</a:t>
            </a:r>
            <a:r>
              <a:rPr b="1" i="1">
                <a:solidFill>
                  <a:schemeClr val="accent1"/>
                </a:solidFill>
                <a:latin typeface="+mj-lt"/>
                <a:ea typeface="+mj-ea"/>
                <a:cs typeface="+mj-cs"/>
                <a:sym typeface="Helvetica"/>
              </a:rPr>
              <a:t>oreil.ly/vSg_5</a:t>
            </a:r>
            <a:r>
              <a:t>)</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5" name="FAVICONS…"/>
          <p:cNvSpPr txBox="1"/>
          <p:nvPr>
            <p:ph type="title"/>
          </p:nvPr>
        </p:nvSpPr>
        <p:spPr>
          <a:prstGeom prst="rect">
            <a:avLst/>
          </a:prstGeom>
        </p:spPr>
        <p:txBody>
          <a:bodyPr/>
          <a:lstStyle/>
          <a:p>
            <a:pPr>
              <a:defRPr b="0" spc="100" sz="2000">
                <a:latin typeface="+mn-lt"/>
                <a:ea typeface="+mn-ea"/>
                <a:cs typeface="+mn-cs"/>
                <a:sym typeface="Helvetica Light"/>
              </a:defRPr>
            </a:pPr>
            <a:r>
              <a:t>FAVICONS</a:t>
            </a:r>
          </a:p>
          <a:p>
            <a:pPr/>
            <a:r>
              <a:t>Creating Favicon Sets</a:t>
            </a:r>
          </a:p>
        </p:txBody>
      </p:sp>
      <p:sp>
        <p:nvSpPr>
          <p:cNvPr id="206" name="Make icons by hand Start with an SVG original if possible. Make manual adjustments to fix quality of icons under 32x32px.…"/>
          <p:cNvSpPr txBox="1"/>
          <p:nvPr>
            <p:ph type="body" idx="1"/>
          </p:nvPr>
        </p:nvSpPr>
        <p:spPr>
          <a:xfrm>
            <a:off x="1349325" y="3067050"/>
            <a:ext cx="10702975" cy="5822950"/>
          </a:xfrm>
          <a:prstGeom prst="rect">
            <a:avLst/>
          </a:prstGeom>
        </p:spPr>
        <p:txBody>
          <a:bodyPr/>
          <a:lstStyle/>
          <a:p>
            <a:pPr/>
            <a:r>
              <a:rPr b="1">
                <a:latin typeface="+mj-lt"/>
                <a:ea typeface="+mj-ea"/>
                <a:cs typeface="+mj-cs"/>
                <a:sym typeface="Helvetica"/>
              </a:rPr>
              <a:t>Make icons by hand</a:t>
            </a:r>
            <a:br/>
            <a:r>
              <a:t>Start with an SVG original if possible. Make manual adjustments to fix quality of icons under 32x32px.</a:t>
            </a:r>
          </a:p>
          <a:p>
            <a:pPr>
              <a:spcBef>
                <a:spcPts val="2000"/>
              </a:spcBef>
            </a:pPr>
            <a:r>
              <a:t>or</a:t>
            </a:r>
          </a:p>
          <a:p>
            <a:pPr>
              <a:spcBef>
                <a:spcPts val="2000"/>
              </a:spcBef>
            </a:pPr>
            <a:r>
              <a:rPr b="1">
                <a:latin typeface="+mj-lt"/>
                <a:ea typeface="+mj-ea"/>
                <a:cs typeface="+mj-cs"/>
                <a:sym typeface="Helvetica"/>
              </a:rPr>
              <a:t>Use a favicon generator</a:t>
            </a:r>
            <a:br/>
            <a:r>
              <a:t>Outputs multiple icons from your original as well as the necessary code:</a:t>
            </a:r>
          </a:p>
          <a:p>
            <a:pPr marL="370416" indent="-370416">
              <a:spcBef>
                <a:spcPts val="2000"/>
              </a:spcBef>
              <a:buSzPct val="75000"/>
              <a:buChar char="•"/>
              <a:defRPr i="1">
                <a:solidFill>
                  <a:schemeClr val="accent1"/>
                </a:solidFill>
                <a:latin typeface="+mj-lt"/>
                <a:ea typeface="+mj-ea"/>
                <a:cs typeface="+mj-cs"/>
                <a:sym typeface="Helvetica"/>
              </a:defRPr>
            </a:pPr>
            <a:r>
              <a:t>realfavicongenerator.com</a:t>
            </a:r>
          </a:p>
          <a:p>
            <a:pPr marL="370416" indent="-370416">
              <a:spcBef>
                <a:spcPts val="2000"/>
              </a:spcBef>
              <a:buSzPct val="75000"/>
              <a:buChar char="•"/>
              <a:defRPr i="1">
                <a:solidFill>
                  <a:schemeClr val="accent1"/>
                </a:solidFill>
                <a:latin typeface="+mj-lt"/>
                <a:ea typeface="+mj-ea"/>
                <a:cs typeface="+mj-cs"/>
                <a:sym typeface="Helvetica"/>
              </a:defRPr>
            </a:pPr>
            <a:r>
              <a:rPr u="sng">
                <a:hlinkClick r:id="rId2" invalidUrl="" action="" tgtFrame="" tooltip="" history="1" highlightClick="0" endSnd="0"/>
              </a:rPr>
              <a:t>favicon.io</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8" name="FAVICONS…"/>
          <p:cNvSpPr txBox="1"/>
          <p:nvPr>
            <p:ph type="title"/>
          </p:nvPr>
        </p:nvSpPr>
        <p:spPr>
          <a:prstGeom prst="rect">
            <a:avLst/>
          </a:prstGeom>
        </p:spPr>
        <p:txBody>
          <a:bodyPr/>
          <a:lstStyle/>
          <a:p>
            <a:pPr>
              <a:defRPr b="0" spc="100" sz="2000">
                <a:latin typeface="+mn-lt"/>
                <a:ea typeface="+mn-ea"/>
                <a:cs typeface="+mn-cs"/>
                <a:sym typeface="Helvetica Light"/>
              </a:defRPr>
            </a:pPr>
            <a:r>
              <a:t>FAVICONS</a:t>
            </a:r>
          </a:p>
          <a:p>
            <a:pPr/>
            <a:r>
              <a:t>Icon Design Tips</a:t>
            </a:r>
          </a:p>
        </p:txBody>
      </p:sp>
      <p:sp>
        <p:nvSpPr>
          <p:cNvPr id="209" name="Start with vector original.…"/>
          <p:cNvSpPr txBox="1"/>
          <p:nvPr>
            <p:ph type="body" idx="1"/>
          </p:nvPr>
        </p:nvSpPr>
        <p:spPr>
          <a:xfrm>
            <a:off x="952500" y="3060700"/>
            <a:ext cx="11099800" cy="5835650"/>
          </a:xfrm>
          <a:prstGeom prst="rect">
            <a:avLst/>
          </a:prstGeom>
        </p:spPr>
        <p:txBody>
          <a:bodyPr/>
          <a:lstStyle/>
          <a:p>
            <a:pPr marL="370416" indent="-370416">
              <a:buSzPct val="75000"/>
              <a:buChar char="•"/>
            </a:pPr>
            <a:r>
              <a:t>Start with vector original.</a:t>
            </a:r>
          </a:p>
          <a:p>
            <a:pPr marL="370416" indent="-370416">
              <a:buSzPct val="75000"/>
              <a:buChar char="•"/>
            </a:pPr>
            <a:r>
              <a:t>Keep it simple (try using one detail).</a:t>
            </a:r>
          </a:p>
          <a:p>
            <a:pPr marL="370416" indent="-370416">
              <a:buSzPct val="75000"/>
              <a:buChar char="•"/>
            </a:pPr>
            <a:r>
              <a:t>Size bitmaps down incrementally.</a:t>
            </a:r>
          </a:p>
          <a:p>
            <a:pPr marL="370416" indent="-370416">
              <a:buSzPct val="75000"/>
              <a:buChar char="•"/>
            </a:pPr>
            <a:r>
              <a:t>Fine tune at the pixel level.</a:t>
            </a:r>
          </a:p>
          <a:p>
            <a:pPr marL="370416" indent="-370416">
              <a:buSzPct val="75000"/>
              <a:buChar char="•"/>
            </a:pPr>
            <a:r>
              <a:t>Include 10% margins on Apple touch icons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 name="Web Image Formats"/>
          <p:cNvSpPr txBox="1"/>
          <p:nvPr>
            <p:ph type="title"/>
          </p:nvPr>
        </p:nvSpPr>
        <p:spPr>
          <a:prstGeom prst="rect">
            <a:avLst/>
          </a:prstGeom>
        </p:spPr>
        <p:txBody>
          <a:bodyPr/>
          <a:lstStyle/>
          <a:p>
            <a:pPr/>
            <a:r>
              <a:t>Web Image Formats</a:t>
            </a:r>
          </a:p>
        </p:txBody>
      </p:sp>
      <p:sp>
        <p:nvSpPr>
          <p:cNvPr id="98" name="Choose the most appropriate file format for an image to keep its file size at a minimum:…"/>
          <p:cNvSpPr txBox="1"/>
          <p:nvPr>
            <p:ph type="body" idx="1"/>
          </p:nvPr>
        </p:nvSpPr>
        <p:spPr>
          <a:xfrm>
            <a:off x="952500" y="2609850"/>
            <a:ext cx="11099800" cy="6286500"/>
          </a:xfrm>
          <a:prstGeom prst="rect">
            <a:avLst/>
          </a:prstGeom>
        </p:spPr>
        <p:txBody>
          <a:bodyPr/>
          <a:lstStyle/>
          <a:p>
            <a:pPr defTabSz="414781">
              <a:spcBef>
                <a:spcPts val="2500"/>
              </a:spcBef>
              <a:defRPr sz="2130"/>
            </a:pPr>
            <a:r>
              <a:t>Choose the most appropriate file format for an image to keep its file size at a minimum:</a:t>
            </a:r>
          </a:p>
          <a:p>
            <a:pPr lvl="3" marL="1262379" indent="-315594" defTabSz="414781">
              <a:spcBef>
                <a:spcPts val="2500"/>
              </a:spcBef>
              <a:buSzPct val="75000"/>
              <a:buChar char="•"/>
              <a:defRPr b="1" sz="2556">
                <a:latin typeface="+mj-lt"/>
                <a:ea typeface="+mj-ea"/>
                <a:cs typeface="+mj-cs"/>
                <a:sym typeface="Helvetica"/>
              </a:defRPr>
            </a:pPr>
            <a:r>
              <a:t>JPEG</a:t>
            </a:r>
          </a:p>
          <a:p>
            <a:pPr lvl="3" marL="1262379" indent="-315594" defTabSz="414781">
              <a:spcBef>
                <a:spcPts val="2500"/>
              </a:spcBef>
              <a:buSzPct val="75000"/>
              <a:buChar char="•"/>
              <a:defRPr b="1" sz="2556">
                <a:latin typeface="+mj-lt"/>
                <a:ea typeface="+mj-ea"/>
                <a:cs typeface="+mj-cs"/>
                <a:sym typeface="Helvetica"/>
              </a:defRPr>
            </a:pPr>
            <a:r>
              <a:t>PNG</a:t>
            </a:r>
          </a:p>
          <a:p>
            <a:pPr lvl="3" marL="1262379" indent="-315594" defTabSz="414781">
              <a:spcBef>
                <a:spcPts val="2500"/>
              </a:spcBef>
              <a:buSzPct val="75000"/>
              <a:buChar char="•"/>
              <a:defRPr b="1" sz="2556">
                <a:latin typeface="+mj-lt"/>
                <a:ea typeface="+mj-ea"/>
                <a:cs typeface="+mj-cs"/>
                <a:sym typeface="Helvetica"/>
              </a:defRPr>
            </a:pPr>
            <a:r>
              <a:t>WebP</a:t>
            </a:r>
          </a:p>
          <a:p>
            <a:pPr lvl="3" marL="1262379" indent="-315594" defTabSz="414781">
              <a:spcBef>
                <a:spcPts val="2500"/>
              </a:spcBef>
              <a:buSzPct val="75000"/>
              <a:buChar char="•"/>
              <a:defRPr b="1" sz="2556">
                <a:latin typeface="+mj-lt"/>
                <a:ea typeface="+mj-ea"/>
                <a:cs typeface="+mj-cs"/>
                <a:sym typeface="Helvetica"/>
              </a:defRPr>
            </a:pPr>
            <a:r>
              <a:t>GIF</a:t>
            </a:r>
          </a:p>
          <a:p>
            <a:pPr lvl="3" marL="1262379" indent="-315594" defTabSz="414781">
              <a:spcBef>
                <a:spcPts val="2500"/>
              </a:spcBef>
              <a:buSzPct val="75000"/>
              <a:buChar char="•"/>
              <a:defRPr b="1" sz="2556">
                <a:latin typeface="+mj-lt"/>
                <a:ea typeface="+mj-ea"/>
                <a:cs typeface="+mj-cs"/>
                <a:sym typeface="Helvetica"/>
              </a:defRPr>
            </a:pPr>
            <a:r>
              <a:t>AVIF </a:t>
            </a:r>
            <a:r>
              <a:rPr b="0" sz="1703">
                <a:latin typeface="+mn-lt"/>
                <a:ea typeface="+mn-ea"/>
                <a:cs typeface="+mn-cs"/>
                <a:sym typeface="Helvetica Light"/>
              </a:rPr>
              <a:t>(not yet widely supported)</a:t>
            </a:r>
            <a:endParaRPr b="0" sz="1703">
              <a:latin typeface="+mn-lt"/>
              <a:ea typeface="+mn-ea"/>
              <a:cs typeface="+mn-cs"/>
              <a:sym typeface="Helvetica Light"/>
            </a:endParaRPr>
          </a:p>
          <a:p>
            <a:pPr lvl="3" marL="1262379" indent="-315594" defTabSz="414781">
              <a:spcBef>
                <a:spcPts val="2500"/>
              </a:spcBef>
              <a:buSzPct val="75000"/>
              <a:buChar char="•"/>
              <a:defRPr b="1" sz="2556">
                <a:latin typeface="+mj-lt"/>
                <a:ea typeface="+mj-ea"/>
                <a:cs typeface="+mj-cs"/>
                <a:sym typeface="Helvetica"/>
              </a:defRPr>
            </a:pPr>
            <a:r>
              <a:t>JPEG-XL </a:t>
            </a:r>
            <a:r>
              <a:rPr b="0" sz="1703">
                <a:latin typeface="+mn-lt"/>
                <a:ea typeface="+mn-ea"/>
                <a:cs typeface="+mn-cs"/>
                <a:sym typeface="Helvetica Light"/>
              </a:rPr>
              <a:t>(not yet widely supported)</a:t>
            </a:r>
          </a:p>
          <a:p>
            <a:pPr defTabSz="414781">
              <a:spcBef>
                <a:spcPts val="4200"/>
              </a:spcBef>
              <a:defRPr sz="1987"/>
            </a:pPr>
            <a:r>
              <a:rPr>
                <a:solidFill>
                  <a:schemeClr val="accent4"/>
                </a:solidFill>
              </a:rPr>
              <a:t>NOTES:</a:t>
            </a:r>
            <a:r>
              <a:t> SVG is another popular web image format, but it is vector-based and covered separately in Chapter 28.  There are other formats that work in browsers that are not listed in the book, such as JPEG2000.</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JPEG Format</a:t>
            </a:r>
          </a:p>
        </p:txBody>
      </p:sp>
      <p:sp>
        <p:nvSpPr>
          <p:cNvPr id="101" name="JPEG (Joint Photographic Experts Group) format is the best format for photographs or images with smooth color transitions."/>
          <p:cNvSpPr txBox="1"/>
          <p:nvPr>
            <p:ph type="body" idx="1"/>
          </p:nvPr>
        </p:nvSpPr>
        <p:spPr>
          <a:xfrm>
            <a:off x="952500" y="2347565"/>
            <a:ext cx="11099800" cy="6542435"/>
          </a:xfrm>
          <a:prstGeom prst="rect">
            <a:avLst/>
          </a:prstGeom>
        </p:spPr>
        <p:txBody>
          <a:bodyPr/>
          <a:lstStyle/>
          <a:p>
            <a:pPr/>
            <a:r>
              <a:rPr b="1">
                <a:latin typeface="+mj-lt"/>
                <a:ea typeface="+mj-ea"/>
                <a:cs typeface="+mj-cs"/>
                <a:sym typeface="Helvetica"/>
              </a:rPr>
              <a:t>JPEG (Joint Photographic Experts Group)</a:t>
            </a:r>
            <a:r>
              <a:t> format is the best format for photographs or images with smooth color transitions.</a:t>
            </a:r>
          </a:p>
        </p:txBody>
      </p:sp>
      <p:pic>
        <p:nvPicPr>
          <p:cNvPr id="102" name="lwd6_2503.png" descr="lwd6_2503.png"/>
          <p:cNvPicPr>
            <a:picLocks noChangeAspect="1"/>
          </p:cNvPicPr>
          <p:nvPr/>
        </p:nvPicPr>
        <p:blipFill>
          <a:blip r:embed="rId2">
            <a:extLst/>
          </a:blip>
          <a:stretch>
            <a:fillRect/>
          </a:stretch>
        </p:blipFill>
        <p:spPr>
          <a:xfrm>
            <a:off x="3105252" y="3650977"/>
            <a:ext cx="6794296" cy="5277123"/>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4" name="WEB IMAGE FORMATS…"/>
          <p:cNvSpPr txBox="1"/>
          <p:nvPr>
            <p:ph type="title"/>
          </p:nvPr>
        </p:nvSpPr>
        <p:spPr>
          <a:xfrm>
            <a:off x="952500" y="444500"/>
            <a:ext cx="11099800" cy="919113"/>
          </a:xfrm>
          <a:prstGeom prst="rect">
            <a:avLst/>
          </a:prstGeom>
        </p:spPr>
        <p:txBody>
          <a:bodyPr/>
          <a:lstStyle/>
          <a:p>
            <a:pPr defTabSz="554990">
              <a:defRPr b="0" spc="95" sz="1900">
                <a:latin typeface="+mn-lt"/>
                <a:ea typeface="+mn-ea"/>
                <a:cs typeface="+mn-cs"/>
                <a:sym typeface="Helvetica Light"/>
              </a:defRPr>
            </a:pPr>
            <a:r>
              <a:t>WEB IMAGE FORMATS</a:t>
            </a:r>
          </a:p>
          <a:p>
            <a:pPr defTabSz="554990">
              <a:defRPr sz="3420"/>
            </a:pPr>
            <a:r>
              <a:t>JPEG Format (cont’d)</a:t>
            </a:r>
          </a:p>
        </p:txBody>
      </p:sp>
      <p:sp>
        <p:nvSpPr>
          <p:cNvPr id="105" name="JPEG is a 24-bit RGB format, capable of millions of pixel colors.…"/>
          <p:cNvSpPr txBox="1"/>
          <p:nvPr>
            <p:ph type="body" idx="1"/>
          </p:nvPr>
        </p:nvSpPr>
        <p:spPr>
          <a:xfrm>
            <a:off x="952500" y="1577528"/>
            <a:ext cx="11099800" cy="7312472"/>
          </a:xfrm>
          <a:prstGeom prst="rect">
            <a:avLst/>
          </a:prstGeom>
        </p:spPr>
        <p:txBody>
          <a:bodyPr/>
          <a:lstStyle/>
          <a:p>
            <a:pPr marL="370416" indent="-370416">
              <a:buSzPct val="75000"/>
              <a:buChar char="•"/>
              <a:defRPr sz="2900"/>
            </a:pPr>
            <a:r>
              <a:t>JPEG is a </a:t>
            </a:r>
            <a:r>
              <a:rPr b="1">
                <a:latin typeface="+mj-lt"/>
                <a:ea typeface="+mj-ea"/>
                <a:cs typeface="+mj-cs"/>
                <a:sym typeface="Helvetica"/>
              </a:rPr>
              <a:t>24-bit RGB</a:t>
            </a:r>
            <a:r>
              <a:t> format, capable of millions of pixel colors.</a:t>
            </a:r>
          </a:p>
          <a:p>
            <a:pPr marL="370416" indent="-370416">
              <a:buSzPct val="75000"/>
              <a:buChar char="•"/>
              <a:defRPr sz="2900"/>
            </a:pPr>
            <a:r>
              <a:t>It uses a </a:t>
            </a:r>
            <a:r>
              <a:rPr b="1">
                <a:latin typeface="+mj-lt"/>
                <a:ea typeface="+mj-ea"/>
                <a:cs typeface="+mj-cs"/>
                <a:sym typeface="Helvetica"/>
              </a:rPr>
              <a:t>lossy compression</a:t>
            </a:r>
            <a:r>
              <a:t> that throws out image data to reduce the file size. At high compression levels, you may see blocky artifacts and loss of quality.</a:t>
            </a:r>
          </a:p>
          <a:p>
            <a:pPr marL="370416" indent="-370416">
              <a:buSzPct val="75000"/>
              <a:buChar char="•"/>
              <a:defRPr sz="2900"/>
            </a:pPr>
          </a:p>
          <a:p>
            <a:pPr marL="370416" indent="-370416">
              <a:buSzPct val="75000"/>
              <a:buChar char="•"/>
              <a:defRPr sz="2900"/>
            </a:pPr>
          </a:p>
          <a:p>
            <a:pPr>
              <a:defRPr sz="2900"/>
            </a:pPr>
          </a:p>
          <a:p>
            <a:pPr marL="370416" indent="-370416">
              <a:buSzPct val="75000"/>
              <a:buChar char="•"/>
              <a:defRPr sz="2900"/>
            </a:pPr>
          </a:p>
          <a:p>
            <a:pPr marL="370416" indent="-370416">
              <a:buSzPct val="75000"/>
              <a:buChar char="•"/>
              <a:defRPr sz="2900"/>
            </a:pPr>
            <a:r>
              <a:rPr b="1">
                <a:latin typeface="+mj-lt"/>
                <a:ea typeface="+mj-ea"/>
                <a:cs typeface="+mj-cs"/>
                <a:sym typeface="Helvetica"/>
              </a:rPr>
              <a:t>Progressive JPEGs</a:t>
            </a:r>
            <a:r>
              <a:t> display in a series of passes that display more quickly and may have a smaller file size.</a:t>
            </a:r>
          </a:p>
        </p:txBody>
      </p:sp>
      <p:pic>
        <p:nvPicPr>
          <p:cNvPr id="106" name="lwd5_2303_lossy.png" descr="lwd5_2303_lossy.png"/>
          <p:cNvPicPr>
            <a:picLocks noChangeAspect="1"/>
          </p:cNvPicPr>
          <p:nvPr/>
        </p:nvPicPr>
        <p:blipFill>
          <a:blip r:embed="rId2">
            <a:extLst/>
          </a:blip>
          <a:stretch>
            <a:fillRect/>
          </a:stretch>
        </p:blipFill>
        <p:spPr>
          <a:xfrm>
            <a:off x="2739479" y="4343400"/>
            <a:ext cx="7620001" cy="32258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PNG Format</a:t>
            </a:r>
          </a:p>
        </p:txBody>
      </p:sp>
      <p:sp>
        <p:nvSpPr>
          <p:cNvPr id="109" name="The PNG (Portable Network Graphics) file format can store several image types:…"/>
          <p:cNvSpPr txBox="1"/>
          <p:nvPr>
            <p:ph type="body" idx="1"/>
          </p:nvPr>
        </p:nvSpPr>
        <p:spPr>
          <a:xfrm>
            <a:off x="999579" y="2453431"/>
            <a:ext cx="11099801" cy="7192219"/>
          </a:xfrm>
          <a:prstGeom prst="rect">
            <a:avLst/>
          </a:prstGeom>
        </p:spPr>
        <p:txBody>
          <a:bodyPr/>
          <a:lstStyle/>
          <a:p>
            <a:pPr/>
            <a:r>
              <a:t>The </a:t>
            </a:r>
            <a:r>
              <a:rPr b="1">
                <a:latin typeface="+mj-lt"/>
                <a:ea typeface="+mj-ea"/>
                <a:cs typeface="+mj-cs"/>
                <a:sym typeface="Helvetica"/>
              </a:rPr>
              <a:t>PNG (Portable Network Graphics) </a:t>
            </a:r>
            <a:r>
              <a:t>file format can store several image types:</a:t>
            </a:r>
          </a:p>
          <a:p>
            <a:pPr lvl="1" marL="814916" indent="-370416">
              <a:buSzPct val="75000"/>
              <a:buChar char="•"/>
            </a:pPr>
            <a:r>
              <a:rPr b="1">
                <a:latin typeface="+mj-lt"/>
                <a:ea typeface="+mj-ea"/>
                <a:cs typeface="+mj-cs"/>
                <a:sym typeface="Helvetica"/>
              </a:rPr>
              <a:t>8-bit indexed color:</a:t>
            </a:r>
            <a:r>
              <a:t>  </a:t>
            </a:r>
            <a:r>
              <a:rPr>
                <a:solidFill>
                  <a:schemeClr val="accent4"/>
                </a:solidFill>
              </a:rPr>
              <a:t>Best for web pages. </a:t>
            </a:r>
            <a:r>
              <a:t>A maximum of 256 pixel colors resulting in very small file sizes</a:t>
            </a:r>
          </a:p>
          <a:p>
            <a:pPr lvl="1" marL="814916" indent="-370416">
              <a:buSzPct val="75000"/>
              <a:buChar char="•"/>
            </a:pPr>
            <a:r>
              <a:rPr b="1">
                <a:latin typeface="+mj-lt"/>
                <a:ea typeface="+mj-ea"/>
                <a:cs typeface="+mj-cs"/>
                <a:sym typeface="Helvetica"/>
              </a:rPr>
              <a:t>24-bit color:</a:t>
            </a:r>
            <a:r>
              <a:t> Millions of colors, like JPEG</a:t>
            </a:r>
          </a:p>
          <a:p>
            <a:pPr lvl="1" marL="814916" indent="-370416">
              <a:buSzPct val="75000"/>
              <a:buChar char="•"/>
            </a:pPr>
            <a:r>
              <a:rPr b="1">
                <a:latin typeface="+mj-lt"/>
                <a:ea typeface="+mj-ea"/>
                <a:cs typeface="+mj-cs"/>
                <a:sym typeface="Helvetica"/>
              </a:rPr>
              <a:t>48-bit color:</a:t>
            </a:r>
            <a:r>
              <a:t> Useful for high-quality storage (not appropriate for the web)</a:t>
            </a:r>
          </a:p>
          <a:p>
            <a:pPr lvl="1" marL="814916" indent="-370416">
              <a:buSzPct val="75000"/>
              <a:buChar char="•"/>
            </a:pPr>
            <a:r>
              <a:rPr b="1">
                <a:latin typeface="+mj-lt"/>
                <a:ea typeface="+mj-ea"/>
                <a:cs typeface="+mj-cs"/>
                <a:sym typeface="Helvetica"/>
              </a:rPr>
              <a:t>16-bit grayscale:</a:t>
            </a:r>
            <a:r>
              <a:t> Useful for image storage (not appropriate for the web)</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 name="WEB IMAGE FORMATS…"/>
          <p:cNvSpPr txBox="1"/>
          <p:nvPr>
            <p:ph type="title"/>
          </p:nvPr>
        </p:nvSpPr>
        <p:spPr>
          <a:xfrm>
            <a:off x="952500" y="444500"/>
            <a:ext cx="11099800" cy="1070323"/>
          </a:xfrm>
          <a:prstGeom prst="rect">
            <a:avLst/>
          </a:prstGeom>
        </p:spPr>
        <p:txBody>
          <a:bodyPr/>
          <a:lstStyle/>
          <a:p>
            <a:pPr>
              <a:defRPr b="0" spc="100" sz="2000">
                <a:latin typeface="+mn-lt"/>
                <a:ea typeface="+mn-ea"/>
                <a:cs typeface="+mn-cs"/>
                <a:sym typeface="Helvetica Light"/>
              </a:defRPr>
            </a:pPr>
            <a:r>
              <a:t>WEB IMAGE FORMATS</a:t>
            </a:r>
          </a:p>
          <a:p>
            <a:pPr>
              <a:defRPr sz="3600"/>
            </a:pPr>
            <a:r>
              <a:t>PNG Format (cont’d)</a:t>
            </a:r>
          </a:p>
        </p:txBody>
      </p:sp>
      <p:sp>
        <p:nvSpPr>
          <p:cNvPr id="112" name="PNG uses a lossless compression, with no data thrown away.…"/>
          <p:cNvSpPr txBox="1"/>
          <p:nvPr>
            <p:ph type="body" idx="1"/>
          </p:nvPr>
        </p:nvSpPr>
        <p:spPr>
          <a:xfrm>
            <a:off x="952500" y="1972022"/>
            <a:ext cx="11099800" cy="6924328"/>
          </a:xfrm>
          <a:prstGeom prst="rect">
            <a:avLst/>
          </a:prstGeom>
        </p:spPr>
        <p:txBody>
          <a:bodyPr/>
          <a:lstStyle/>
          <a:p>
            <a:pPr marL="370416" indent="-370416">
              <a:spcBef>
                <a:spcPts val="4200"/>
              </a:spcBef>
              <a:buSzPct val="75000"/>
              <a:buChar char="•"/>
            </a:pPr>
            <a:r>
              <a:t>PNG uses a </a:t>
            </a:r>
            <a:r>
              <a:rPr b="1">
                <a:latin typeface="+mj-lt"/>
                <a:ea typeface="+mj-ea"/>
                <a:cs typeface="+mj-cs"/>
                <a:sym typeface="Helvetica"/>
              </a:rPr>
              <a:t>lossless compression</a:t>
            </a:r>
            <a:r>
              <a:t>, with no data thrown away.</a:t>
            </a:r>
          </a:p>
          <a:p>
            <a:pPr marL="370416" indent="-370416">
              <a:spcBef>
                <a:spcPts val="4200"/>
              </a:spcBef>
              <a:buSzPct val="75000"/>
              <a:buChar char="•"/>
            </a:pPr>
            <a:r>
              <a:t>They can have </a:t>
            </a:r>
            <a:r>
              <a:rPr b="1">
                <a:latin typeface="+mj-lt"/>
                <a:ea typeface="+mj-ea"/>
                <a:cs typeface="+mj-cs"/>
                <a:sym typeface="Helvetica"/>
              </a:rPr>
              <a:t>binary transparency</a:t>
            </a:r>
            <a:r>
              <a:t> (on/off) transparency or </a:t>
            </a:r>
            <a:r>
              <a:rPr b="1">
                <a:latin typeface="+mj-lt"/>
                <a:ea typeface="+mj-ea"/>
                <a:cs typeface="+mj-cs"/>
                <a:sym typeface="Helvetica"/>
              </a:rPr>
              <a:t>alpha transparency</a:t>
            </a:r>
            <a:r>
              <a:t> (multiple level).</a:t>
            </a:r>
          </a:p>
          <a:p>
            <a:pPr marL="370416" indent="-370416">
              <a:spcBef>
                <a:spcPts val="4200"/>
              </a:spcBef>
              <a:buSzPct val="75000"/>
              <a:buChar char="•"/>
            </a:pPr>
            <a:r>
              <a:rPr b="1">
                <a:latin typeface="+mj-lt"/>
                <a:ea typeface="+mj-ea"/>
                <a:cs typeface="+mj-cs"/>
                <a:sym typeface="Helvetica"/>
              </a:rPr>
              <a:t>Progressive display</a:t>
            </a:r>
            <a:r>
              <a:t> PNGs display in a series of seven passes.</a:t>
            </a:r>
          </a:p>
          <a:p>
            <a:pPr marL="370416" indent="-370416">
              <a:spcBef>
                <a:spcPts val="4200"/>
              </a:spcBef>
              <a:buSzPct val="75000"/>
              <a:buChar char="•"/>
            </a:pPr>
            <a:r>
              <a:t>PNGs can store </a:t>
            </a:r>
            <a:r>
              <a:rPr b="1">
                <a:latin typeface="+mj-lt"/>
                <a:ea typeface="+mj-ea"/>
                <a:cs typeface="+mj-cs"/>
                <a:sym typeface="Helvetica"/>
              </a:rPr>
              <a:t>gamma</a:t>
            </a:r>
            <a:r>
              <a:t> </a:t>
            </a:r>
            <a:r>
              <a:rPr b="1">
                <a:latin typeface="+mj-lt"/>
                <a:ea typeface="+mj-ea"/>
                <a:cs typeface="+mj-cs"/>
                <a:sym typeface="Helvetica"/>
              </a:rPr>
              <a:t>correction</a:t>
            </a:r>
            <a:r>
              <a:t> (brightness) information, </a:t>
            </a:r>
            <a:r>
              <a:rPr b="1">
                <a:latin typeface="+mj-lt"/>
                <a:ea typeface="+mj-ea"/>
                <a:cs typeface="+mj-cs"/>
                <a:sym typeface="Helvetica"/>
              </a:rPr>
              <a:t>color profile </a:t>
            </a:r>
            <a:r>
              <a:t>information, and </a:t>
            </a:r>
            <a:r>
              <a:rPr b="1">
                <a:latin typeface="+mj-lt"/>
                <a:ea typeface="+mj-ea"/>
                <a:cs typeface="+mj-cs"/>
                <a:sym typeface="Helvetica"/>
              </a:rPr>
              <a:t>embedded text</a:t>
            </a:r>
            <a:r>
              <a:t> (such as copyright information), although that adds to the file size and is not very useful.</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WEB IMAGE FORMATS…"/>
          <p:cNvSpPr txBox="1"/>
          <p:nvPr>
            <p:ph type="title"/>
          </p:nvPr>
        </p:nvSpPr>
        <p:spPr>
          <a:prstGeom prst="rect">
            <a:avLst/>
          </a:prstGeom>
        </p:spPr>
        <p:txBody>
          <a:bodyPr/>
          <a:lstStyle/>
          <a:p>
            <a:pPr>
              <a:defRPr b="0" spc="100" sz="2000">
                <a:latin typeface="+mn-lt"/>
                <a:ea typeface="+mn-ea"/>
                <a:cs typeface="+mn-cs"/>
                <a:sym typeface="Helvetica Light"/>
              </a:defRPr>
            </a:pPr>
            <a:r>
              <a:t>WEB IMAGE FORMATS</a:t>
            </a:r>
          </a:p>
          <a:p>
            <a:pPr/>
            <a:r>
              <a:t>24-bit PNG (PNG-24)</a:t>
            </a:r>
          </a:p>
        </p:txBody>
      </p:sp>
      <p:sp>
        <p:nvSpPr>
          <p:cNvPr id="115" name="24-bit PNG (PNG-24) is an RGB format capable of storing millions of colors (Truecolor space).…"/>
          <p:cNvSpPr txBox="1"/>
          <p:nvPr>
            <p:ph type="body" idx="1"/>
          </p:nvPr>
        </p:nvSpPr>
        <p:spPr>
          <a:xfrm>
            <a:off x="952500" y="2514153"/>
            <a:ext cx="11099800" cy="6477894"/>
          </a:xfrm>
          <a:prstGeom prst="rect">
            <a:avLst/>
          </a:prstGeom>
        </p:spPr>
        <p:txBody>
          <a:bodyPr/>
          <a:lstStyle/>
          <a:p>
            <a:pPr marL="370416" indent="-370416">
              <a:buSzPct val="75000"/>
              <a:buChar char="•"/>
            </a:pPr>
            <a:r>
              <a:rPr b="1">
                <a:latin typeface="+mj-lt"/>
                <a:ea typeface="+mj-ea"/>
                <a:cs typeface="+mj-cs"/>
                <a:sym typeface="Helvetica"/>
              </a:rPr>
              <a:t>24-bit PNG (PNG-24) </a:t>
            </a:r>
            <a:r>
              <a:t>is an </a:t>
            </a:r>
            <a:r>
              <a:rPr b="1">
                <a:latin typeface="+mj-lt"/>
                <a:ea typeface="+mj-ea"/>
                <a:cs typeface="+mj-cs"/>
                <a:sym typeface="Helvetica"/>
              </a:rPr>
              <a:t>RGB format</a:t>
            </a:r>
            <a:r>
              <a:t> capable of storing millions of colors (Truecolor space).</a:t>
            </a:r>
          </a:p>
          <a:p>
            <a:pPr marL="370416" indent="-370416">
              <a:buSzPct val="75000"/>
              <a:buChar char="•"/>
            </a:pPr>
            <a:r>
              <a:t>Because it is </a:t>
            </a:r>
            <a:r>
              <a:rPr b="1">
                <a:latin typeface="+mj-lt"/>
                <a:ea typeface="+mj-ea"/>
                <a:cs typeface="+mj-cs"/>
                <a:sym typeface="Helvetica"/>
              </a:rPr>
              <a:t>lossless</a:t>
            </a:r>
            <a:r>
              <a:t>, a PNG-24 will always be much larger than a JPEG of the same image. </a:t>
            </a:r>
          </a:p>
          <a:p>
            <a:pPr marL="370416" marR="3175000" indent="-370416">
              <a:buSzPct val="75000"/>
              <a:buChar char="•"/>
            </a:pPr>
            <a:r>
              <a:t>PNG-24 uses </a:t>
            </a:r>
            <a:r>
              <a:rPr b="1">
                <a:latin typeface="+mj-lt"/>
                <a:ea typeface="+mj-ea"/>
                <a:cs typeface="+mj-cs"/>
                <a:sym typeface="Helvetica"/>
              </a:rPr>
              <a:t>alpha-layer transparency</a:t>
            </a:r>
            <a:r>
              <a:t> in which pixels may have multiple levels of transparency so they can blend in with the background. </a:t>
            </a:r>
          </a:p>
        </p:txBody>
      </p:sp>
      <p:pic>
        <p:nvPicPr>
          <p:cNvPr id="116" name="lwd5_2309_alpha.png" descr="lwd5_2309_alpha.png"/>
          <p:cNvPicPr>
            <a:picLocks noChangeAspect="1"/>
          </p:cNvPicPr>
          <p:nvPr/>
        </p:nvPicPr>
        <p:blipFill>
          <a:blip r:embed="rId2">
            <a:extLst/>
          </a:blip>
          <a:stretch>
            <a:fillRect/>
          </a:stretch>
        </p:blipFill>
        <p:spPr>
          <a:xfrm>
            <a:off x="9036243" y="5102225"/>
            <a:ext cx="2816948" cy="2825750"/>
          </a:xfrm>
          <a:prstGeom prst="rect">
            <a:avLst/>
          </a:prstGeom>
          <a:ln w="12700">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