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>
              <a:spcBef>
                <a:spcPts val="3000"/>
              </a:spcBef>
              <a:defRPr sz="3000"/>
            </a:lvl1pPr>
            <a:lvl2pPr>
              <a:spcBef>
                <a:spcPts val="3000"/>
              </a:spcBef>
              <a:defRPr sz="3000"/>
            </a:lvl2pPr>
            <a:lvl3pPr>
              <a:spcBef>
                <a:spcPts val="3000"/>
              </a:spcBef>
              <a:defRPr sz="3000"/>
            </a:lvl3pPr>
            <a:lvl4pPr>
              <a:spcBef>
                <a:spcPts val="3000"/>
              </a:spcBef>
              <a:defRPr sz="3000"/>
            </a:lvl4pPr>
            <a:lvl5pPr>
              <a:spcBef>
                <a:spcPts val="3000"/>
              </a:spcBef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9 RESPONSIVE WEB DESIG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19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RESPONSIVE WEB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Media Quer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Media Queries</a:t>
            </a:r>
          </a:p>
        </p:txBody>
      </p:sp>
      <p:sp>
        <p:nvSpPr>
          <p:cNvPr id="116" name="A media query is a special rule that tests for certain conditions before applying the styles it contain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media query</a:t>
            </a:r>
            <a:r>
              <a:t> is a special rule that tests for certain conditions before applying the styles it contains:</a:t>
            </a:r>
          </a:p>
          <a:p>
            <a:pPr lvl="2" marL="0" indent="457200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@media</a:t>
            </a:r>
            <a:r>
              <a:t> </a:t>
            </a:r>
            <a:r>
              <a:rPr i="1"/>
              <a:t>type</a:t>
            </a:r>
            <a:r>
              <a:t> and (</a:t>
            </a:r>
            <a:r>
              <a:rPr i="1"/>
              <a:t>feature: value</a:t>
            </a:r>
            <a:r>
              <a:t>)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{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styles for browsers that meet this criteria */</a:t>
            </a:r>
          </a:p>
          <a:p>
            <a:pPr lvl="2" marL="0" indent="457200">
              <a:spcBef>
                <a:spcPts val="0"/>
              </a:spcBef>
              <a:buSzTx/>
              <a:buNone/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>
              <a:buSzTx/>
              <a:buNone/>
            </a:pPr>
            <a:r>
              <a:t>A few query examples:</a:t>
            </a:r>
          </a:p>
          <a:p>
            <a:pPr lvl="2" marL="1259416" indent="-370416"/>
            <a:r>
              <a:t>Is it on a screen or printed? </a:t>
            </a:r>
          </a:p>
          <a:p>
            <a:pPr lvl="2" marL="1259416" indent="-370416"/>
            <a:r>
              <a:t>Is the browser at least a certain width? </a:t>
            </a:r>
          </a:p>
          <a:p>
            <a:pPr lvl="2" marL="1259416" indent="-370416"/>
            <a:r>
              <a:t>Is the orientation landscape or portrait?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MEDIA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MEDIA QUERIES</a:t>
            </a:r>
          </a:p>
          <a:p>
            <a:pPr/>
            <a:r>
              <a:t>Media Query Example</a:t>
            </a:r>
          </a:p>
        </p:txBody>
      </p:sp>
      <p:sp>
        <p:nvSpPr>
          <p:cNvPr id="119" name="@media screen and (orientation: landscape) {…"/>
          <p:cNvSpPr txBox="1"/>
          <p:nvPr>
            <p:ph type="body" idx="1"/>
          </p:nvPr>
        </p:nvSpPr>
        <p:spPr>
          <a:xfrm>
            <a:off x="952500" y="23304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@media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screen</a:t>
            </a:r>
            <a:r>
              <a:rPr>
                <a:solidFill>
                  <a:srgbClr val="000000"/>
                </a:solidFill>
              </a:rPr>
              <a:t> and (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orientation: landscape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53585F"/>
                </a:solidFill>
              </a:rPr>
              <a:t>body {</a:t>
            </a:r>
            <a:endParaRPr>
              <a:solidFill>
                <a:srgbClr val="53585F"/>
              </a:solidFill>
            </a:endParaRP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 background: skyblue;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@media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screen</a:t>
            </a:r>
            <a:r>
              <a:rPr>
                <a:solidFill>
                  <a:srgbClr val="000000"/>
                </a:solidFill>
              </a:rPr>
              <a:t> and (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orientation: portrait</a:t>
            </a:r>
            <a:r>
              <a:rPr>
                <a:solidFill>
                  <a:srgbClr val="000000"/>
                </a:solidFill>
              </a:rPr>
              <a:t>) {</a:t>
            </a:r>
            <a:endParaRPr>
              <a:solidFill>
                <a:srgbClr val="000000"/>
              </a:solidFill>
            </a:endParaRP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>
                <a:solidFill>
                  <a:srgbClr val="53585F"/>
                </a:solidFill>
              </a:rPr>
              <a:t> body {</a:t>
            </a:r>
            <a:endParaRPr>
              <a:solidFill>
                <a:srgbClr val="53585F"/>
              </a:solidFill>
            </a:endParaRP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background: coral;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}</a:t>
            </a:r>
          </a:p>
          <a:p>
            <a:pPr marL="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20" name="lwd5_1705_mediaquery.png" descr="lwd5_1705_mediaquer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52786" y="4705796"/>
            <a:ext cx="6604628" cy="42159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MEDIA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MEDIA QUERIES</a:t>
            </a:r>
          </a:p>
          <a:p>
            <a:pPr/>
            <a:r>
              <a:t>Media Types</a:t>
            </a:r>
          </a:p>
        </p:txBody>
      </p:sp>
      <p:sp>
        <p:nvSpPr>
          <p:cNvPr id="123" name="The first part of a media query identifies the media type.…"/>
          <p:cNvSpPr txBox="1"/>
          <p:nvPr>
            <p:ph type="body" idx="1"/>
          </p:nvPr>
        </p:nvSpPr>
        <p:spPr>
          <a:xfrm>
            <a:off x="952500" y="2817415"/>
            <a:ext cx="11099800" cy="6072585"/>
          </a:xfrm>
          <a:prstGeom prst="rect">
            <a:avLst/>
          </a:prstGeom>
        </p:spPr>
        <p:txBody>
          <a:bodyPr/>
          <a:lstStyle/>
          <a:p>
            <a:pPr/>
            <a:r>
              <a:t>The first part of a media query identifies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media type</a:t>
            </a:r>
            <a:r>
              <a:t>.</a:t>
            </a:r>
          </a:p>
          <a:p>
            <a:pPr/>
            <a:r>
              <a:t>The current media types are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all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print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screen</a:t>
            </a:r>
            <a:r>
              <a:t>,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speech</a:t>
            </a:r>
            <a:r>
              <a:t>.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  <a:p>
            <a:pPr marL="0" indent="0">
              <a:buSzTx/>
              <a:buNone/>
              <a:defRPr>
                <a:latin typeface="+mj-lt"/>
                <a:ea typeface="+mj-ea"/>
                <a:cs typeface="+mj-cs"/>
                <a:sym typeface="Helvetica"/>
              </a:defRPr>
            </a:pPr>
            <a:r>
              <a:rPr b="1"/>
              <a:t>Example:</a:t>
            </a:r>
          </a:p>
          <a:p>
            <a:pPr lvl="2" marL="0" indent="457200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@media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print</a:t>
            </a:r>
            <a:r>
              <a:t> {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print-specific styles between the brackets */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MEDIA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MEDIA QUERIES</a:t>
            </a:r>
          </a:p>
          <a:p>
            <a:pPr/>
            <a:r>
              <a:t>Media Feature Queries</a:t>
            </a:r>
          </a:p>
        </p:txBody>
      </p:sp>
      <p:sp>
        <p:nvSpPr>
          <p:cNvPr id="126" name="Feature queries test for a particular feature of a viewport or devic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Feature queries</a:t>
            </a:r>
            <a:r>
              <a:t> test for a particular feature of a viewport or device.</a:t>
            </a:r>
          </a:p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  <a:br/>
            <a:r>
              <a:rPr b="1">
                <a:latin typeface="Courier"/>
                <a:ea typeface="Courier"/>
                <a:cs typeface="Courier"/>
                <a:sym typeface="Courier"/>
              </a:rPr>
              <a:t>h1</a:t>
            </a:r>
            <a:r>
              <a:t> headings display in Lobster font only when the viewport is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at least 40em wide.</a:t>
            </a:r>
            <a:endParaRPr i="1">
              <a:latin typeface="+mj-lt"/>
              <a:ea typeface="+mj-ea"/>
              <a:cs typeface="+mj-cs"/>
              <a:sym typeface="Helvetica"/>
            </a:endParaRPr>
          </a:p>
          <a:p>
            <a:pPr marL="457200" marR="457200" indent="0" algn="just" defTabSz="457200"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h1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font-family: Georgia, serif;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}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@media screen and (</a:t>
            </a:r>
            <a:r>
              <a:rPr b="1"/>
              <a:t>min-width: 40em</a:t>
            </a:r>
            <a:r>
              <a:t>)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h1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font-family: 'Lobster', cursive;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}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MEDIA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MEDIA QUERIES</a:t>
            </a:r>
          </a:p>
          <a:p>
            <a:pPr/>
            <a:r>
              <a:t>Using Media Queries</a:t>
            </a:r>
          </a:p>
        </p:txBody>
      </p:sp>
      <p:sp>
        <p:nvSpPr>
          <p:cNvPr id="129" name="In a style shee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In a style sheet:</a:t>
            </a:r>
          </a:p>
          <a:p>
            <a:pPr>
              <a:spcBef>
                <a:spcPts val="2400"/>
              </a:spcBef>
            </a:pPr>
            <a:r>
              <a:t>Put an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@media</a:t>
            </a:r>
            <a:r>
              <a:t> rule in a style sheet to deliver styles based on viewport width.</a:t>
            </a:r>
          </a:p>
          <a:p>
            <a:pPr>
              <a:spcBef>
                <a:spcPts val="2400"/>
              </a:spcBef>
            </a:pPr>
            <a:r>
              <a:t>Make sure the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@media</a:t>
            </a:r>
            <a:r>
              <a:t> rule comes after your baseline styles. </a:t>
            </a:r>
          </a:p>
          <a:p>
            <a:pPr marL="0" indent="0">
              <a:spcBef>
                <a:spcPts val="6000"/>
              </a:spcBef>
              <a:buSzTx/>
              <a:buNone/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With external style sheets:</a:t>
            </a:r>
          </a:p>
          <a:p>
            <a:pPr marL="370416" indent="-370416"/>
            <a:r>
              <a:t>Link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t> separate style sheets based on a query:</a:t>
            </a:r>
          </a:p>
          <a:p>
            <a:pPr marL="0" indent="0" defTabSz="457200"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&lt;link rel="stylesheet" href="styles.css"&gt;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&lt;link rel="stylesheet" href="2column-styles.css" </a:t>
            </a:r>
            <a:br/>
            <a:r>
              <a:t>  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media="screen and (min-width:1024px)"</a:t>
            </a:r>
            <a:r>
              <a:t>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ontainer Quer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Container Queries</a:t>
            </a:r>
          </a:p>
        </p:txBody>
      </p:sp>
      <p:sp>
        <p:nvSpPr>
          <p:cNvPr id="132" name="A container query applies styles based on the size of an element’s containing element.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container query</a:t>
            </a:r>
            <a:r>
              <a:t> applies styles based on the size of an element’s containing element.</a:t>
            </a:r>
          </a:p>
          <a:p>
            <a:pPr marL="0" indent="0">
              <a:buSzTx/>
              <a:buNone/>
            </a:pPr>
            <a:r>
              <a:t>In responsive layouts, the width of the entire viewport is not always the most meaningful measurement for determining styles in components.</a:t>
            </a:r>
          </a:p>
          <a:p>
            <a:pPr marL="0" indent="0">
              <a:buSzTx/>
              <a:buNone/>
            </a:pPr>
            <a:r>
              <a:t>Container queries work like media queries, but they test the established containing element.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ONTAINER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CONTAINER QUERIES</a:t>
            </a:r>
          </a:p>
          <a:p>
            <a:pPr>
              <a:defRPr sz="3600"/>
            </a:pPr>
            <a:r>
              <a:t>Identifying the Container</a:t>
            </a:r>
          </a:p>
        </p:txBody>
      </p:sp>
      <p:sp>
        <p:nvSpPr>
          <p:cNvPr id="135" name="container-type: inline-size…"/>
          <p:cNvSpPr txBox="1"/>
          <p:nvPr>
            <p:ph type="body" idx="1"/>
          </p:nvPr>
        </p:nvSpPr>
        <p:spPr>
          <a:xfrm>
            <a:off x="1173137" y="2495549"/>
            <a:ext cx="10752684" cy="6034238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1000"/>
              </a:spcBef>
              <a:buSzTx/>
              <a:buNone/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container-type: </a:t>
            </a:r>
            <a:r>
              <a:rPr b="0"/>
              <a:t>inline-size</a:t>
            </a:r>
          </a:p>
          <a:p>
            <a:pPr marL="0" indent="0" algn="ctr">
              <a:spcBef>
                <a:spcPts val="600"/>
              </a:spcBef>
              <a:buSzTx/>
              <a:buNone/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container-name: </a:t>
            </a:r>
            <a:r>
              <a:rPr b="0" i="1"/>
              <a:t>name_value</a:t>
            </a:r>
          </a:p>
          <a:p>
            <a:pPr marL="0" indent="0" algn="ctr">
              <a:spcBef>
                <a:spcPts val="600"/>
              </a:spcBef>
              <a:buSzTx/>
              <a:buNone/>
              <a:defRPr b="1"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container: </a:t>
            </a:r>
            <a:r>
              <a:rPr b="0" i="1"/>
              <a:t>name</a:t>
            </a:r>
            <a:r>
              <a:t> </a:t>
            </a:r>
            <a:r>
              <a:rPr b="0"/>
              <a:t>/ inline-size</a:t>
            </a:r>
          </a:p>
          <a:p>
            <a:pPr marL="0" indent="0">
              <a:spcBef>
                <a:spcPts val="3600"/>
              </a:spcBef>
              <a:buSzTx/>
              <a:buNone/>
            </a:pPr>
            <a:r>
              <a:t>Identify the containing element that the query tests for width and give it a name:</a:t>
            </a:r>
          </a:p>
          <a:p>
            <a:pPr lvl="3" marL="0" indent="685800">
              <a:spcBef>
                <a:spcPts val="19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.listing {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chemeClr val="accent1"/>
                </a:solidFill>
              </a:rPr>
              <a:t>container-type:</a:t>
            </a:r>
            <a:r>
              <a:t> inline-size;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chemeClr val="accent1"/>
                </a:solidFill>
              </a:rPr>
              <a:t>container-name:</a:t>
            </a:r>
            <a:r>
              <a:t> resource;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0" indent="0" algn="ctr">
              <a:buSzTx/>
              <a:buNone/>
            </a:pPr>
            <a:r>
              <a:t>or </a:t>
            </a:r>
          </a:p>
          <a:p>
            <a:pPr lvl="3" marL="0" indent="685800">
              <a:buSzTx/>
              <a:buNone/>
              <a:defRPr sz="2400"/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.listing { </a:t>
            </a:r>
            <a:r>
              <a:rPr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container: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resource / inline-size; } </a:t>
            </a: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ONTAINER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CONTAINER QUERIES</a:t>
            </a:r>
          </a:p>
          <a:p>
            <a:pPr>
              <a:defRPr sz="3600"/>
            </a:pPr>
            <a:r>
              <a:t>Applying Styles with @container</a:t>
            </a:r>
          </a:p>
        </p:txBody>
      </p:sp>
      <p:sp>
        <p:nvSpPr>
          <p:cNvPr id="138" name="Use an @container rule to base styles on the width of the established container element:…"/>
          <p:cNvSpPr txBox="1"/>
          <p:nvPr>
            <p:ph type="body" idx="1"/>
          </p:nvPr>
        </p:nvSpPr>
        <p:spPr>
          <a:xfrm>
            <a:off x="1173137" y="3095376"/>
            <a:ext cx="10752684" cy="5434411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600"/>
              </a:spcBef>
              <a:buSzTx/>
              <a:buNone/>
            </a:pPr>
            <a:r>
              <a:t>Use an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@container</a:t>
            </a:r>
            <a:r>
              <a:t> rule to base styles on the width of the established container element:</a:t>
            </a:r>
          </a:p>
          <a:p>
            <a:pPr lvl="3" marL="0" indent="685800">
              <a:buSzTx/>
              <a:buNone/>
              <a:defRPr sz="26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@container</a:t>
            </a:r>
            <a:r>
              <a:t> resource (min-width: 600px) {</a:t>
            </a:r>
          </a:p>
          <a:p>
            <a:pPr lvl="3" marL="0" indent="685800">
              <a:spcBef>
                <a:spcPts val="1900"/>
              </a:spcBef>
              <a:buSzTx/>
              <a:buNone/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  /* styles to apply when the resource container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  is at least 600 pixels wide */</a:t>
            </a:r>
          </a:p>
          <a:p>
            <a:pPr lvl="3" marL="0" indent="685800">
              <a:spcBef>
                <a:spcPts val="1900"/>
              </a:spcBef>
              <a:buSzTx/>
              <a:buNone/>
              <a:defRPr sz="2600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ONTAINER QUE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CONTAINER QUERIES</a:t>
            </a:r>
          </a:p>
          <a:p>
            <a:pPr>
              <a:defRPr sz="3600"/>
            </a:pPr>
            <a:r>
              <a:t>Container Query Units</a:t>
            </a:r>
          </a:p>
        </p:txBody>
      </p:sp>
      <p:sp>
        <p:nvSpPr>
          <p:cNvPr id="141" name="Units of measurement based on the dimensions of a containing element (similar to vw or vh):…"/>
          <p:cNvSpPr txBox="1"/>
          <p:nvPr>
            <p:ph type="body" idx="1"/>
          </p:nvPr>
        </p:nvSpPr>
        <p:spPr>
          <a:xfrm>
            <a:off x="1173137" y="2485082"/>
            <a:ext cx="10752684" cy="6044705"/>
          </a:xfrm>
          <a:prstGeom prst="rect">
            <a:avLst/>
          </a:prstGeom>
        </p:spPr>
        <p:txBody>
          <a:bodyPr/>
          <a:lstStyle/>
          <a:p>
            <a:pPr marL="0" indent="0" defTabSz="467359">
              <a:spcBef>
                <a:spcPts val="2800"/>
              </a:spcBef>
              <a:buSzTx/>
              <a:buNone/>
              <a:defRPr sz="2400"/>
            </a:pPr>
            <a:r>
              <a:t>Units of measurement based on the dimensions of a containing element (similar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vw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):</a:t>
            </a:r>
          </a:p>
          <a:p>
            <a:pPr lvl="3" marL="0" indent="54864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cqw</a:t>
            </a:r>
            <a:r>
              <a:t>  1% of a query container’s width</a:t>
            </a:r>
          </a:p>
          <a:p>
            <a:pPr lvl="3" marL="0" indent="54864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cqh</a:t>
            </a:r>
            <a:r>
              <a:t>  1% of a query container’s height</a:t>
            </a:r>
          </a:p>
          <a:p>
            <a:pPr lvl="3" marL="0" indent="54864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chi</a:t>
            </a:r>
            <a:r>
              <a:t>  1% of a query container’s inline size</a:t>
            </a:r>
          </a:p>
          <a:p>
            <a:pPr lvl="3" marL="0" indent="54864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cqb</a:t>
            </a:r>
            <a:r>
              <a:t>  1% of a query container’s block size</a:t>
            </a:r>
          </a:p>
          <a:p>
            <a:pPr lvl="2" marL="0" indent="36576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cqmin</a:t>
            </a:r>
            <a:r>
              <a:t> The smaller value of either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cqi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cqb</a:t>
            </a:r>
          </a:p>
          <a:p>
            <a:pPr lvl="2" marL="0" indent="365760" defTabSz="467359">
              <a:spcBef>
                <a:spcPts val="2800"/>
              </a:spcBef>
              <a:buSzTx/>
              <a:buNone/>
              <a:defRPr sz="24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cqmax</a:t>
            </a:r>
            <a:r>
              <a:t> The larger value of either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cqi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cqb</a:t>
            </a:r>
          </a:p>
          <a:p>
            <a:pPr marL="0" indent="0" defTabSz="467359">
              <a:spcBef>
                <a:spcPts val="2800"/>
              </a:spcBef>
              <a:buSzTx/>
              <a:buNone/>
              <a:defRPr sz="2400"/>
            </a:pPr>
            <a:r>
              <a:t>Container query units are useful for specifying fluid typography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Designing Responsivel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Designing Responsively</a:t>
            </a:r>
          </a:p>
        </p:txBody>
      </p:sp>
      <p:sp>
        <p:nvSpPr>
          <p:cNvPr id="144" name="You need to pay attention to the following aspects of the page in a responsive design:…"/>
          <p:cNvSpPr txBox="1"/>
          <p:nvPr>
            <p:ph type="body" idx="1"/>
          </p:nvPr>
        </p:nvSpPr>
        <p:spPr>
          <a:xfrm>
            <a:off x="952500" y="2370236"/>
            <a:ext cx="11099800" cy="6519764"/>
          </a:xfrm>
          <a:prstGeom prst="rect">
            <a:avLst/>
          </a:prstGeom>
        </p:spPr>
        <p:txBody>
          <a:bodyPr/>
          <a:lstStyle/>
          <a:p>
            <a:pPr marL="0" indent="0" defTabSz="525779">
              <a:spcBef>
                <a:spcPts val="2700"/>
              </a:spcBef>
              <a:buSzTx/>
              <a:buNone/>
              <a:defRPr sz="2880"/>
            </a:pPr>
            <a:r>
              <a:t>You need to pay attention to the following aspects of the page in a responsive design: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Breakpoints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Content hierarchy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Layout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Typography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Navigation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Images</a:t>
            </a:r>
          </a:p>
          <a:p>
            <a:pPr lvl="1" marL="733424" indent="-333374" defTabSz="525779">
              <a:spcBef>
                <a:spcPts val="2700"/>
              </a:spcBef>
              <a:defRPr sz="2880"/>
            </a:pPr>
            <a:r>
              <a:t>Special content like tables and forms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What RWD is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What RWD is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Fluid layouts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Media queries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Design strategies and patterns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Testing options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Breakpoints</a:t>
            </a:r>
          </a:p>
        </p:txBody>
      </p:sp>
      <p:sp>
        <p:nvSpPr>
          <p:cNvPr id="147" name="A breakpoint is the point at which we use a media query to introduce a style change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breakpoint</a:t>
            </a:r>
            <a:r>
              <a:t> is the point at which we use a media query to introduce a style change.</a:t>
            </a:r>
          </a:p>
          <a:p>
            <a:pPr/>
            <a:r>
              <a:t>Best practice is to create breakpoints for individual parts of the page rather than the entire page at once.</a:t>
            </a:r>
          </a:p>
          <a:p>
            <a:pPr/>
            <a:r>
              <a:t>Em-based breakpoints introduce layout changes proportional to font size.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Breakpoints (cont’d.)"/>
          <p:cNvSpPr txBox="1"/>
          <p:nvPr>
            <p:ph type="title"/>
          </p:nvPr>
        </p:nvSpPr>
        <p:spPr>
          <a:xfrm>
            <a:off x="952500" y="444500"/>
            <a:ext cx="11099800" cy="84653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Breakpoints (cont’d.)</a:t>
            </a:r>
          </a:p>
        </p:txBody>
      </p:sp>
      <p:sp>
        <p:nvSpPr>
          <p:cNvPr id="150" name="A few breakpoints used by Etsy.com (2018)"/>
          <p:cNvSpPr txBox="1"/>
          <p:nvPr>
            <p:ph type="body" sz="quarter" idx="1"/>
          </p:nvPr>
        </p:nvSpPr>
        <p:spPr>
          <a:xfrm>
            <a:off x="838200" y="1949450"/>
            <a:ext cx="3294162" cy="62865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A few breakpoints used by Etsy.com </a:t>
            </a:r>
            <a:r>
              <a:rPr sz="2400"/>
              <a:t>(2018)</a:t>
            </a:r>
          </a:p>
        </p:txBody>
      </p:sp>
      <p:pic>
        <p:nvPicPr>
          <p:cNvPr id="151" name="lwd5_1706_breakpoints_tall.png" descr="lwd5_1706_breakpoints_ta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52950" y="1504950"/>
            <a:ext cx="8094778" cy="76346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Content Hierarchy</a:t>
            </a:r>
          </a:p>
        </p:txBody>
      </p:sp>
      <p:sp>
        <p:nvSpPr>
          <p:cNvPr id="154" name="The biggest challenge is deciding what is visible in the first screen on small devices.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>
              <a:defRPr sz="3200"/>
            </a:pPr>
            <a:r>
              <a:t>The biggest challenge is deciding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what is visible in the first screen</a:t>
            </a:r>
            <a:r>
              <a:t> on small devices.</a:t>
            </a:r>
          </a:p>
          <a:p>
            <a:pPr>
              <a:defRPr sz="3200"/>
            </a:pPr>
            <a:r>
              <a:t>You should strive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content parity</a:t>
            </a:r>
            <a:r>
              <a:t> across devices. Everyone should have access to the same information, even if it’s not in exactly the same place.</a:t>
            </a:r>
          </a:p>
          <a:p>
            <a:pPr>
              <a:defRPr sz="3200"/>
            </a:pPr>
            <a:r>
              <a:t>Content organization is the most important part of site planning. It’s often handled by information architects or content strategists.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Layout</a:t>
            </a:r>
          </a:p>
        </p:txBody>
      </p:sp>
      <p:sp>
        <p:nvSpPr>
          <p:cNvPr id="157" name="RWD is based on fluid layouts.…"/>
          <p:cNvSpPr txBox="1"/>
          <p:nvPr>
            <p:ph type="body" idx="1"/>
          </p:nvPr>
        </p:nvSpPr>
        <p:spPr>
          <a:xfrm>
            <a:off x="952500" y="3060700"/>
            <a:ext cx="11099800" cy="5835650"/>
          </a:xfrm>
          <a:prstGeom prst="rect">
            <a:avLst/>
          </a:prstGeom>
        </p:spPr>
        <p:txBody>
          <a:bodyPr/>
          <a:lstStyle/>
          <a:p>
            <a:pPr>
              <a:defRPr sz="3200"/>
            </a:pPr>
            <a:r>
              <a:t>RWD is based on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fluid layouts</a:t>
            </a:r>
            <a:r>
              <a:t>.</a:t>
            </a:r>
          </a:p>
          <a:p>
            <a:pPr>
              <a:defRPr sz="3200"/>
            </a:pPr>
            <a:r>
              <a:t>The most common approach is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start with one column</a:t>
            </a:r>
            <a:r>
              <a:t> on small devices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add columns as space is available</a:t>
            </a:r>
            <a:r>
              <a:t>.</a:t>
            </a:r>
          </a:p>
          <a:p>
            <a:pPr>
              <a:defRPr sz="3200"/>
            </a:pPr>
            <a:r>
              <a:t>The optimum width of a text element should be based on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line length of 45 to 75 characters</a:t>
            </a:r>
            <a:r>
              <a:t>. If lines are much longer, introduce a breakpoint.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Responsive Layout Patterns</a:t>
            </a:r>
          </a:p>
        </p:txBody>
      </p:sp>
      <p:pic>
        <p:nvPicPr>
          <p:cNvPr id="160" name="lwd5_1709_layouts.png" descr="lwd5_1709_layout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5142" y="2606037"/>
            <a:ext cx="11294516" cy="629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Typography</a:t>
            </a:r>
          </a:p>
        </p:txBody>
      </p:sp>
      <p:sp>
        <p:nvSpPr>
          <p:cNvPr id="163" name="Typography should be optimized for different screen siz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3200"/>
            </a:pPr>
            <a:r>
              <a:t>Typography should be optimized for different screen sizes.</a:t>
            </a:r>
          </a:p>
          <a:p>
            <a:pPr>
              <a:defRPr sz="3200"/>
            </a:pPr>
            <a:r>
              <a:t>Set font size to keep line lengths between 45 to 75 characters.</a:t>
            </a:r>
          </a:p>
          <a:p>
            <a:pPr>
              <a:defRPr sz="3200"/>
            </a:pPr>
            <a:r>
              <a:t>Line height should generally be larger on larger screens.</a:t>
            </a:r>
          </a:p>
          <a:p>
            <a:pPr>
              <a:defRPr sz="3200"/>
            </a:pPr>
            <a:r>
              <a:t>Left and right margins can increase on larger screens.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>
              <a:defRPr sz="3600"/>
            </a:pPr>
            <a:r>
              <a:t>Typography, cont’d. </a:t>
            </a:r>
          </a:p>
        </p:txBody>
      </p:sp>
      <p:sp>
        <p:nvSpPr>
          <p:cNvPr id="166" name="Responsive typography uses media queries at certain breakpoint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3200"/>
            </a:pPr>
            <a:r>
              <a:t>Responsive typography uses media queries at certain breakpoints</a:t>
            </a:r>
          </a:p>
          <a:p>
            <a:pPr>
              <a:defRPr sz="3200"/>
            </a:pPr>
            <a:r>
              <a:t>Fluid typography resizes gradually based on the size of the viewport or containing element</a:t>
            </a:r>
          </a:p>
          <a:p>
            <a:pPr>
              <a:defRPr sz="32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clamp()</a:t>
            </a:r>
            <a:r>
              <a:t> function can be used to set upper and lower limits on type size while allowing it to resize</a:t>
            </a:r>
          </a:p>
          <a:p>
            <a:pPr lvl="5" marL="0" indent="1143000">
              <a:spcBef>
                <a:spcPts val="300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h2 {</a:t>
            </a:r>
          </a:p>
          <a:p>
            <a:pPr lvl="5" marL="0" indent="11430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font-size: </a:t>
            </a:r>
            <a:r>
              <a:rPr b="1">
                <a:solidFill>
                  <a:schemeClr val="accent1"/>
                </a:solidFill>
              </a:rPr>
              <a:t>clamp(</a:t>
            </a:r>
            <a:r>
              <a:t>1.5rem, 0.955rem + 2.73vw, 3rem</a:t>
            </a:r>
            <a:r>
              <a:rPr b="1">
                <a:solidFill>
                  <a:schemeClr val="accent1"/>
                </a:solidFill>
              </a:rPr>
              <a:t>)</a:t>
            </a:r>
            <a:r>
              <a:t>;</a:t>
            </a:r>
          </a:p>
          <a:p>
            <a:pPr lvl="5" marL="0" indent="1143000">
              <a:spcBef>
                <a:spcPts val="0"/>
              </a:spcBef>
              <a:buSzTx/>
              <a:buNone/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DESIGNING RESPONSIVELY…"/>
          <p:cNvSpPr txBox="1"/>
          <p:nvPr>
            <p:ph type="title"/>
          </p:nvPr>
        </p:nvSpPr>
        <p:spPr>
          <a:xfrm>
            <a:off x="952500" y="468114"/>
            <a:ext cx="11099800" cy="1104107"/>
          </a:xfrm>
          <a:prstGeom prst="rect">
            <a:avLst/>
          </a:prstGeom>
        </p:spPr>
        <p:txBody>
          <a:bodyPr/>
          <a:lstStyle/>
          <a:p>
            <a:pPr defTabSz="566674">
              <a:defRPr b="0" spc="97" sz="194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 defTabSz="566674">
              <a:defRPr sz="4656"/>
            </a:pPr>
            <a:r>
              <a:t>Navigation Options</a:t>
            </a:r>
          </a:p>
        </p:txBody>
      </p:sp>
      <p:pic>
        <p:nvPicPr>
          <p:cNvPr id="169" name="lwd5_1711A.png" descr="lwd5_1711A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6302" y="1977680"/>
            <a:ext cx="9832196" cy="69704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DESIGNING RESPONSIVELY…"/>
          <p:cNvSpPr txBox="1"/>
          <p:nvPr>
            <p:ph type="title"/>
          </p:nvPr>
        </p:nvSpPr>
        <p:spPr>
          <a:xfrm>
            <a:off x="952500" y="533400"/>
            <a:ext cx="11099800" cy="872977"/>
          </a:xfrm>
          <a:prstGeom prst="rect">
            <a:avLst/>
          </a:prstGeom>
        </p:spPr>
        <p:txBody>
          <a:bodyPr/>
          <a:lstStyle/>
          <a:p>
            <a:pPr defTabSz="525779">
              <a:defRPr b="0" spc="90" sz="18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 defTabSz="525779">
              <a:defRPr sz="3239"/>
            </a:pPr>
            <a:r>
              <a:t>Navigation Options (cont’d)</a:t>
            </a:r>
          </a:p>
        </p:txBody>
      </p:sp>
      <p:pic>
        <p:nvPicPr>
          <p:cNvPr id="172" name="lwd5_1711_navpattern_B.png" descr="lwd5_1711_navpattern_B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7400" y="2044700"/>
            <a:ext cx="11430000" cy="5664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DESIGNING RESPONSIVEL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DESIGNING RESPONSIVELY</a:t>
            </a:r>
          </a:p>
          <a:p>
            <a:pPr/>
            <a:r>
              <a:t>Images</a:t>
            </a:r>
          </a:p>
        </p:txBody>
      </p:sp>
      <p:sp>
        <p:nvSpPr>
          <p:cNvPr id="175" name="Use responsive image markup techniques.…"/>
          <p:cNvSpPr txBox="1"/>
          <p:nvPr>
            <p:ph type="body" idx="1"/>
          </p:nvPr>
        </p:nvSpPr>
        <p:spPr>
          <a:xfrm>
            <a:off x="952500" y="2927350"/>
            <a:ext cx="11099800" cy="5962650"/>
          </a:xfrm>
          <a:prstGeom prst="rect">
            <a:avLst/>
          </a:prstGeom>
        </p:spPr>
        <p:txBody>
          <a:bodyPr/>
          <a:lstStyle/>
          <a:p>
            <a:pPr/>
            <a:r>
              <a:t>Use responsive image markup techniques.</a:t>
            </a:r>
          </a:p>
          <a:p>
            <a:pPr/>
            <a:r>
              <a:t>Serve the smallest file size version by default.</a:t>
            </a:r>
          </a:p>
          <a:p>
            <a:pPr/>
            <a:r>
              <a:t>Make sure important image detail isn’t lost at smaller sizes. Allow zooming or provide a cropped version.</a:t>
            </a:r>
          </a:p>
          <a:p>
            <a:pPr/>
            <a:r>
              <a:t>Avoid text in graphics or provide alternative versions with larger type for small screens.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ntroduction to RW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Introduction to RWD</a:t>
            </a:r>
          </a:p>
        </p:txBody>
      </p:sp>
      <p:sp>
        <p:nvSpPr>
          <p:cNvPr id="94" name="RWD is a design and production approach that allows a web page to adapt to the screen it is viewed on.…"/>
          <p:cNvSpPr txBox="1"/>
          <p:nvPr>
            <p:ph type="body" idx="1"/>
          </p:nvPr>
        </p:nvSpPr>
        <p:spPr>
          <a:xfrm>
            <a:off x="952500" y="3218705"/>
            <a:ext cx="11099800" cy="5671295"/>
          </a:xfrm>
          <a:prstGeom prst="rect">
            <a:avLst/>
          </a:prstGeom>
        </p:spPr>
        <p:txBody>
          <a:bodyPr/>
          <a:lstStyle/>
          <a:p>
            <a:pPr/>
            <a:r>
              <a:t>RWD is a design and production approach that allows a web page to adapt to the screen it is viewed on.</a:t>
            </a:r>
          </a:p>
          <a:p>
            <a:pPr/>
            <a:r>
              <a:t>The same HTML source is styled differently based on the user’s viewing environment.</a:t>
            </a:r>
          </a:p>
          <a:p>
            <a:pPr/>
            <a:r>
              <a:t>The term was coined by Ethan Marcotte in 2010 in his article “Responsive Web Design” for A List Apart.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ign Syste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Design Systems</a:t>
            </a:r>
          </a:p>
        </p:txBody>
      </p:sp>
      <p:sp>
        <p:nvSpPr>
          <p:cNvPr id="178" name="A design system is a set of reusable user interface (UI) elements, documentation, and guidelines that ensure the site experience and company’s brand is consistent across a site and other digital products…"/>
          <p:cNvSpPr txBox="1"/>
          <p:nvPr>
            <p:ph type="body" idx="1"/>
          </p:nvPr>
        </p:nvSpPr>
        <p:spPr>
          <a:xfrm>
            <a:off x="952500" y="2817415"/>
            <a:ext cx="11099800" cy="628650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design system</a:t>
            </a:r>
            <a:r>
              <a:t> is a set of reusable user interface (UI) elements, documentation, and guidelines that ensure the site experience and company’s brand is consistent across a site and other digital products</a:t>
            </a:r>
          </a:p>
          <a:p>
            <a:pPr/>
            <a:r>
              <a:t>It serves as the “single source of truth” for design and development teams</a:t>
            </a:r>
          </a:p>
          <a:p>
            <a:pPr/>
            <a:r>
              <a:t>Advantages include: consistency, time savings, team cooperation, and quicker onboarding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Design Systems, cont’d."/>
          <p:cNvSpPr txBox="1"/>
          <p:nvPr>
            <p:ph type="title"/>
          </p:nvPr>
        </p:nvSpPr>
        <p:spPr>
          <a:xfrm>
            <a:off x="952500" y="444500"/>
            <a:ext cx="11099800" cy="167674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Design Systems, cont’d.</a:t>
            </a:r>
          </a:p>
        </p:txBody>
      </p:sp>
      <p:sp>
        <p:nvSpPr>
          <p:cNvPr id="181" name="A design system may include:…"/>
          <p:cNvSpPr txBox="1"/>
          <p:nvPr>
            <p:ph type="body" idx="1"/>
          </p:nvPr>
        </p:nvSpPr>
        <p:spPr>
          <a:xfrm>
            <a:off x="952500" y="2594148"/>
            <a:ext cx="11099800" cy="628650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design system</a:t>
            </a:r>
            <a:r>
              <a:t> may include: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Component library</a:t>
            </a:r>
            <a:r>
              <a:t>: reusable UI components, including code snippets and rules for use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Pattern library</a:t>
            </a:r>
            <a:r>
              <a:t>: standardize combinations of components that can be reused</a:t>
            </a:r>
          </a:p>
          <a:p>
            <a:pPr/>
            <a:r>
              <a:t>UI elements for use in design tools like Figma</a:t>
            </a:r>
          </a:p>
          <a:p>
            <a:pPr/>
            <a:r>
              <a:t>Brand style guide</a:t>
            </a:r>
          </a:p>
          <a:p>
            <a:pPr/>
            <a:r>
              <a:t>Other documentation, such as accessibility guidelines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pecial Cont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Special Content</a:t>
            </a:r>
          </a:p>
        </p:txBody>
      </p:sp>
      <p:sp>
        <p:nvSpPr>
          <p:cNvPr id="184" name="Forms Design for efficiency and flexibility (Flexbox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Forms</a:t>
            </a:r>
            <a:br/>
            <a:r>
              <a:t>Design for efficiency and flexibility (Flexbox)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Tables</a:t>
            </a:r>
            <a:br/>
            <a:r>
              <a:t>Research responsive table patterns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Interactive elements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— Scale videos proportionally. </a:t>
            </a:r>
            <a:br/>
            <a:r>
              <a:t>— Explore alternatives that work better on small screens (for example, linking to a map app instead of just providing a small embedded map).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ite Test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Site Testing</a:t>
            </a:r>
          </a:p>
        </p:txBody>
      </p:sp>
      <p:sp>
        <p:nvSpPr>
          <p:cNvPr id="187" name="Testing sites in a wide variety of browsing environments is critical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Testing sites in a wide variety of browsing environments is critical: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Real devices</a:t>
            </a:r>
            <a:br/>
            <a:r>
              <a:t>The best way to test is on actual smartphones, tablets, etc.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Emulators</a:t>
            </a:r>
            <a:br/>
            <a:r>
              <a:t>Use a desktop application that simulates device hardware and software.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Browser testing services</a:t>
            </a:r>
            <a:br/>
            <a:r>
              <a:t>Subscription-based services show how your site looks on a huge variety of browsers.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Introduction to RWD (cont’d)"/>
          <p:cNvSpPr txBox="1"/>
          <p:nvPr>
            <p:ph type="title"/>
          </p:nvPr>
        </p:nvSpPr>
        <p:spPr>
          <a:xfrm>
            <a:off x="952500" y="444500"/>
            <a:ext cx="11099800" cy="104631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Introduction to RWD (cont’d)</a:t>
            </a:r>
          </a:p>
        </p:txBody>
      </p:sp>
      <p:pic>
        <p:nvPicPr>
          <p:cNvPr id="97" name="lwd5_1701_examples.png" descr="lwd5_1701_exampl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46491" y="1704726"/>
            <a:ext cx="7911818" cy="72590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he Components of RW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Components of RWD</a:t>
            </a:r>
          </a:p>
        </p:txBody>
      </p:sp>
      <p:sp>
        <p:nvSpPr>
          <p:cNvPr id="100" name="Ethan Marcotte defines the three core components as follow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Ethan Marcotte defines the three core components as follows:</a:t>
            </a:r>
          </a:p>
          <a:p>
            <a:pPr lvl="1"/>
            <a:r>
              <a:rPr b="1">
                <a:latin typeface="+mj-lt"/>
                <a:ea typeface="+mj-ea"/>
                <a:cs typeface="+mj-cs"/>
                <a:sym typeface="Helvetica"/>
              </a:rPr>
              <a:t>A flexible layout</a:t>
            </a:r>
            <a:br/>
            <a:r>
              <a:t>Elements are sized so they squeeze and flow into the available browser space.</a:t>
            </a:r>
          </a:p>
          <a:p>
            <a:pPr lvl="1"/>
            <a:r>
              <a:rPr b="1">
                <a:latin typeface="+mj-lt"/>
                <a:ea typeface="+mj-ea"/>
                <a:cs typeface="+mj-cs"/>
                <a:sym typeface="Helvetica"/>
              </a:rPr>
              <a:t>Flexible images </a:t>
            </a:r>
            <a:br/>
            <a:r>
              <a:t>Images and other embedded media scale to fit their containing elements.</a:t>
            </a:r>
          </a:p>
          <a:p>
            <a:pPr lvl="1"/>
            <a:r>
              <a:rPr b="1">
                <a:latin typeface="+mj-lt"/>
                <a:ea typeface="+mj-ea"/>
                <a:cs typeface="+mj-cs"/>
                <a:sym typeface="Helvetica"/>
              </a:rPr>
              <a:t>CSS media queries</a:t>
            </a:r>
            <a:br/>
            <a:r>
              <a:t>These are a way to test for browser features such as viewport width and deliver styles accordingly.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etting the Viewpo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Setting the Viewport</a:t>
            </a:r>
          </a:p>
        </p:txBody>
      </p:sp>
      <p:sp>
        <p:nvSpPr>
          <p:cNvPr id="103" name="Mobile browsers render pages on a canvas called the viewport and then shrink it to fit the screen (device width)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Mobile browsers render pages on a canvas called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</a:t>
            </a:r>
            <a:r>
              <a:t> and then shrink it to fit the screen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device width</a:t>
            </a:r>
            <a:r>
              <a:t>).</a:t>
            </a:r>
          </a:p>
          <a:p>
            <a:pPr/>
            <a:r>
              <a:t>For example, a web page be rendered on a 980-pixel viewport and shrunk down to fit a 480-pixel wide screen.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To make the viewport the same size as the device width:</a:t>
            </a:r>
          </a:p>
          <a:p>
            <a:pPr lvl="2" marL="0" indent="457200">
              <a:buSzTx/>
              <a:buNone/>
              <a:defRPr b="1"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&lt;meta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name="viewport"</a:t>
            </a:r>
            <a:r>
              <a:t> </a:t>
            </a:r>
            <a:br/>
            <a:r>
              <a:t>     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content="width=device-width, initial-scale="1"</a:t>
            </a:r>
            <a:r>
              <a:t>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etting the Viewport (cont’d)"/>
          <p:cNvSpPr txBox="1"/>
          <p:nvPr>
            <p:ph type="title"/>
          </p:nvPr>
        </p:nvSpPr>
        <p:spPr>
          <a:xfrm>
            <a:off x="952500" y="444500"/>
            <a:ext cx="11099800" cy="114513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Setting the Viewport (cont’d)</a:t>
            </a:r>
          </a:p>
        </p:txBody>
      </p:sp>
      <p:pic>
        <p:nvPicPr>
          <p:cNvPr id="106" name="lwd6_1702.png" descr="lwd6_1702.png"/>
          <p:cNvPicPr>
            <a:picLocks noChangeAspect="1"/>
          </p:cNvPicPr>
          <p:nvPr/>
        </p:nvPicPr>
        <p:blipFill>
          <a:blip r:embed="rId2">
            <a:extLst/>
          </a:blip>
          <a:srcRect l="0" t="101" r="0" b="101"/>
          <a:stretch>
            <a:fillRect/>
          </a:stretch>
        </p:blipFill>
        <p:spPr>
          <a:xfrm>
            <a:off x="2592982" y="1712391"/>
            <a:ext cx="7818982" cy="75182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Flexible Grid (Fluid Layout 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Flexible Grid (Fluid Layout )</a:t>
            </a:r>
          </a:p>
        </p:txBody>
      </p:sp>
      <p:sp>
        <p:nvSpPr>
          <p:cNvPr id="109" name="Fluid layouts are the best approach for designing for a wide range of screen widths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Fluid layouts</a:t>
            </a:r>
            <a:r>
              <a:t> are the best approach for designing for a wide range of screen widths</a:t>
            </a:r>
          </a:p>
          <a:p>
            <a:pPr/>
            <a:r>
              <a:t>For flexibility, use:</a:t>
            </a:r>
          </a:p>
          <a:p>
            <a:pPr lvl="2"/>
            <a:r>
              <a:rPr b="1">
                <a:latin typeface="Courier"/>
                <a:ea typeface="Courier"/>
                <a:cs typeface="Courier"/>
                <a:sym typeface="Courier"/>
              </a:rPr>
              <a:t>fr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minmax()</a:t>
            </a:r>
            <a:r>
              <a:t> and content-based grid track values</a:t>
            </a:r>
          </a:p>
          <a:p>
            <a:pPr lvl="2"/>
            <a:r>
              <a:rPr b="1">
                <a:latin typeface="Courier"/>
                <a:ea typeface="Courier"/>
                <a:cs typeface="Courier"/>
                <a:sym typeface="Courier"/>
              </a:rPr>
              <a:t>flex</a:t>
            </a:r>
            <a:r>
              <a:t> in Flexbox</a:t>
            </a:r>
          </a:p>
          <a:p>
            <a:pPr lvl="2"/>
            <a:r>
              <a:t>percentage measurements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Making Images Flexib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Making Images Flexible</a:t>
            </a:r>
          </a:p>
        </p:txBody>
      </p:sp>
      <p:sp>
        <p:nvSpPr>
          <p:cNvPr id="112" name="To make images scale down to fit the size of their container:…"/>
          <p:cNvSpPr txBox="1"/>
          <p:nvPr>
            <p:ph type="body" idx="1"/>
          </p:nvPr>
        </p:nvSpPr>
        <p:spPr>
          <a:xfrm>
            <a:off x="999579" y="2133600"/>
            <a:ext cx="11099801" cy="62865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To make images scale down to fit the size of their container:</a:t>
            </a:r>
          </a:p>
          <a:p>
            <a:pPr marL="0" indent="0" algn="ctr">
              <a:buSzTx/>
              <a:buNone/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img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max-width: 100%;</a:t>
            </a:r>
            <a:r>
              <a:t> }</a:t>
            </a:r>
          </a:p>
        </p:txBody>
      </p:sp>
      <p:pic>
        <p:nvPicPr>
          <p:cNvPr id="113" name="lwd5_1704_maxwidth.png" descr="lwd5_1704_maxwidt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2350" y="3892550"/>
            <a:ext cx="10960100" cy="4940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