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3 FUNCTIONS, CONDITIONALS, AND LOOPS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23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FUNCTIONS, CONDITIONALS, AND LOOPS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ditional Statements:  if statem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Conditional Statements: </a:t>
            </a:r>
            <a:br/>
            <a:r>
              <a:t>if statements</a:t>
            </a:r>
          </a:p>
        </p:txBody>
      </p:sp>
      <p:sp>
        <p:nvSpPr>
          <p:cNvPr id="115" name="Conditional statements run only if a certain test condition is me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Conditional statements</a:t>
            </a:r>
            <a:r>
              <a:t> run only if a certain test condition is met. </a:t>
            </a:r>
          </a:p>
          <a:p>
            <a:pPr/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if statement</a:t>
            </a:r>
            <a:r>
              <a:t> is one of several types of conditional statements:</a:t>
            </a:r>
          </a:p>
        </p:txBody>
      </p:sp>
      <p:pic>
        <p:nvPicPr>
          <p:cNvPr id="116" name="lwd6_2302.png" descr="lwd6_230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1600" y="5384800"/>
            <a:ext cx="9531916" cy="3155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ONDITIONAL STATEMENTS…"/>
          <p:cNvSpPr txBox="1"/>
          <p:nvPr>
            <p:ph type="title"/>
          </p:nvPr>
        </p:nvSpPr>
        <p:spPr>
          <a:xfrm>
            <a:off x="999579" y="234950"/>
            <a:ext cx="11099801" cy="1574602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>
              <a:defRPr sz="3600"/>
            </a:pPr>
            <a:r>
              <a:t>if statements, cont’d.</a:t>
            </a:r>
          </a:p>
        </p:txBody>
      </p:sp>
      <p:sp>
        <p:nvSpPr>
          <p:cNvPr id="119" name="Think of conditionals as asking a yes or no question.…"/>
          <p:cNvSpPr txBox="1"/>
          <p:nvPr>
            <p:ph type="body" idx="1"/>
          </p:nvPr>
        </p:nvSpPr>
        <p:spPr>
          <a:xfrm>
            <a:off x="952500" y="1866900"/>
            <a:ext cx="11099800" cy="628650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Think of conditionals as asking a yes or no question.</a:t>
            </a:r>
          </a:p>
          <a:p>
            <a:pPr marL="370416" indent="-370416">
              <a:spcBef>
                <a:spcPts val="2300"/>
              </a:spcBef>
              <a:buSzPct val="75000"/>
              <a:buChar char="•"/>
            </a:pPr>
            <a:r>
              <a:t>In an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if</a:t>
            </a:r>
            <a:r>
              <a:t> statement, if the answer is yes (the Boolean value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true</a:t>
            </a:r>
            <a:r>
              <a:t>), the code runs. If the answer is no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) nothing happens. </a:t>
            </a:r>
          </a:p>
          <a:p>
            <a:pPr lvl="2">
              <a:spcBef>
                <a:spcPts val="120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if</a:t>
            </a:r>
            <a:r>
              <a:t> ( window.innerWidth &lt; 600 ) {</a:t>
            </a:r>
          </a:p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for narrow screen</a:t>
            </a:r>
          </a:p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20" name="lwd6_2303.png" descr="lwd6_23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74850" y="5416550"/>
            <a:ext cx="9055100" cy="3644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NDITIONAL STAT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/>
            <a:r>
              <a:t>if...else statements</a:t>
            </a:r>
          </a:p>
        </p:txBody>
      </p:sp>
      <p:sp>
        <p:nvSpPr>
          <p:cNvPr id="123" name="In if...else conditional statements, alternative code is run if the test resolves to false."/>
          <p:cNvSpPr txBox="1"/>
          <p:nvPr>
            <p:ph type="body" idx="1"/>
          </p:nvPr>
        </p:nvSpPr>
        <p:spPr>
          <a:xfrm>
            <a:off x="999579" y="2609850"/>
            <a:ext cx="11099801" cy="6286500"/>
          </a:xfrm>
          <a:prstGeom prst="rect">
            <a:avLst/>
          </a:prstGeom>
        </p:spPr>
        <p:txBody>
          <a:bodyPr/>
          <a:lstStyle/>
          <a:p>
            <a:pPr/>
            <a:r>
              <a:t>In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if...else</a:t>
            </a:r>
            <a:r>
              <a:t> conditional statements, alternative code is run if the test resolves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.</a:t>
            </a:r>
          </a:p>
        </p:txBody>
      </p:sp>
      <p:pic>
        <p:nvPicPr>
          <p:cNvPr id="124" name="lwd6_2304.png" descr="lwd6_23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53539" y="4102100"/>
            <a:ext cx="10097722" cy="44894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ONDITIONAL STAT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>
              <a:defRPr sz="3600"/>
            </a:pPr>
            <a:r>
              <a:t>if...else statements, cont’d.</a:t>
            </a:r>
          </a:p>
        </p:txBody>
      </p:sp>
      <p:sp>
        <p:nvSpPr>
          <p:cNvPr id="127" name="if ( window.innerWidth &lt; 600 ) {…"/>
          <p:cNvSpPr txBox="1"/>
          <p:nvPr>
            <p:ph type="body" idx="1"/>
          </p:nvPr>
        </p:nvSpPr>
        <p:spPr>
          <a:xfrm>
            <a:off x="999579" y="2609850"/>
            <a:ext cx="11099801" cy="6286500"/>
          </a:xfrm>
          <a:prstGeom prst="rect">
            <a:avLst/>
          </a:prstGeom>
        </p:spPr>
        <p:txBody>
          <a:bodyPr/>
          <a:lstStyle/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if</a:t>
            </a:r>
            <a:r>
              <a:t> ( window.innerWidth &lt; 600 ) {</a:t>
            </a:r>
          </a:p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for narrow screen</a:t>
            </a:r>
          </a:p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} </a:t>
            </a:r>
            <a:r>
              <a:rPr b="1">
                <a:solidFill>
                  <a:schemeClr val="accent1"/>
                </a:solidFill>
              </a:rPr>
              <a:t>else</a:t>
            </a:r>
            <a:r>
              <a:t> {</a:t>
            </a:r>
          </a:p>
          <a:p>
            <a:pPr lvl="2">
              <a:spcBef>
                <a:spcPts val="0"/>
              </a:spcBef>
              <a:defRPr sz="27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// code for wide screen</a:t>
            </a:r>
          </a:p>
          <a:p>
            <a:pPr lvl="2">
              <a:spcBef>
                <a:spcPts val="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128" name="lwd6_2305.png" descr="lwd6_230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6000" y="4813300"/>
            <a:ext cx="9055100" cy="3708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ONDITIONAL STAT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/>
            <a:r>
              <a:t>Truthy and False</a:t>
            </a:r>
          </a:p>
        </p:txBody>
      </p:sp>
      <p:sp>
        <p:nvSpPr>
          <p:cNvPr id="131" name="Falsy values are values that are treated as a false value in the context of a conditional. They includ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Falsy values</a:t>
            </a:r>
            <a:r>
              <a:t> are values that are treated as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 value in the context of a conditional. They include:</a:t>
            </a:r>
          </a:p>
          <a:p>
            <a:pPr lvl="1" marL="814916" indent="-370416">
              <a:spcBef>
                <a:spcPts val="1800"/>
              </a:spcBef>
              <a:buSzPct val="75000"/>
              <a:buChar char="•"/>
            </a:pPr>
            <a:r>
              <a:t>0 (zero value)</a:t>
            </a:r>
          </a:p>
          <a:p>
            <a:pPr lvl="1" marL="814916" indent="-370416">
              <a:buSzPct val="75000"/>
              <a:buChar char="•"/>
            </a:pPr>
            <a:r>
              <a:t>"" (an empty string)</a:t>
            </a:r>
          </a:p>
          <a:p>
            <a:pPr lvl="1" marL="814916" indent="-370416">
              <a:buSzPct val="75000"/>
              <a:buChar char="•"/>
            </a:pPr>
            <a:r>
              <a:t>null (nothing found)</a:t>
            </a:r>
          </a:p>
          <a:p>
            <a:pPr lvl="1" marL="814916" indent="-370416">
              <a:buSzPct val="75000"/>
              <a:buChar char="•"/>
            </a:pPr>
            <a:r>
              <a:t>undefined (a variable with no defined value)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Truthy values</a:t>
            </a:r>
            <a:r>
              <a:t> are treated as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true</a:t>
            </a:r>
            <a:r>
              <a:t>. All values are truthy unless they are defined as falsy.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ONDITIONAL STAT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/>
            <a:r>
              <a:t>Logical Operators</a:t>
            </a:r>
          </a:p>
        </p:txBody>
      </p:sp>
      <p:sp>
        <p:nvSpPr>
          <p:cNvPr id="134" name="Logical operators allow you to test for multiple conditions in a conditional statemen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Logical operators</a:t>
            </a:r>
            <a:r>
              <a:t> allow you to test for multiple conditions in a conditional statement.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AND operator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&amp;&amp;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):</a:t>
            </a:r>
            <a:r>
              <a:t> Both conditions must be met</a:t>
            </a:r>
          </a:p>
          <a:p>
            <a:pPr lvl="1">
              <a:spcBef>
                <a:spcPts val="18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if ( window.innerWidth &gt; 320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&amp;&amp;</a:t>
            </a:r>
            <a:r>
              <a:t> window.innerWidth &lt; 600) {</a:t>
            </a: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for screens from 321 to 599 pixels</a:t>
            </a:r>
            <a:endParaRPr>
              <a:solidFill>
                <a:srgbClr val="A6AAA9"/>
              </a:solidFill>
            </a:endParaRP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OR operator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||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):</a:t>
            </a:r>
            <a:r>
              <a:t> Either of the conditions may be met</a:t>
            </a:r>
          </a:p>
          <a:p>
            <a:pPr lvl="1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if ( window.innerWidth &gt; 320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||</a:t>
            </a:r>
            <a:r>
              <a:t> window.innerWidth &lt; 600) {</a:t>
            </a: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for all screens except those </a:t>
            </a:r>
            <a:endParaRPr>
              <a:solidFill>
                <a:srgbClr val="A6AAA9"/>
              </a:solidFill>
            </a:endParaRPr>
          </a:p>
          <a:p>
            <a:pPr lvl="1">
              <a:spcBef>
                <a:spcPts val="0"/>
              </a:spcBef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// with widths between 320 and 600px</a:t>
            </a: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ONDITIONAL STATEMENT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CONDITIONAL STATEMENTS</a:t>
            </a:r>
          </a:p>
          <a:p>
            <a:pPr>
              <a:defRPr sz="3600"/>
            </a:pPr>
            <a:r>
              <a:t>Logical Operators, cont’d.</a:t>
            </a:r>
          </a:p>
        </p:txBody>
      </p:sp>
      <p:sp>
        <p:nvSpPr>
          <p:cNvPr id="137" name="NOT operator (!): Runs the code if the test resolves to fals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NOT operator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!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):</a:t>
            </a:r>
            <a:r>
              <a:t> Runs the code if the test resolves to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 </a:t>
            </a:r>
          </a:p>
          <a:p>
            <a:pPr lvl="1">
              <a:spcBef>
                <a:spcPts val="18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/>
                </a:solidFill>
              </a:rPr>
              <a:t>$p</a:t>
            </a:r>
            <a:r>
              <a:t> = document.querySelector( 'p' );</a:t>
            </a: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if (</a:t>
            </a:r>
            <a:r>
              <a:rPr sz="2900">
                <a:solidFill>
                  <a:schemeClr val="accent1"/>
                </a:solidFill>
              </a:rPr>
              <a:t>!</a:t>
            </a:r>
            <a:r>
              <a:t> </a:t>
            </a:r>
            <a:r>
              <a:rPr>
                <a:solidFill>
                  <a:schemeClr val="accent4"/>
                </a:solidFill>
              </a:rPr>
              <a:t>$p</a:t>
            </a:r>
            <a:r>
              <a:t> ) {</a:t>
            </a:r>
          </a:p>
          <a:p>
            <a:pPr lvl="1">
              <a:spcBef>
                <a:spcPts val="0"/>
              </a:spcBef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// code to run if the page </a:t>
            </a:r>
          </a:p>
          <a:p>
            <a:pPr lvl="1">
              <a:spcBef>
                <a:spcPts val="0"/>
              </a:spcBef>
              <a:defRPr sz="2400">
                <a:solidFill>
                  <a:srgbClr val="A6AAA9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// contains no paragraph elements</a:t>
            </a:r>
          </a:p>
          <a:p>
            <a:pPr lvl="1">
              <a:spcBef>
                <a:spcPts val="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Array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Arrays</a:t>
            </a:r>
          </a:p>
        </p:txBody>
      </p:sp>
      <p:sp>
        <p:nvSpPr>
          <p:cNvPr id="140" name="An array is a list of valu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An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array</a:t>
            </a:r>
            <a:r>
              <a:t> is a list of values.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It is one of several value types in JavaScript that can contain multiple values.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Arrays are represented as a series of comma-separated items within square brackets (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[ ]</a:t>
            </a:r>
            <a:r>
              <a:t>):</a:t>
            </a:r>
          </a:p>
          <a:p>
            <a:pPr lvl="2" indent="411479" algn="ctr" defTabSz="525779">
              <a:spcBef>
                <a:spcPts val="320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[ </a:t>
            </a:r>
            <a:r>
              <a:rPr i="1"/>
              <a:t>value_1</a:t>
            </a:r>
            <a:r>
              <a:t>, </a:t>
            </a:r>
            <a:r>
              <a:rPr i="1"/>
              <a:t>value_2</a:t>
            </a:r>
            <a:r>
              <a:t>, </a:t>
            </a:r>
            <a:r>
              <a:rPr i="1"/>
              <a:t>value_3</a:t>
            </a:r>
            <a:r>
              <a:t> ]</a:t>
            </a:r>
          </a:p>
          <a:p>
            <a:pPr marL="333374" indent="-333374" defTabSz="525779">
              <a:spcBef>
                <a:spcPts val="3200"/>
              </a:spcBef>
              <a:buSzPct val="75000"/>
              <a:buChar char="•"/>
              <a:defRPr sz="2700"/>
            </a:pPr>
            <a:r>
              <a:t>Arrays are used like any other value type:</a:t>
            </a:r>
          </a:p>
          <a:p>
            <a:pPr algn="ctr" defTabSz="525779">
              <a:spcBef>
                <a:spcPts val="3200"/>
              </a:spcBef>
              <a:defRPr sz="2700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</a:rPr>
              <a:t>grades</a:t>
            </a:r>
            <a:r>
              <a:t> = [ 89, 100, 76 ]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ARRAY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ARRAYS</a:t>
            </a:r>
          </a:p>
          <a:p>
            <a:pPr/>
            <a:r>
              <a:t>Array Index</a:t>
            </a:r>
          </a:p>
        </p:txBody>
      </p:sp>
      <p:sp>
        <p:nvSpPr>
          <p:cNvPr id="143" name="An array item’s position in the list is called its index.…"/>
          <p:cNvSpPr txBox="1"/>
          <p:nvPr>
            <p:ph type="body" idx="1"/>
          </p:nvPr>
        </p:nvSpPr>
        <p:spPr>
          <a:xfrm>
            <a:off x="999579" y="2436277"/>
            <a:ext cx="11099801" cy="6286501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An array item’s position in the list is called its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index</a:t>
            </a:r>
            <a:r>
              <a:t>.</a:t>
            </a:r>
          </a:p>
          <a:p>
            <a:pPr marL="370416" indent="-370416">
              <a:buSzPct val="75000"/>
              <a:buChar char="•"/>
            </a:pPr>
            <a:r>
              <a:t>The index of the first item is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0</a:t>
            </a:r>
            <a:r>
              <a:t>.</a:t>
            </a:r>
          </a:p>
          <a:p>
            <a:pPr marL="370416" indent="-370416">
              <a:buSzPct val="75000"/>
              <a:buChar char="•"/>
            </a:pPr>
            <a:r>
              <a:t>You use the index to reference, change, or add array items. </a:t>
            </a:r>
          </a:p>
        </p:txBody>
      </p:sp>
      <p:pic>
        <p:nvPicPr>
          <p:cNvPr id="144" name="lwd6_2306.png" descr="lwd6_230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58916" y="5366805"/>
            <a:ext cx="9029701" cy="3187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ARRAYS…"/>
          <p:cNvSpPr txBox="1"/>
          <p:nvPr>
            <p:ph type="title"/>
          </p:nvPr>
        </p:nvSpPr>
        <p:spPr>
          <a:xfrm>
            <a:off x="952500" y="444500"/>
            <a:ext cx="11099800" cy="1777862"/>
          </a:xfrm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ARRAYS</a:t>
            </a:r>
          </a:p>
          <a:p>
            <a:pPr>
              <a:defRPr sz="3600"/>
            </a:pPr>
            <a:r>
              <a:t>Array Index, cont’d.</a:t>
            </a:r>
          </a:p>
        </p:txBody>
      </p:sp>
      <p:sp>
        <p:nvSpPr>
          <p:cNvPr id="147" name="Reference an item by listing its index number in brackets:…"/>
          <p:cNvSpPr txBox="1"/>
          <p:nvPr>
            <p:ph type="body" idx="1"/>
          </p:nvPr>
        </p:nvSpPr>
        <p:spPr>
          <a:xfrm>
            <a:off x="999579" y="2436277"/>
            <a:ext cx="11099801" cy="6286501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Reference an item by listing its index number in brackets:</a:t>
            </a:r>
          </a:p>
          <a:p>
            <a:pPr lvl="2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fish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[2]</a:t>
            </a:r>
            <a:r>
              <a:t>  </a:t>
            </a:r>
            <a:r>
              <a:rPr>
                <a:solidFill>
                  <a:srgbClr val="A6AAA9"/>
                </a:solidFill>
              </a:rPr>
              <a:t>// the third item in the list. "starry blenny"</a:t>
            </a:r>
            <a:endParaRPr>
              <a:solidFill>
                <a:srgbClr val="A6AAA9"/>
              </a:solidFill>
            </a:endParaRPr>
          </a:p>
          <a:p>
            <a:pPr marL="370416" indent="-370416">
              <a:buSzPct val="75000"/>
              <a:buChar char="•"/>
            </a:pPr>
            <a:r>
              <a:t>Change an item by reassigning its value:</a:t>
            </a:r>
          </a:p>
          <a:p>
            <a:pPr lvl="2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fish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[2] = </a:t>
            </a:r>
            <a:r>
              <a:t>"clown fish"</a:t>
            </a:r>
            <a:r>
              <a:rPr>
                <a:solidFill>
                  <a:srgbClr val="A6AAA9"/>
                </a:solidFill>
              </a:rPr>
              <a:t>  // third item is now "clown fish"</a:t>
            </a:r>
            <a:endParaRPr>
              <a:solidFill>
                <a:srgbClr val="A6AAA9"/>
              </a:solidFill>
            </a:endParaRPr>
          </a:p>
          <a:p>
            <a:pPr marL="370416" indent="-370416">
              <a:buSzPct val="75000"/>
              <a:buChar char="•"/>
            </a:pPr>
            <a:r>
              <a:t>Add an item with a new index:</a:t>
            </a:r>
          </a:p>
          <a:p>
            <a:pPr lvl="2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fish[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3</a:t>
            </a:r>
            <a:r>
              <a:t>] = "mandarin dragonette" </a:t>
            </a:r>
            <a:r>
              <a:rPr>
                <a:solidFill>
                  <a:srgbClr val="A6AAA9"/>
                </a:solidFill>
              </a:rPr>
              <a:t>// array now has 4 items</a:t>
            </a:r>
            <a:endParaRPr>
              <a:solidFill>
                <a:srgbClr val="A6AAA9"/>
              </a:solidFill>
            </a:endParaRPr>
          </a:p>
          <a:p>
            <a:pPr marL="370416" indent="-370416">
              <a:buSzPct val="75000"/>
              <a:buChar char="•"/>
            </a:pPr>
            <a:r>
              <a:t>To find out how many items are in an array, use the length property:</a:t>
            </a:r>
          </a:p>
          <a:p>
            <a:pPr lvl="2">
              <a:spcBef>
                <a:spcPts val="1200"/>
              </a:spcBef>
              <a:defRPr sz="2400">
                <a:latin typeface="Courier"/>
                <a:ea typeface="Courier"/>
                <a:cs typeface="Courier"/>
                <a:sym typeface="Courier"/>
              </a:defRPr>
            </a:pPr>
            <a:r>
              <a:t>fish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.length</a:t>
            </a:r>
            <a:r>
              <a:t> </a:t>
            </a:r>
            <a:r>
              <a:rPr>
                <a:solidFill>
                  <a:srgbClr val="A6AAA9"/>
                </a:solidFill>
              </a:rPr>
              <a:t>//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How to declare and call a function…"/>
          <p:cNvSpPr txBox="1"/>
          <p:nvPr>
            <p:ph type="body" idx="21"/>
          </p:nvPr>
        </p:nvSpPr>
        <p:spPr>
          <a:xfrm>
            <a:off x="2219821" y="2703363"/>
            <a:ext cx="9781679" cy="5897961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How to declare and call a function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Passing values to and from functions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Testing conditions with if...else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Creating and using arrays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Looping (for loop)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Loo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Loops</a:t>
            </a:r>
          </a:p>
        </p:txBody>
      </p:sp>
      <p:sp>
        <p:nvSpPr>
          <p:cNvPr id="150" name="Loops run a block of code over and over, a specific number of tim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73201">
              <a:spcBef>
                <a:spcPts val="2900"/>
              </a:spcBef>
              <a:defRPr sz="243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Loops</a:t>
            </a:r>
            <a:r>
              <a:t> run a block of code over and over, a specific number of times.</a:t>
            </a:r>
          </a:p>
          <a:p>
            <a:pPr defTabSz="473201">
              <a:spcBef>
                <a:spcPts val="2900"/>
              </a:spcBef>
              <a:defRPr sz="2430"/>
            </a:pPr>
            <a:r>
              <a:t>One option for looping code is 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for</a:t>
            </a:r>
            <a:r>
              <a:t>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loop</a:t>
            </a:r>
            <a:r>
              <a:t>:</a:t>
            </a:r>
          </a:p>
          <a:p>
            <a:pPr lvl="3" indent="555498" defTabSz="473201">
              <a:spcBef>
                <a:spcPts val="1600"/>
              </a:spcBef>
              <a:defRPr sz="1944">
                <a:latin typeface="Courier"/>
                <a:ea typeface="Courier"/>
                <a:cs typeface="Courier"/>
                <a:sym typeface="Courier"/>
              </a:defRPr>
            </a:pPr>
            <a:r>
              <a:t>for ( </a:t>
            </a:r>
            <a:r>
              <a:rPr b="1">
                <a:solidFill>
                  <a:schemeClr val="accent1"/>
                </a:solidFill>
              </a:rPr>
              <a:t>let i = 1;</a:t>
            </a:r>
            <a:r>
              <a:rPr b="1"/>
              <a:t> </a:t>
            </a:r>
            <a:r>
              <a:rPr b="1">
                <a:solidFill>
                  <a:schemeClr val="accent2"/>
                </a:solidFill>
              </a:rPr>
              <a:t>i &lt;=10;</a:t>
            </a:r>
            <a:r>
              <a:rPr b="1"/>
              <a:t> </a:t>
            </a:r>
            <a:r>
              <a:rPr b="1">
                <a:solidFill>
                  <a:schemeClr val="accent5"/>
                </a:solidFill>
              </a:rPr>
              <a:t>i++</a:t>
            </a:r>
            <a:r>
              <a:rPr>
                <a:solidFill>
                  <a:schemeClr val="accent4"/>
                </a:solidFill>
              </a:rPr>
              <a:t> </a:t>
            </a:r>
            <a:r>
              <a:t>) {</a:t>
            </a:r>
          </a:p>
          <a:p>
            <a:pPr lvl="3" indent="555498" defTabSz="473201">
              <a:spcBef>
                <a:spcPts val="0"/>
              </a:spcBef>
              <a:defRPr sz="1944">
                <a:latin typeface="Courier"/>
                <a:ea typeface="Courier"/>
                <a:cs typeface="Courier"/>
                <a:sym typeface="Courier"/>
              </a:defRPr>
            </a:pPr>
            <a:r>
              <a:t>  console.log(i);</a:t>
            </a:r>
          </a:p>
          <a:p>
            <a:pPr lvl="3" indent="555498" defTabSz="473201">
              <a:spcBef>
                <a:spcPts val="0"/>
              </a:spcBef>
              <a:defRPr sz="1944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00037" indent="-300037" defTabSz="473201">
              <a:spcBef>
                <a:spcPts val="2900"/>
              </a:spcBef>
              <a:buSzPct val="75000"/>
              <a:buChar char="•"/>
              <a:defRPr sz="243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Setup</a:t>
            </a:r>
            <a:r>
              <a:t> (</a:t>
            </a:r>
            <a:r>
              <a:rPr b="1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rPr>
              <a:t>let i = 1;</a:t>
            </a:r>
            <a:r>
              <a:t>): Runs once and sets the starting value of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</a:t>
            </a:r>
            <a:r>
              <a:t> (index) to 1</a:t>
            </a:r>
          </a:p>
          <a:p>
            <a:pPr marL="300037" indent="-300037" defTabSz="473201">
              <a:spcBef>
                <a:spcPts val="2900"/>
              </a:spcBef>
              <a:buSzPct val="75000"/>
              <a:buChar char="•"/>
              <a:defRPr sz="243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Test</a:t>
            </a:r>
            <a:r>
              <a:t> (</a:t>
            </a:r>
            <a:r>
              <a:rPr b="1">
                <a:solidFill>
                  <a:schemeClr val="accent2"/>
                </a:solidFill>
                <a:latin typeface="Courier"/>
                <a:ea typeface="Courier"/>
                <a:cs typeface="Courier"/>
                <a:sym typeface="Courier"/>
              </a:rPr>
              <a:t>i &lt;=10;</a:t>
            </a:r>
            <a:r>
              <a:t>): Tests a condition (is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</a:t>
            </a:r>
            <a:r>
              <a:t> less than or equal to 10?)</a:t>
            </a:r>
          </a:p>
          <a:p>
            <a:pPr marL="300037" indent="-300037" defTabSz="473201">
              <a:spcBef>
                <a:spcPts val="2900"/>
              </a:spcBef>
              <a:buSzPct val="75000"/>
              <a:buChar char="•"/>
              <a:defRPr sz="243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Change</a:t>
            </a:r>
            <a:r>
              <a:t> (</a:t>
            </a:r>
            <a:r>
              <a:rPr b="1">
                <a:solidFill>
                  <a:schemeClr val="accent5"/>
                </a:solidFill>
                <a:latin typeface="Courier"/>
                <a:ea typeface="Courier"/>
                <a:cs typeface="Courier"/>
                <a:sym typeface="Courier"/>
              </a:rPr>
              <a:t>i++</a:t>
            </a:r>
            <a:r>
              <a:t>): Runs after every loop iteration (increases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i</a:t>
            </a:r>
            <a:r>
              <a:t> by 1)</a:t>
            </a:r>
          </a:p>
          <a:p>
            <a:pPr defTabSz="473201">
              <a:spcBef>
                <a:spcPts val="2900"/>
              </a:spcBef>
              <a:defRPr sz="2430"/>
            </a:pPr>
            <a:r>
              <a:t>The loop repeats until the test condition returns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false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Loops, cont’d"/>
          <p:cNvSpPr txBox="1"/>
          <p:nvPr>
            <p:ph type="title"/>
          </p:nvPr>
        </p:nvSpPr>
        <p:spPr>
          <a:xfrm>
            <a:off x="952500" y="444500"/>
            <a:ext cx="11099800" cy="151829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/>
            <a:r>
              <a:t>Loops, cont’d</a:t>
            </a:r>
          </a:p>
        </p:txBody>
      </p:sp>
      <p:pic>
        <p:nvPicPr>
          <p:cNvPr id="153" name="lwd6_2307.png" descr="lwd6_23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7550" y="2747119"/>
            <a:ext cx="9029700" cy="487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NodeLis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NodeLists</a:t>
            </a:r>
          </a:p>
        </p:txBody>
      </p:sp>
      <p:sp>
        <p:nvSpPr>
          <p:cNvPr id="156" name="A NodeList is a collection of nodes (such as elements) from a documen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A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NodeList</a:t>
            </a:r>
            <a:r>
              <a:t> is a collection of nodes (such as elements) from a document.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NodeLists function similarly to arrays.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This example generates a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NodeList</a:t>
            </a:r>
            <a:r>
              <a:t> of all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p</a:t>
            </a:r>
            <a:r>
              <a:t> elements a document by using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querySelectorAll()</a:t>
            </a:r>
            <a:r>
              <a:t>:</a:t>
            </a:r>
          </a:p>
          <a:p>
            <a:pPr lvl="2" indent="402336" defTabSz="514095">
              <a:spcBef>
                <a:spcPts val="1700"/>
              </a:spcBef>
              <a:defRPr sz="2112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/>
                </a:solidFill>
              </a:rPr>
              <a:t>$paragraphs</a:t>
            </a:r>
            <a:r>
              <a:t> = document.querySelectorAll( "p" );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We can then get the number of items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length</a:t>
            </a:r>
            <a:r>
              <a:t>) in the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NodeList</a:t>
            </a:r>
            <a:r>
              <a:t> and access the first item (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[0]</a:t>
            </a:r>
            <a:r>
              <a:t>):</a:t>
            </a:r>
          </a:p>
          <a:p>
            <a:pPr lvl="2" indent="402336" defTabSz="514095">
              <a:spcBef>
                <a:spcPts val="1700"/>
              </a:spcBef>
              <a:defRPr sz="2112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/>
                </a:solidFill>
              </a:rPr>
              <a:t>$paragraphs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.length</a:t>
            </a:r>
            <a:r>
              <a:t>; </a:t>
            </a:r>
            <a:r>
              <a:rPr>
                <a:solidFill>
                  <a:srgbClr val="A6AAA9"/>
                </a:solidFill>
              </a:rPr>
              <a:t>// the number of p elements in the document</a:t>
            </a:r>
            <a:endParaRPr>
              <a:solidFill>
                <a:srgbClr val="A6AAA9"/>
              </a:solidFill>
            </a:endParaRPr>
          </a:p>
          <a:p>
            <a:pPr lvl="2" indent="402336" defTabSz="514095">
              <a:spcBef>
                <a:spcPts val="1700"/>
              </a:spcBef>
              <a:defRPr sz="2112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/>
                </a:solidFill>
              </a:rPr>
              <a:t>$paragraphs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[0]</a:t>
            </a:r>
            <a:r>
              <a:t>; </a:t>
            </a:r>
            <a:r>
              <a:rPr>
                <a:solidFill>
                  <a:srgbClr val="A6AAA9"/>
                </a:solidFill>
              </a:rPr>
              <a:t>// the first p element in the document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“DRY” Cod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“DRY” Coding</a:t>
            </a:r>
          </a:p>
        </p:txBody>
      </p:sp>
      <p:sp>
        <p:nvSpPr>
          <p:cNvPr id="94" name="DRY = Don’t Repeat Yourself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DRY = Don’t Repeat Yourself</a:t>
            </a:r>
          </a:p>
          <a:p>
            <a:pPr/>
            <a:r>
              <a:t>Developers try to avoid repetition in code. </a:t>
            </a:r>
          </a:p>
          <a:p>
            <a:pPr/>
            <a:r>
              <a:t>Functions, conditional statements, and loops are JavaScript syntax features that make code less repetitive and more efficient.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unc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Functions</a:t>
            </a:r>
          </a:p>
        </p:txBody>
      </p:sp>
      <p:sp>
        <p:nvSpPr>
          <p:cNvPr id="97" name="A function is a discrete piece of code that performs an action.…"/>
          <p:cNvSpPr txBox="1"/>
          <p:nvPr>
            <p:ph type="body" idx="1"/>
          </p:nvPr>
        </p:nvSpPr>
        <p:spPr>
          <a:xfrm>
            <a:off x="952500" y="3067050"/>
            <a:ext cx="11099800" cy="5822950"/>
          </a:xfrm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function</a:t>
            </a:r>
            <a:r>
              <a:t> is a discrete piece of code that performs an action.</a:t>
            </a:r>
          </a:p>
          <a:p>
            <a:pPr marL="370416" indent="-370416">
              <a:buSzPct val="75000"/>
              <a:buChar char="•"/>
            </a:pPr>
            <a:r>
              <a:t>Some functions are part of the JavaScript language. </a:t>
            </a:r>
          </a:p>
          <a:p>
            <a:pPr marL="370416" indent="-370416">
              <a:buSzPct val="75000"/>
              <a:buChar char="•"/>
            </a:pPr>
            <a:r>
              <a:t>Functions that are available for built-in JavaScript objects are called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methods</a:t>
            </a:r>
            <a:r>
              <a:t>.</a:t>
            </a:r>
          </a:p>
          <a:p>
            <a:pPr marL="370416" indent="-370416">
              <a:buSzPct val="75000"/>
              <a:buChar char="•"/>
            </a:pPr>
            <a:r>
              <a:t>You can also declare your own functions.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FUNC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FUNCTIONS</a:t>
            </a:r>
          </a:p>
          <a:p>
            <a:pPr/>
            <a:r>
              <a:t>Declaring a Function</a:t>
            </a:r>
          </a:p>
        </p:txBody>
      </p:sp>
      <p:sp>
        <p:nvSpPr>
          <p:cNvPr id="100" name="To create a new function, declare it and give it a name in a declaration statemen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To create a new function, declare it and give it a name in a declaration statement.</a:t>
            </a:r>
          </a:p>
          <a:p>
            <a:pPr/>
            <a:r>
              <a:t>The most common way to declare a function is with the function keyword:</a:t>
            </a:r>
          </a:p>
          <a:p>
            <a:pPr lvl="4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function</a:t>
            </a:r>
            <a:r>
              <a:t> </a:t>
            </a:r>
            <a:r>
              <a:rPr>
                <a:solidFill>
                  <a:schemeClr val="accent4"/>
                </a:solidFill>
              </a:rPr>
              <a:t>doSomething</a:t>
            </a:r>
            <a:r>
              <a:t> {</a:t>
            </a:r>
          </a:p>
          <a:p>
            <a:pPr lvl="4">
              <a:spcBef>
                <a:spcPts val="0"/>
              </a:spcBef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that does something</a:t>
            </a:r>
            <a:r>
              <a:t> </a:t>
            </a:r>
          </a:p>
          <a:p>
            <a:pPr lvl="4">
              <a:spcBef>
                <a:spcPts val="0"/>
              </a:spcBef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70416" indent="-370416">
              <a:buSzPct val="75000"/>
              <a:buChar char="•"/>
            </a:pPr>
            <a:r>
              <a:t>Name the function descriptively, typically starting with a verb.</a:t>
            </a:r>
          </a:p>
          <a:p>
            <a:pPr marL="370416" indent="-370416">
              <a:buSzPct val="75000"/>
              <a:buChar char="•"/>
            </a:pPr>
            <a:r>
              <a:t>CamelCase is a strong convention for function names.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FUNC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FUNCTIONS</a:t>
            </a:r>
          </a:p>
          <a:p>
            <a:pPr>
              <a:defRPr sz="3600"/>
            </a:pPr>
            <a:r>
              <a:t>Declaring a Function, cont’d.</a:t>
            </a:r>
          </a:p>
        </p:txBody>
      </p:sp>
      <p:sp>
        <p:nvSpPr>
          <p:cNvPr id="103" name="Some functions require information to run, which you provide as parameters in the declaration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 functions require information to run, which you provide as parameters in the declaration:</a:t>
            </a:r>
          </a:p>
          <a:p>
            <a:pPr lvl="4">
              <a:spcBef>
                <a:spcPts val="200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1">
                    <a:hueOff val="273562"/>
                    <a:satOff val="2937"/>
                    <a:lumOff val="-22233"/>
                  </a:schemeClr>
                </a:solidFill>
              </a:rPr>
              <a:t>function</a:t>
            </a:r>
            <a:r>
              <a:t> </a:t>
            </a:r>
            <a:r>
              <a:rPr>
                <a:solidFill>
                  <a:schemeClr val="accent4"/>
                </a:solidFill>
              </a:rPr>
              <a:t>add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(</a:t>
            </a:r>
            <a:r>
              <a:rPr i="1">
                <a:solidFill>
                  <a:schemeClr val="accent1">
                    <a:satOff val="-3355"/>
                    <a:lumOff val="26614"/>
                  </a:schemeClr>
                </a:solidFill>
              </a:rPr>
              <a:t>a, b</a:t>
            </a:r>
            <a:r>
              <a:rPr>
                <a:solidFill>
                  <a:schemeClr val="accent1">
                    <a:satOff val="-3355"/>
                    <a:lumOff val="26614"/>
                  </a:schemeClr>
                </a:solidFill>
              </a:rPr>
              <a:t>)</a:t>
            </a:r>
            <a:r>
              <a:t> {</a:t>
            </a:r>
          </a:p>
          <a:p>
            <a:pPr lvl="4">
              <a:spcBef>
                <a:spcPts val="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that does something with values</a:t>
            </a:r>
            <a:r>
              <a:t> </a:t>
            </a:r>
          </a:p>
          <a:p>
            <a:pPr lvl="4">
              <a:spcBef>
                <a:spcPts val="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/>
            <a:r>
              <a:t>You can also declare a function by assigning it to a variable. Using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const</a:t>
            </a:r>
            <a:r>
              <a:t> prevents the function from being altered:</a:t>
            </a:r>
          </a:p>
          <a:p>
            <a:pPr lvl="4">
              <a:spcBef>
                <a:spcPts val="200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const </a:t>
            </a:r>
            <a:r>
              <a:rPr>
                <a:solidFill>
                  <a:schemeClr val="accent4"/>
                </a:solidFill>
              </a:rPr>
              <a:t>doSomething</a:t>
            </a:r>
            <a:r>
              <a:t> =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function(){</a:t>
            </a:r>
            <a:endParaRPr b="1">
              <a:solidFill>
                <a:schemeClr val="accent1">
                  <a:satOff val="-3355"/>
                  <a:lumOff val="26614"/>
                </a:schemeClr>
              </a:solidFill>
            </a:endParaRPr>
          </a:p>
          <a:p>
            <a:pPr lvl="4">
              <a:spcBef>
                <a:spcPts val="0"/>
              </a:spcBef>
              <a:defRPr sz="260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code that does something</a:t>
            </a:r>
          </a:p>
          <a:p>
            <a:pPr lvl="4">
              <a:spcBef>
                <a:spcPts val="0"/>
              </a:spcBef>
              <a:defRPr b="1" sz="2600">
                <a:solidFill>
                  <a:schemeClr val="accent1">
                    <a:satOff val="-3355"/>
                    <a:lumOff val="26614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UNC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FUNCTIONS</a:t>
            </a:r>
          </a:p>
          <a:p>
            <a:pPr/>
            <a:r>
              <a:t>Calling a Function</a:t>
            </a:r>
          </a:p>
        </p:txBody>
      </p:sp>
      <p:sp>
        <p:nvSpPr>
          <p:cNvPr id="106" name="When you want a function to run, you call it by name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you want a function to run, you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call</a:t>
            </a:r>
            <a:r>
              <a:t> it by name:</a:t>
            </a:r>
          </a:p>
          <a:p>
            <a:pPr lvl="4">
              <a:defRPr sz="34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/>
                </a:solidFill>
              </a:rPr>
              <a:t>doSomething()</a:t>
            </a:r>
            <a:r>
              <a:t>;</a:t>
            </a:r>
          </a:p>
          <a:p>
            <a:pPr>
              <a:spcBef>
                <a:spcPts val="6000"/>
              </a:spcBef>
            </a:pPr>
            <a:r>
              <a:t>If the function includes parameters, provide the values as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arguments</a:t>
            </a:r>
            <a:r>
              <a:t> when you call the function:</a:t>
            </a:r>
          </a:p>
          <a:p>
            <a:pPr lvl="4">
              <a:defRPr sz="340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/>
                </a:solidFill>
              </a:rPr>
              <a:t>add(</a:t>
            </a:r>
            <a:r>
              <a:t>1, 3</a:t>
            </a:r>
            <a:r>
              <a:rPr>
                <a:solidFill>
                  <a:schemeClr val="accent4"/>
                </a:solidFill>
              </a:rPr>
              <a:t>)</a:t>
            </a:r>
            <a:r>
              <a:t>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FUNCTION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FUNCTIONS</a:t>
            </a:r>
          </a:p>
          <a:p>
            <a:pPr/>
            <a:r>
              <a:t>Returning Values from a Function</a:t>
            </a:r>
          </a:p>
        </p:txBody>
      </p:sp>
      <p:sp>
        <p:nvSpPr>
          <p:cNvPr id="109" name="Functions return values that you can use for other task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54990">
              <a:spcBef>
                <a:spcPts val="3400"/>
              </a:spcBef>
              <a:defRPr sz="2850"/>
            </a:pPr>
            <a:r>
              <a:t>Functions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return</a:t>
            </a:r>
            <a:r>
              <a:t> values that you can use for other tasks.</a:t>
            </a:r>
          </a:p>
          <a:p>
            <a:pPr lvl="4" indent="868680" defTabSz="554990">
              <a:spcBef>
                <a:spcPts val="1100"/>
              </a:spcBef>
              <a:defRPr sz="2850"/>
            </a:pPr>
            <a:r>
              <a:t>For example,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querySelector()</a:t>
            </a:r>
            <a:r>
              <a:t> method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returns</a:t>
            </a:r>
            <a:r>
              <a:t> the element that matches a provided selector.</a:t>
            </a:r>
          </a:p>
          <a:p>
            <a:pPr defTabSz="554990">
              <a:spcBef>
                <a:spcPts val="3400"/>
              </a:spcBef>
              <a:defRPr sz="2850"/>
            </a:pPr>
            <a:r>
              <a:t>You can also tell a function to stop running and provide a value using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return</a:t>
            </a:r>
            <a:r>
              <a:t> keyword:</a:t>
            </a:r>
          </a:p>
          <a:p>
            <a:pPr lvl="4" indent="868680" defTabSz="554990">
              <a:spcBef>
                <a:spcPts val="110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function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chemeClr val="accent4"/>
                </a:solidFill>
              </a:rPr>
              <a:t>add(a</a:t>
            </a:r>
            <a:r>
              <a:t>,</a:t>
            </a:r>
            <a:r>
              <a:rPr>
                <a:solidFill>
                  <a:schemeClr val="accent4"/>
                </a:solidFill>
              </a:rPr>
              <a:t> b)</a:t>
            </a:r>
            <a:r>
              <a:t> {</a:t>
            </a:r>
          </a:p>
          <a:p>
            <a:pPr lvl="4" indent="86868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chemeClr val="accent4"/>
                </a:solidFill>
              </a:rPr>
              <a:t>  </a:t>
            </a:r>
            <a:r>
              <a:rPr b="1">
                <a:solidFill>
                  <a:schemeClr val="accent1">
                    <a:satOff val="-3355"/>
                    <a:lumOff val="26614"/>
                  </a:schemeClr>
                </a:solidFill>
              </a:rPr>
              <a:t>return</a:t>
            </a:r>
            <a:r>
              <a:t> a + b;</a:t>
            </a:r>
            <a:endParaRPr>
              <a:solidFill>
                <a:schemeClr val="accent4"/>
              </a:solidFill>
            </a:endParaRPr>
          </a:p>
          <a:p>
            <a:pPr lvl="4" indent="86868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defTabSz="554990">
              <a:spcBef>
                <a:spcPts val="3400"/>
              </a:spcBef>
              <a:defRPr sz="2850"/>
            </a:pPr>
            <a:r>
              <a:t>The value it returns can be used in other statements:</a:t>
            </a:r>
          </a:p>
          <a:p>
            <a:pPr lvl="4" indent="868680" defTabSz="554990">
              <a:spcBef>
                <a:spcPts val="110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let </a:t>
            </a:r>
            <a:r>
              <a:rPr>
                <a:solidFill>
                  <a:schemeClr val="accent4"/>
                </a:solidFill>
              </a:rPr>
              <a:t>sum</a:t>
            </a:r>
            <a:r>
              <a:t> = </a:t>
            </a:r>
            <a:r>
              <a:rPr>
                <a:solidFill>
                  <a:schemeClr val="accent4"/>
                </a:solidFill>
              </a:rPr>
              <a:t>add(</a:t>
            </a:r>
            <a:r>
              <a:t>1, 3</a:t>
            </a:r>
            <a:r>
              <a:rPr>
                <a:solidFill>
                  <a:schemeClr val="accent4"/>
                </a:solidFill>
              </a:rPr>
              <a:t>)</a:t>
            </a:r>
            <a:r>
              <a:t>;</a:t>
            </a:r>
          </a:p>
          <a:p>
            <a:pPr lvl="4" indent="868680" defTabSz="554990">
              <a:spcBef>
                <a:spcPts val="0"/>
              </a:spcBef>
              <a:defRPr sz="2850">
                <a:latin typeface="Courier"/>
                <a:ea typeface="Courier"/>
                <a:cs typeface="Courier"/>
                <a:sym typeface="Courier"/>
              </a:defRPr>
            </a:pPr>
            <a:r>
              <a:t>console.log( </a:t>
            </a:r>
            <a:r>
              <a:rPr>
                <a:solidFill>
                  <a:schemeClr val="accent4"/>
                </a:solidFill>
              </a:rPr>
              <a:t>sum</a:t>
            </a:r>
            <a:r>
              <a:t> );  </a:t>
            </a:r>
            <a:r>
              <a:rPr>
                <a:solidFill>
                  <a:srgbClr val="A6AAA9"/>
                </a:solidFill>
              </a:rPr>
              <a:t>// logs 4 to the console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cop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Scope</a:t>
            </a:r>
          </a:p>
        </p:txBody>
      </p:sp>
      <p:sp>
        <p:nvSpPr>
          <p:cNvPr id="112" name="Scope refers to the context in which a variable is declared and is available. The most basic scope contexts are function, block, and global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Scope refers to the context in which a variable is declared and is available. The most basic scope contexts are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function</a:t>
            </a:r>
            <a:r>
              <a:t>,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block</a:t>
            </a:r>
            <a:r>
              <a:t>, and 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global</a:t>
            </a:r>
            <a:r>
              <a:t>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Function scope:</a:t>
            </a:r>
            <a:r>
              <a:t> Variables declared within a function exist only in the context of that function.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Block scope:</a:t>
            </a:r>
            <a:r>
              <a:t> Variables declared within a block statement are available only within that block.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Global scope:</a:t>
            </a:r>
            <a:r>
              <a:t> Variables declared outside of functions and blocks are available everywhere.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