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4 SELECTOR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14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SELECTORS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seudo-classes, continued"/>
          <p:cNvSpPr txBox="1"/>
          <p:nvPr>
            <p:ph type="title"/>
          </p:nvPr>
        </p:nvSpPr>
        <p:spPr>
          <a:xfrm>
            <a:off x="952500" y="444500"/>
            <a:ext cx="11099800" cy="104819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3000">
                <a:solidFill>
                  <a:srgbClr val="A6AAA9"/>
                </a:solidFill>
              </a:defRPr>
            </a:lvl1pPr>
          </a:lstStyle>
          <a:p>
            <a:pPr/>
            <a:r>
              <a:t>Pseudo-classes, continued</a:t>
            </a:r>
          </a:p>
        </p:txBody>
      </p:sp>
      <p:sp>
        <p:nvSpPr>
          <p:cNvPr id="114" name="Location Pseudo-classes…"/>
          <p:cNvSpPr txBox="1"/>
          <p:nvPr>
            <p:ph type="body" idx="4294967295"/>
          </p:nvPr>
        </p:nvSpPr>
        <p:spPr>
          <a:xfrm>
            <a:off x="960147" y="2040654"/>
            <a:ext cx="10825764" cy="5672292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algn="ctr" defTabSz="509349">
              <a:spcBef>
                <a:spcPts val="3100"/>
              </a:spcBef>
              <a:buSzTx/>
              <a:buNone/>
              <a:defRPr b="1" sz="2976">
                <a:latin typeface="+mj-lt"/>
                <a:ea typeface="+mj-ea"/>
                <a:cs typeface="+mj-cs"/>
                <a:sym typeface="Helvetica"/>
              </a:defRPr>
            </a:pPr>
            <a:r>
              <a:t>Location Pseudo-classes</a:t>
            </a:r>
          </a:p>
          <a:p>
            <a:pPr lvl="1" marL="0" indent="141731" defTabSz="509349">
              <a:spcBef>
                <a:spcPts val="800"/>
              </a:spcBef>
              <a:buSzTx/>
              <a:buNone/>
              <a:defRPr sz="2604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:link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Applies style to unvisited (unclicked) links</a:t>
            </a:r>
          </a:p>
          <a:p>
            <a:pPr lvl="1" marL="0" indent="141731" defTabSz="509349">
              <a:spcBef>
                <a:spcPts val="800"/>
              </a:spcBef>
              <a:buSzTx/>
              <a:buNone/>
              <a:defRPr sz="2604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:visited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Applies style to visited links</a:t>
            </a:r>
          </a:p>
          <a:p>
            <a:pPr lvl="1" marL="0" indent="141731" defTabSz="509349">
              <a:spcBef>
                <a:spcPts val="1200"/>
              </a:spcBef>
              <a:buSzTx/>
              <a:buNone/>
              <a:defRPr sz="2232"/>
            </a:pPr>
            <a:r>
              <a:t>(also: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:target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:scope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:any-link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:local-link</a:t>
            </a:r>
            <a:r>
              <a:t>,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:target-within</a:t>
            </a:r>
            <a:r>
              <a:t>)</a:t>
            </a:r>
          </a:p>
          <a:p>
            <a:pPr marL="0" indent="0" algn="ctr" defTabSz="509349">
              <a:spcBef>
                <a:spcPts val="4900"/>
              </a:spcBef>
              <a:buSzTx/>
              <a:buNone/>
              <a:defRPr b="1" sz="2976">
                <a:latin typeface="+mj-lt"/>
                <a:ea typeface="+mj-ea"/>
                <a:cs typeface="+mj-cs"/>
                <a:sym typeface="Helvetica"/>
              </a:defRPr>
            </a:pPr>
            <a:r>
              <a:t>User Action Pseudo-classes</a:t>
            </a:r>
          </a:p>
          <a:p>
            <a:pPr lvl="1" marL="0" indent="141731" defTabSz="509349">
              <a:spcBef>
                <a:spcPts val="800"/>
              </a:spcBef>
              <a:buSzTx/>
              <a:buNone/>
              <a:defRPr sz="2604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:focus</a:t>
            </a:r>
            <a:r>
              <a:t>   Applies when element is selected for input</a:t>
            </a:r>
          </a:p>
          <a:p>
            <a:pPr lvl="1" marL="0" indent="141731" defTabSz="509349">
              <a:spcBef>
                <a:spcPts val="800"/>
              </a:spcBef>
              <a:buSzTx/>
              <a:buNone/>
              <a:defRPr sz="2604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:hover</a:t>
            </a:r>
            <a:r>
              <a:t>   Applies when the mouse pointer is over the element</a:t>
            </a:r>
          </a:p>
          <a:p>
            <a:pPr lvl="1" marL="0" indent="141731" defTabSz="509349">
              <a:spcBef>
                <a:spcPts val="800"/>
              </a:spcBef>
              <a:buSzTx/>
              <a:buNone/>
              <a:defRPr sz="2604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:active </a:t>
            </a:r>
            <a:r>
              <a:t>  Applies when the element (such as a link or button) is in the process of being clicked or tapped</a:t>
            </a:r>
          </a:p>
          <a:p>
            <a:pPr lvl="1" marL="0" indent="141731" defTabSz="509349">
              <a:spcBef>
                <a:spcPts val="1200"/>
              </a:spcBef>
              <a:buSzTx/>
              <a:buNone/>
              <a:defRPr sz="2232"/>
            </a:pPr>
            <a:r>
              <a:t>(also: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:focus-visible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:focus-within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seudo-classes, continued"/>
          <p:cNvSpPr txBox="1"/>
          <p:nvPr>
            <p:ph type="title"/>
          </p:nvPr>
        </p:nvSpPr>
        <p:spPr>
          <a:xfrm>
            <a:off x="952500" y="444500"/>
            <a:ext cx="11099800" cy="104819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3000">
                <a:solidFill>
                  <a:srgbClr val="A6AAA9"/>
                </a:solidFill>
              </a:defRPr>
            </a:lvl1pPr>
          </a:lstStyle>
          <a:p>
            <a:pPr/>
            <a:r>
              <a:t>Pseudo-classes, continued</a:t>
            </a:r>
          </a:p>
        </p:txBody>
      </p:sp>
      <p:pic>
        <p:nvPicPr>
          <p:cNvPr id="117" name="lwd5_1314_links.png" descr="lwd5_1314_link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7529" y="6067992"/>
            <a:ext cx="11289742" cy="2975318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a { text-decoration: none; }  /* turns underlines off for all links */…"/>
          <p:cNvSpPr txBox="1"/>
          <p:nvPr/>
        </p:nvSpPr>
        <p:spPr>
          <a:xfrm>
            <a:off x="427290" y="2366707"/>
            <a:ext cx="12244379" cy="3533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 marL="642937" marR="642937" algn="just" defTabSz="642937">
              <a:spcBef>
                <a:spcPts val="16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a { text-decoration: none; } </a:t>
            </a:r>
            <a:r>
              <a:rPr>
                <a:solidFill>
                  <a:srgbClr val="53585F"/>
                </a:solidFill>
              </a:rPr>
              <a:t> /* turns underlines off for all links */</a:t>
            </a:r>
            <a:endParaRPr>
              <a:solidFill>
                <a:srgbClr val="53585F"/>
              </a:solidFill>
            </a:endParaRPr>
          </a:p>
          <a:p>
            <a:pPr marL="642937" marR="642937" algn="just" defTabSz="642937">
              <a:spcBef>
                <a:spcPts val="16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a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:link</a:t>
            </a:r>
            <a:r>
              <a:t> { color: maroon; }</a:t>
            </a:r>
          </a:p>
          <a:p>
            <a:pPr marL="642937" marR="642937" algn="just" defTabSz="642937">
              <a:spcBef>
                <a:spcPts val="16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a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:visited</a:t>
            </a:r>
            <a:r>
              <a:t> { color: gray; }</a:t>
            </a:r>
          </a:p>
          <a:p>
            <a:pPr marL="642937" marR="642937" algn="just" defTabSz="642937">
              <a:spcBef>
                <a:spcPts val="16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a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:focus</a:t>
            </a:r>
            <a:r>
              <a:t> { color: maroon; background-color: #ffd9d9; }</a:t>
            </a:r>
          </a:p>
          <a:p>
            <a:pPr marL="642937" marR="642937" algn="just" defTabSz="642937">
              <a:spcBef>
                <a:spcPts val="16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a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:hover</a:t>
            </a:r>
            <a:r>
              <a:t> { color: maroon; background-color: #ffd9d9; }</a:t>
            </a:r>
          </a:p>
          <a:p>
            <a:pPr marL="642937" marR="642937" algn="just" defTabSz="642937">
              <a:spcBef>
                <a:spcPts val="16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a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:active</a:t>
            </a:r>
            <a:r>
              <a:t> { color: red; background-color: #ffd9d9; }</a:t>
            </a:r>
          </a:p>
        </p:txBody>
      </p:sp>
      <p:sp>
        <p:nvSpPr>
          <p:cNvPr id="119" name="Pseudo-classes for links must appear in the following order:"/>
          <p:cNvSpPr txBox="1"/>
          <p:nvPr/>
        </p:nvSpPr>
        <p:spPr>
          <a:xfrm>
            <a:off x="673191" y="1676015"/>
            <a:ext cx="11438896" cy="7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Pseudo-classes for links must appear in the following order: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seudo-classes, continued"/>
          <p:cNvSpPr txBox="1"/>
          <p:nvPr>
            <p:ph type="title"/>
          </p:nvPr>
        </p:nvSpPr>
        <p:spPr>
          <a:xfrm>
            <a:off x="952500" y="215900"/>
            <a:ext cx="11099800" cy="104819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3000">
                <a:solidFill>
                  <a:srgbClr val="A6AAA9"/>
                </a:solidFill>
              </a:defRPr>
            </a:lvl1pPr>
          </a:lstStyle>
          <a:p>
            <a:pPr/>
            <a:r>
              <a:t>Pseudo-classes, continued</a:t>
            </a:r>
          </a:p>
        </p:txBody>
      </p:sp>
      <p:sp>
        <p:nvSpPr>
          <p:cNvPr id="122" name="Tree-Structural Pseudo-classes…"/>
          <p:cNvSpPr txBox="1"/>
          <p:nvPr>
            <p:ph type="body" idx="4294967295"/>
          </p:nvPr>
        </p:nvSpPr>
        <p:spPr>
          <a:xfrm>
            <a:off x="701994" y="1494331"/>
            <a:ext cx="11600812" cy="6764938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algn="ctr" defTabSz="821531">
              <a:spcBef>
                <a:spcPts val="5000"/>
              </a:spcBef>
              <a:buSzTx/>
              <a:buNone/>
              <a:defRPr b="1" sz="4000">
                <a:latin typeface="+mj-lt"/>
                <a:ea typeface="+mj-ea"/>
                <a:cs typeface="+mj-cs"/>
                <a:sym typeface="Helvetica"/>
              </a:defRPr>
            </a:pPr>
            <a:r>
              <a:t>Tree-Structural Pseudo-classes</a:t>
            </a:r>
          </a:p>
          <a:p>
            <a:pPr marL="0" indent="0" defTabSz="821531">
              <a:spcBef>
                <a:spcPts val="5000"/>
              </a:spcBef>
              <a:buSzTx/>
              <a:buNone/>
              <a:defRPr sz="3500"/>
            </a:pPr>
            <a:r>
              <a:t>Selects elements based on where they appear in the document tree.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:root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              Applies style to the root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html</a:t>
            </a:r>
            <a:r>
              <a:t>) element</a:t>
            </a:r>
          </a:p>
          <a:p>
            <a:pPr lvl="1" marL="0" indent="228600" defTabSz="821531">
              <a:spcBef>
                <a:spcPts val="14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:first-child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The first child of its parent element</a:t>
            </a:r>
          </a:p>
          <a:p>
            <a:pPr lvl="1" marL="0" indent="228600" defTabSz="821531">
              <a:spcBef>
                <a:spcPts val="14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:last-child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 The last child of its parent element</a:t>
            </a:r>
          </a:p>
          <a:p>
            <a:pPr lvl="1" marL="0" indent="228600" defTabSz="821531">
              <a:spcBef>
                <a:spcPts val="14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:only-child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 The only child of its parent element</a:t>
            </a:r>
          </a:p>
          <a:p>
            <a:pPr lvl="1" marL="0" indent="228600" defTabSz="821531">
              <a:spcBef>
                <a:spcPts val="14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:nth-child()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The n</a:t>
            </a:r>
            <a:r>
              <a:rPr baseline="19230"/>
              <a:t>th</a:t>
            </a:r>
            <a:r>
              <a:t> child of its parent</a:t>
            </a:r>
          </a:p>
          <a:p>
            <a:pPr lvl="1" marL="0" indent="228600" defTabSz="821531">
              <a:spcBef>
                <a:spcPts val="14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:nth-last-child()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The n</a:t>
            </a:r>
            <a:r>
              <a:rPr baseline="19230"/>
              <a:t>th</a:t>
            </a:r>
            <a:r>
              <a:t> child if its parent, starting from the last 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seudo-classes, continued"/>
          <p:cNvSpPr txBox="1"/>
          <p:nvPr>
            <p:ph type="title"/>
          </p:nvPr>
        </p:nvSpPr>
        <p:spPr>
          <a:xfrm>
            <a:off x="952500" y="215900"/>
            <a:ext cx="11099800" cy="104819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3000">
                <a:solidFill>
                  <a:srgbClr val="A6AAA9"/>
                </a:solidFill>
              </a:defRPr>
            </a:lvl1pPr>
          </a:lstStyle>
          <a:p>
            <a:pPr/>
            <a:r>
              <a:t>Pseudo-classes, continued</a:t>
            </a:r>
          </a:p>
        </p:txBody>
      </p:sp>
      <p:sp>
        <p:nvSpPr>
          <p:cNvPr id="125" name="Tree-Structural Pseudo-classes, continued…"/>
          <p:cNvSpPr txBox="1"/>
          <p:nvPr>
            <p:ph type="body" idx="4294967295"/>
          </p:nvPr>
        </p:nvSpPr>
        <p:spPr>
          <a:xfrm>
            <a:off x="701994" y="1494331"/>
            <a:ext cx="11600812" cy="6764938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algn="ctr" defTabSz="821531">
              <a:spcBef>
                <a:spcPts val="5000"/>
              </a:spcBef>
              <a:buSzTx/>
              <a:buNone/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Tree-Structural Pseudo-classes, </a:t>
            </a:r>
            <a:r>
              <a:rPr b="0" i="1"/>
              <a:t>continued</a:t>
            </a:r>
          </a:p>
          <a:p>
            <a:pPr lvl="1" marL="0" indent="228600" defTabSz="821531">
              <a:spcBef>
                <a:spcPts val="41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:nth-of-type()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The n</a:t>
            </a:r>
            <a:r>
              <a:rPr baseline="19230"/>
              <a:t>th</a:t>
            </a:r>
            <a:r>
              <a:t> element of its type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:nth-last-of-type()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The n</a:t>
            </a:r>
            <a:r>
              <a:rPr baseline="19230"/>
              <a:t>th</a:t>
            </a:r>
            <a:r>
              <a:t> element of its type, from the last one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:first-of-type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The first sibling of its type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:last-of-type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  The last sibling of its type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:only-of-type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  The only sibling of its type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seudo-classes, continued"/>
          <p:cNvSpPr txBox="1"/>
          <p:nvPr>
            <p:ph type="title"/>
          </p:nvPr>
        </p:nvSpPr>
        <p:spPr>
          <a:xfrm>
            <a:off x="952500" y="215900"/>
            <a:ext cx="11099800" cy="104819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 sz="3000">
                <a:solidFill>
                  <a:srgbClr val="A6AAA9"/>
                </a:solidFill>
              </a:defRPr>
            </a:lvl1pPr>
          </a:lstStyle>
          <a:p>
            <a:pPr/>
            <a:r>
              <a:t>Pseudo-classes, continued</a:t>
            </a:r>
          </a:p>
        </p:txBody>
      </p:sp>
      <p:sp>
        <p:nvSpPr>
          <p:cNvPr id="128" name="Logical Pseudo-classes…"/>
          <p:cNvSpPr txBox="1"/>
          <p:nvPr>
            <p:ph type="body" idx="4294967295"/>
          </p:nvPr>
        </p:nvSpPr>
        <p:spPr>
          <a:xfrm>
            <a:off x="701994" y="1494331"/>
            <a:ext cx="11600812" cy="6764938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algn="ctr" defTabSz="821531">
              <a:spcBef>
                <a:spcPts val="5000"/>
              </a:spcBef>
              <a:buSzTx/>
              <a:buNone/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Logical Pseudo-classes</a:t>
            </a:r>
          </a:p>
          <a:p>
            <a:pPr lvl="1" marL="0" indent="228600" defTabSz="821531">
              <a:spcBef>
                <a:spcPts val="7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:not()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Selects elements that do not match a list of selectors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:is()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   Selects any element that matches a selector in the list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:where()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Like :is(), but sets the specificity of all selectors to 0</a:t>
            </a:r>
          </a:p>
          <a:p>
            <a:pPr lvl="1" marL="0" indent="228600" defTabSz="821531">
              <a:spcBef>
                <a:spcPts val="3000"/>
              </a:spcBef>
              <a:buSzTx/>
              <a:buNone/>
              <a:defRPr sz="26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:has()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t>           Selects by relative selectors (a way to select siblings or parents of a reference element)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seudo-Element Sel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Pseudo-Element Selectors</a:t>
            </a:r>
          </a:p>
        </p:txBody>
      </p:sp>
      <p:sp>
        <p:nvSpPr>
          <p:cNvPr id="131" name="Applies styles to elements not explicitly marked up in the source.…"/>
          <p:cNvSpPr txBox="1"/>
          <p:nvPr>
            <p:ph type="body" idx="1"/>
          </p:nvPr>
        </p:nvSpPr>
        <p:spPr>
          <a:xfrm>
            <a:off x="1199165" y="2699980"/>
            <a:ext cx="10700628" cy="5749350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defTabSz="591502">
              <a:buSzTx/>
              <a:buNone/>
              <a:defRPr sz="3024"/>
            </a:pPr>
            <a:r>
              <a:t>Applies styles to elements not explicitly marked up in the source.</a:t>
            </a:r>
          </a:p>
          <a:p>
            <a:pPr marL="0" indent="0" defTabSz="591502">
              <a:buSzTx/>
              <a:buNone/>
              <a:defRPr sz="3024">
                <a:solidFill>
                  <a:schemeClr val="accent1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::first-line</a:t>
            </a:r>
          </a:p>
          <a:p>
            <a:pPr marL="0" indent="0" defTabSz="591502">
              <a:spcBef>
                <a:spcPts val="1200"/>
              </a:spcBef>
              <a:buSzTx/>
              <a:buNone/>
              <a:defRPr sz="3024"/>
            </a:pPr>
            <a:r>
              <a:t>Applies a style to the first line of an element:</a:t>
            </a:r>
          </a:p>
          <a:p>
            <a:pPr marL="0" indent="0" algn="ctr" defTabSz="591502">
              <a:spcBef>
                <a:spcPts val="2400"/>
              </a:spcBef>
              <a:buSzTx/>
              <a:buNone/>
              <a:defRPr sz="2592">
                <a:latin typeface="Courier"/>
                <a:ea typeface="Courier"/>
                <a:cs typeface="Courier"/>
                <a:sym typeface="Courier"/>
              </a:defRPr>
            </a:pPr>
            <a:r>
              <a:t>p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:first-line</a:t>
            </a:r>
            <a:r>
              <a:t> {letter-spacing: 9px;}</a:t>
            </a:r>
          </a:p>
          <a:p>
            <a:pPr marL="0" indent="0" defTabSz="591502">
              <a:buSzTx/>
              <a:buNone/>
              <a:defRPr b="1" sz="3024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::first-letter</a:t>
            </a:r>
          </a:p>
          <a:p>
            <a:pPr marL="0" indent="0" defTabSz="591502">
              <a:spcBef>
                <a:spcPts val="1200"/>
              </a:spcBef>
              <a:buSzTx/>
              <a:buNone/>
              <a:defRPr sz="3024"/>
            </a:pPr>
            <a:r>
              <a:t>Applies a style to the first letter of an element:</a:t>
            </a:r>
          </a:p>
          <a:p>
            <a:pPr marL="0" indent="0" algn="ctr" defTabSz="591502">
              <a:spcBef>
                <a:spcPts val="2400"/>
              </a:spcBef>
              <a:buSzTx/>
              <a:buNone/>
              <a:defRPr sz="2592">
                <a:latin typeface="Courier"/>
                <a:ea typeface="Courier"/>
                <a:cs typeface="Courier"/>
                <a:sym typeface="Courier"/>
              </a:defRPr>
            </a:pPr>
            <a:r>
              <a:t>p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:first-letter</a:t>
            </a:r>
            <a:r>
              <a:t> { font-size 300%; color: orange;}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seudo-Element Selectors (cont’d.)"/>
          <p:cNvSpPr txBox="1"/>
          <p:nvPr>
            <p:ph type="title"/>
          </p:nvPr>
        </p:nvSpPr>
        <p:spPr>
          <a:xfrm>
            <a:off x="887257" y="667232"/>
            <a:ext cx="11324445" cy="1713536"/>
          </a:xfrm>
          <a:prstGeom prst="rect">
            <a:avLst/>
          </a:prstGeom>
        </p:spPr>
        <p:txBody>
          <a:bodyPr lIns="71437" tIns="71437" rIns="71437" bIns="71437"/>
          <a:lstStyle>
            <a:lvl1pPr>
              <a:spcBef>
                <a:spcPts val="1200"/>
              </a:spcBef>
              <a:defRPr sz="3000">
                <a:solidFill>
                  <a:srgbClr val="A6AAA9"/>
                </a:solidFill>
              </a:defRPr>
            </a:lvl1pPr>
          </a:lstStyle>
          <a:p>
            <a:pPr/>
            <a:r>
              <a:t>Pseudo-Element Selectors (cont’d.)</a:t>
            </a:r>
          </a:p>
        </p:txBody>
      </p:sp>
      <p:sp>
        <p:nvSpPr>
          <p:cNvPr id="134" name="The ::before and ::after pseudo-elements insert generated content before or after a specified element.…"/>
          <p:cNvSpPr txBox="1"/>
          <p:nvPr>
            <p:ph type="body" idx="4294967295"/>
          </p:nvPr>
        </p:nvSpPr>
        <p:spPr>
          <a:xfrm>
            <a:off x="1309983" y="2690693"/>
            <a:ext cx="10690004" cy="5700326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defTabSz="575071">
              <a:spcBef>
                <a:spcPts val="4100"/>
              </a:spcBef>
              <a:buSzTx/>
              <a:buNone/>
              <a:defRPr sz="2940"/>
            </a:pPr>
            <a: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::before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::after</a:t>
            </a:r>
            <a:r>
              <a:t> pseudo-elements insert generated content before or after a specified element.</a:t>
            </a:r>
          </a:p>
          <a:p>
            <a:pPr marL="0" indent="0" defTabSz="575071">
              <a:spcBef>
                <a:spcPts val="4100"/>
              </a:spcBef>
              <a:buSzTx/>
              <a:buNone/>
              <a:defRPr sz="2940">
                <a:solidFill>
                  <a:schemeClr val="accent1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::before</a:t>
            </a:r>
          </a:p>
          <a:p>
            <a:pPr marL="0" indent="0" defTabSz="575071">
              <a:spcBef>
                <a:spcPts val="1100"/>
              </a:spcBef>
              <a:buSzTx/>
              <a:buNone/>
              <a:defRPr sz="2940"/>
            </a:pPr>
            <a:r>
              <a:t>Inserts copy (provided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content</a:t>
            </a:r>
            <a:r>
              <a:t> property) before an element and applies style properties to it as specified</a:t>
            </a:r>
          </a:p>
          <a:p>
            <a:pPr marL="0" indent="0" defTabSz="575071">
              <a:spcBef>
                <a:spcPts val="4100"/>
              </a:spcBef>
              <a:buSzTx/>
              <a:buNone/>
              <a:defRPr b="1" sz="294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::after</a:t>
            </a:r>
          </a:p>
          <a:p>
            <a:pPr marL="0" indent="0" defTabSz="575071">
              <a:spcBef>
                <a:spcPts val="1100"/>
              </a:spcBef>
              <a:buSzTx/>
              <a:buNone/>
              <a:defRPr sz="2940"/>
            </a:pPr>
            <a:r>
              <a:t>Inserts copy (provided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content</a:t>
            </a:r>
            <a:r>
              <a:t> property) after an element and applies style properties to it as specified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enerated Content Example"/>
          <p:cNvSpPr txBox="1"/>
          <p:nvPr>
            <p:ph type="title"/>
          </p:nvPr>
        </p:nvSpPr>
        <p:spPr>
          <a:xfrm>
            <a:off x="952500" y="279400"/>
            <a:ext cx="11099800" cy="2159000"/>
          </a:xfrm>
          <a:prstGeom prst="rect">
            <a:avLst/>
          </a:prstGeom>
        </p:spPr>
        <p:txBody>
          <a:bodyPr lIns="71437" tIns="71437" rIns="71437" bIns="71437"/>
          <a:lstStyle>
            <a:lvl1pPr>
              <a:spcBef>
                <a:spcPts val="1200"/>
              </a:spcBef>
              <a:defRPr sz="3800"/>
            </a:lvl1pPr>
          </a:lstStyle>
          <a:p>
            <a:pPr/>
            <a:r>
              <a:t>Generated Content Example</a:t>
            </a:r>
          </a:p>
        </p:txBody>
      </p:sp>
      <p:sp>
        <p:nvSpPr>
          <p:cNvPr id="137" name="The style sheet:…"/>
          <p:cNvSpPr txBox="1"/>
          <p:nvPr/>
        </p:nvSpPr>
        <p:spPr>
          <a:xfrm>
            <a:off x="1291537" y="3810422"/>
            <a:ext cx="10780015" cy="5088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/>
          <a:p>
            <a:pPr marR="642937" algn="just" defTabSz="642937">
              <a:lnSpc>
                <a:spcPts val="4200"/>
              </a:lnSpc>
              <a:spcBef>
                <a:spcPts val="800"/>
              </a:spcBef>
              <a:defRPr b="1" sz="2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The style sheet:</a:t>
            </a:r>
          </a:p>
          <a:p>
            <a:pPr marL="642937" marR="642937" algn="just" defTabSz="642937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p.warning::before</a:t>
            </a:r>
            <a:r>
              <a:rPr>
                <a:solidFill>
                  <a:srgbClr val="000000"/>
                </a:solidFill>
              </a:rPr>
              <a:t> {</a:t>
            </a:r>
            <a:endParaRPr>
              <a:solidFill>
                <a:srgbClr val="000000"/>
              </a:solidFill>
            </a:endParaRPr>
          </a:p>
          <a:p>
            <a:pPr marL="642937" marR="642937" algn="just" defTabSz="642937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content: url(exclamation.png)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marL="642937" marR="642937" algn="just" defTabSz="642937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margin-right: 6px; </a:t>
            </a:r>
          </a:p>
          <a:p>
            <a:pPr marL="642937" marR="642937" algn="just" defTabSz="642937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} </a:t>
            </a:r>
          </a:p>
          <a:p>
            <a:pPr marL="642937" marR="642937" algn="just" defTabSz="642937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p.warning::after </a:t>
            </a:r>
            <a:r>
              <a:rPr>
                <a:solidFill>
                  <a:srgbClr val="000000"/>
                </a:solidFill>
              </a:rPr>
              <a:t>{ 	</a:t>
            </a:r>
            <a:endParaRPr>
              <a:solidFill>
                <a:srgbClr val="000000"/>
              </a:solidFill>
            </a:endParaRPr>
          </a:p>
          <a:p>
            <a:pPr marL="642937" marR="642937" algn="just" defTabSz="642937"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content: " Thank you."</a:t>
            </a:r>
            <a:r>
              <a:rPr>
                <a:solidFill>
                  <a:srgbClr val="000000"/>
                </a:solidFill>
              </a:rPr>
              <a:t>;</a:t>
            </a:r>
            <a:endParaRPr>
              <a:solidFill>
                <a:srgbClr val="000000"/>
              </a:solidFill>
            </a:endParaRPr>
          </a:p>
          <a:p>
            <a:pPr marL="642937" marR="642937" algn="just" defTabSz="642937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color: red; </a:t>
            </a:r>
          </a:p>
          <a:p>
            <a:pPr marL="642937" marR="642937" algn="just" defTabSz="642937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R="642937" algn="just" defTabSz="642937">
              <a:lnSpc>
                <a:spcPts val="4200"/>
              </a:lnSpc>
              <a:spcBef>
                <a:spcPts val="800"/>
              </a:spcBef>
              <a:defRPr b="1" sz="2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The markup:</a:t>
            </a:r>
          </a:p>
          <a:p>
            <a:pPr marL="642937" marR="642937" algn="just" defTabSz="642937">
              <a:spcBef>
                <a:spcPts val="16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&lt;p class="warning"&gt;We are required to warn you that undercooked food is a health risk.&lt;/p&gt; </a:t>
            </a:r>
          </a:p>
        </p:txBody>
      </p:sp>
      <p:pic>
        <p:nvPicPr>
          <p:cNvPr id="138" name="lwd5_1316_beforeafter.png" descr="lwd5_1316_beforeaf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12479" y="2148794"/>
            <a:ext cx="9538491" cy="13082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External Style Shee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External Style Sheets</a:t>
            </a:r>
          </a:p>
        </p:txBody>
      </p:sp>
      <p:sp>
        <p:nvSpPr>
          <p:cNvPr id="141" name="Store styles in a separate .css file and attach to the document via &lt;link&gt; or @import…"/>
          <p:cNvSpPr txBox="1"/>
          <p:nvPr>
            <p:ph type="body" sz="half" idx="4294967295"/>
          </p:nvPr>
        </p:nvSpPr>
        <p:spPr>
          <a:xfrm>
            <a:off x="2191064" y="3040555"/>
            <a:ext cx="8622672" cy="4209673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429387" indent="-429387" defTabSz="566856">
              <a:spcBef>
                <a:spcPts val="4000"/>
              </a:spcBef>
              <a:defRPr sz="2898"/>
            </a:pPr>
            <a:r>
              <a:t>Store styles in a separate 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.css</a:t>
            </a:r>
            <a:r>
              <a:t> file and attach to the document via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&lt;link&gt;</a:t>
            </a:r>
            <a:r>
              <a:t>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@import</a:t>
            </a:r>
          </a:p>
          <a:p>
            <a:pPr marL="429387" indent="-429387" defTabSz="566856">
              <a:spcBef>
                <a:spcPts val="4000"/>
              </a:spcBef>
              <a:defRPr sz="2898"/>
            </a:pPr>
            <a:r>
              <a:t>Most efficient method: Change styles in multiple documents by editing one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.css</a:t>
            </a:r>
            <a:r>
              <a:t> file</a:t>
            </a:r>
          </a:p>
          <a:p>
            <a:pPr marL="429387" indent="-429387" defTabSz="566856">
              <a:spcBef>
                <a:spcPts val="4000"/>
              </a:spcBef>
              <a:defRPr sz="2898"/>
            </a:pPr>
            <a:r>
              <a:t>A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.css</a:t>
            </a:r>
            <a:r>
              <a:t> document is a simple text document (may begin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@charset</a:t>
            </a:r>
            <a:r>
              <a:t> to identify character set)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Attaching a Style Sheet  with the link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Attaching a Style Sheet </a:t>
            </a:r>
            <a:br/>
            <a:r>
              <a:t>with the link Element</a:t>
            </a:r>
          </a:p>
        </p:txBody>
      </p:sp>
      <p:sp>
        <p:nvSpPr>
          <p:cNvPr id="144" name="The link element defines a relationship between the current document and an external resource.…"/>
          <p:cNvSpPr txBox="1"/>
          <p:nvPr>
            <p:ph type="body" idx="4294967295"/>
          </p:nvPr>
        </p:nvSpPr>
        <p:spPr>
          <a:xfrm>
            <a:off x="1256921" y="2969443"/>
            <a:ext cx="10490958" cy="5567314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435609" indent="-435609" defTabSz="575071">
              <a:spcBef>
                <a:spcPts val="4100"/>
              </a:spcBef>
              <a:defRPr sz="294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link</a:t>
            </a:r>
            <a:r>
              <a:t> element defines a relationship between the current document and an external resource.</a:t>
            </a:r>
          </a:p>
          <a:p>
            <a:pPr marL="435609" indent="-435609" defTabSz="575071">
              <a:spcBef>
                <a:spcPts val="3500"/>
              </a:spcBef>
              <a:defRPr sz="2940"/>
            </a:pPr>
            <a:r>
              <a:t>It goes 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head</a:t>
            </a:r>
            <a:r>
              <a:t> of the document.</a:t>
            </a:r>
          </a:p>
          <a:p>
            <a:pPr marL="435609" indent="-435609" defTabSz="575071">
              <a:spcBef>
                <a:spcPts val="3500"/>
              </a:spcBef>
              <a:defRPr sz="2940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rel</a:t>
            </a:r>
            <a:r>
              <a:t> attribute to say it’s a style sheet. Use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href</a:t>
            </a:r>
            <a:r>
              <a:t> to provide the URL of the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.css</a:t>
            </a:r>
            <a:r>
              <a:t> file (relative to the current document):</a:t>
            </a:r>
          </a:p>
          <a:p>
            <a:pPr marL="450056" marR="450056" indent="0" defTabSz="450056">
              <a:spcBef>
                <a:spcPts val="1900"/>
              </a:spcBef>
              <a:buSzTx/>
              <a:buNone/>
              <a:defRPr sz="224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&lt;head&gt;</a:t>
            </a:r>
          </a:p>
          <a:p>
            <a:pPr marL="450056" marR="450056" indent="0" defTabSz="450056">
              <a:spcBef>
                <a:spcPts val="0"/>
              </a:spcBef>
              <a:buSzTx/>
              <a:buNone/>
              <a:defRPr sz="224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&lt;title&gt;Titles are required.&lt;/title&gt;</a:t>
            </a:r>
          </a:p>
          <a:p>
            <a:pPr marL="450056" marR="450056" indent="0" defTabSz="450056">
              <a:spcBef>
                <a:spcPts val="0"/>
              </a:spcBef>
              <a:buSzTx/>
              <a:buNone/>
              <a:defRPr sz="224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&lt;link rel="stylesheet" href="/path/stylesheet.css"&gt;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0056" marR="450056" indent="0" defTabSz="450056">
              <a:spcBef>
                <a:spcPts val="0"/>
              </a:spcBef>
              <a:buSzTx/>
              <a:buNone/>
              <a:defRPr sz="224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&lt;/head&gt;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lector review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435609" indent="-435609" defTabSz="572516">
              <a:spcBef>
                <a:spcPts val="4100"/>
              </a:spcBef>
              <a:defRPr b="1" sz="3528">
                <a:latin typeface="+mj-lt"/>
                <a:ea typeface="+mj-ea"/>
                <a:cs typeface="+mj-cs"/>
                <a:sym typeface="Helvetica"/>
              </a:defRPr>
            </a:pPr>
            <a:r>
              <a:t>Selector review</a:t>
            </a:r>
          </a:p>
          <a:p>
            <a:pPr marL="435609" indent="-435609" defTabSz="572516">
              <a:spcBef>
                <a:spcPts val="4100"/>
              </a:spcBef>
              <a:defRPr b="1" sz="3528">
                <a:latin typeface="+mj-lt"/>
                <a:ea typeface="+mj-ea"/>
                <a:cs typeface="+mj-cs"/>
                <a:sym typeface="Helvetica"/>
              </a:defRPr>
            </a:pPr>
            <a:r>
              <a:t>Attribute selectors</a:t>
            </a:r>
          </a:p>
          <a:p>
            <a:pPr marL="435609" indent="-435609" defTabSz="572516">
              <a:spcBef>
                <a:spcPts val="4100"/>
              </a:spcBef>
              <a:defRPr b="1" sz="3528">
                <a:latin typeface="+mj-lt"/>
                <a:ea typeface="+mj-ea"/>
                <a:cs typeface="+mj-cs"/>
                <a:sym typeface="Helvetica"/>
              </a:defRPr>
            </a:pPr>
            <a:r>
              <a:t>Pseudo-class selectors</a:t>
            </a:r>
          </a:p>
          <a:p>
            <a:pPr marL="435609" indent="-435609" defTabSz="572516">
              <a:spcBef>
                <a:spcPts val="4100"/>
              </a:spcBef>
              <a:defRPr b="1" sz="3528">
                <a:latin typeface="+mj-lt"/>
                <a:ea typeface="+mj-ea"/>
                <a:cs typeface="+mj-cs"/>
                <a:sym typeface="Helvetica"/>
              </a:defRPr>
            </a:pPr>
            <a:r>
              <a:t>Pseudo-element selectors </a:t>
            </a:r>
          </a:p>
          <a:p>
            <a:pPr marL="435609" indent="-435609" defTabSz="572516">
              <a:spcBef>
                <a:spcPts val="4100"/>
              </a:spcBef>
              <a:defRPr b="1" sz="3528">
                <a:latin typeface="+mj-lt"/>
                <a:ea typeface="+mj-ea"/>
                <a:cs typeface="+mj-cs"/>
                <a:sym typeface="Helvetica"/>
              </a:defRPr>
            </a:pPr>
            <a:r>
              <a:t>Linking and importing external style sheets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Attaching a Style Sheet  with an @import Rule"/>
          <p:cNvSpPr txBox="1"/>
          <p:nvPr>
            <p:ph type="title"/>
          </p:nvPr>
        </p:nvSpPr>
        <p:spPr>
          <a:xfrm>
            <a:off x="952500" y="578511"/>
            <a:ext cx="11099800" cy="2159001"/>
          </a:xfrm>
          <a:prstGeom prst="rect">
            <a:avLst/>
          </a:prstGeom>
        </p:spPr>
        <p:txBody>
          <a:bodyPr/>
          <a:lstStyle/>
          <a:p>
            <a:pPr/>
            <a:r>
              <a:t>Attaching a Style Sheet </a:t>
            </a:r>
            <a:br/>
            <a:r>
              <a:t>with an @import Rule</a:t>
            </a:r>
          </a:p>
        </p:txBody>
      </p:sp>
      <p:sp>
        <p:nvSpPr>
          <p:cNvPr id="147" name="An @import rule imports the contents of an external style sheet into another style sheet (either a .css document or embedded with style):…"/>
          <p:cNvSpPr txBox="1"/>
          <p:nvPr>
            <p:ph type="body" idx="4294967295"/>
          </p:nvPr>
        </p:nvSpPr>
        <p:spPr>
          <a:xfrm>
            <a:off x="1135625" y="3085438"/>
            <a:ext cx="11189429" cy="5335324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defTabSz="616148">
              <a:spcBef>
                <a:spcPts val="3700"/>
              </a:spcBef>
              <a:buSzTx/>
              <a:buNone/>
              <a:defRPr sz="3150"/>
            </a:pPr>
            <a:r>
              <a:t>An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@import</a:t>
            </a:r>
            <a:r>
              <a:t> rule imports the contents of an external style sheet into another style sheet (either a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.css</a:t>
            </a:r>
            <a:r>
              <a:t> document or embedded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):</a:t>
            </a:r>
          </a:p>
          <a:p>
            <a:pPr marL="482203" marR="482203" indent="0" algn="just" defTabSz="482203">
              <a:spcBef>
                <a:spcPts val="310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&lt;head&gt;</a:t>
            </a:r>
          </a:p>
          <a:p>
            <a:pPr marL="482203" marR="482203" indent="0" algn="just" defTabSz="482203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&lt;style&gt;</a:t>
            </a:r>
          </a:p>
          <a:p>
            <a:pPr marL="482203" marR="482203" indent="0" algn="just" defTabSz="482203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@import url("/path/stylesheet.css");</a:t>
            </a:r>
          </a:p>
          <a:p>
            <a:pPr marL="482203" marR="482203" indent="0" algn="just" defTabSz="482203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p { font-face: Verdana;}</a:t>
            </a:r>
          </a:p>
          <a:p>
            <a:pPr marL="482203" marR="482203" indent="0" algn="just" defTabSz="482203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&lt;/style&gt;</a:t>
            </a:r>
          </a:p>
          <a:p>
            <a:pPr marL="482203" marR="482203" indent="0" algn="just" defTabSz="482203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&lt;title&gt;Titles are required.&lt;/title&gt;</a:t>
            </a:r>
          </a:p>
          <a:p>
            <a:pPr marL="482203" marR="482203" indent="0" algn="just" defTabSz="482203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&lt;/head&gt;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imple Selector Typ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Simple Selector Types</a:t>
            </a:r>
          </a:p>
        </p:txBody>
      </p:sp>
      <p:sp>
        <p:nvSpPr>
          <p:cNvPr id="94" name="Element type selector…"/>
          <p:cNvSpPr txBox="1"/>
          <p:nvPr>
            <p:ph type="body" idx="1"/>
          </p:nvPr>
        </p:nvSpPr>
        <p:spPr>
          <a:xfrm>
            <a:off x="952500" y="2817415"/>
            <a:ext cx="11099800" cy="5482978"/>
          </a:xfrm>
          <a:prstGeom prst="rect">
            <a:avLst/>
          </a:prstGeom>
        </p:spPr>
        <p:txBody>
          <a:bodyPr anchor="t"/>
          <a:lstStyle/>
          <a:p>
            <a:pPr marL="0" indent="0" defTabSz="514095">
              <a:spcBef>
                <a:spcPts val="3600"/>
              </a:spcBef>
              <a:buSzTx/>
              <a:buNone/>
              <a:defRPr b="1" sz="2640">
                <a:latin typeface="+mj-lt"/>
                <a:ea typeface="+mj-ea"/>
                <a:cs typeface="+mj-cs"/>
                <a:sym typeface="Helvetica"/>
              </a:defRPr>
            </a:pPr>
            <a:r>
              <a:t>Element type selector</a:t>
            </a:r>
          </a:p>
          <a:p>
            <a:pPr marL="0" indent="0" defTabSz="514095">
              <a:spcBef>
                <a:spcPts val="300"/>
              </a:spcBef>
              <a:buSzTx/>
              <a:buNone/>
              <a:defRPr sz="2640"/>
            </a:pPr>
            <a:r>
              <a:t>Matches the name of an element:</a:t>
            </a:r>
          </a:p>
          <a:p>
            <a:pPr marL="0" indent="0" algn="ctr" defTabSz="514095">
              <a:spcBef>
                <a:spcPts val="1000"/>
              </a:spcBef>
              <a:buSzTx/>
              <a:buNone/>
              <a:defRPr sz="264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marL="0" indent="0" defTabSz="514095">
              <a:spcBef>
                <a:spcPts val="5200"/>
              </a:spcBef>
              <a:buSzTx/>
              <a:buNone/>
              <a:defRPr b="1" sz="2640">
                <a:latin typeface="+mj-lt"/>
                <a:ea typeface="+mj-ea"/>
                <a:cs typeface="+mj-cs"/>
                <a:sym typeface="Helvetica"/>
              </a:defRPr>
            </a:pPr>
            <a:r>
              <a:t>Grouped (compound) selector</a:t>
            </a:r>
          </a:p>
          <a:p>
            <a:pPr marL="0" indent="0" defTabSz="514095">
              <a:spcBef>
                <a:spcPts val="300"/>
              </a:spcBef>
              <a:buSzTx/>
              <a:buNone/>
              <a:defRPr sz="2640"/>
            </a:pPr>
            <a:r>
              <a:t>Matches all the elements in a comma-separated list:</a:t>
            </a:r>
          </a:p>
          <a:p>
            <a:pPr marL="0" indent="0" algn="ctr" defTabSz="514095">
              <a:spcBef>
                <a:spcPts val="1000"/>
              </a:spcBef>
              <a:buSzTx/>
              <a:buNone/>
              <a:defRPr sz="264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E1, E2, E3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marL="0" indent="0" defTabSz="514095">
              <a:spcBef>
                <a:spcPts val="5200"/>
              </a:spcBef>
              <a:buSzTx/>
              <a:buNone/>
              <a:defRPr b="1" sz="2640">
                <a:latin typeface="+mj-lt"/>
                <a:ea typeface="+mj-ea"/>
                <a:cs typeface="+mj-cs"/>
                <a:sym typeface="Helvetica"/>
              </a:defRPr>
            </a:pPr>
            <a:r>
              <a:t>Universal selector</a:t>
            </a:r>
          </a:p>
          <a:p>
            <a:pPr marL="0" indent="0" defTabSz="514095">
              <a:spcBef>
                <a:spcPts val="300"/>
              </a:spcBef>
              <a:buSzTx/>
              <a:buNone/>
              <a:defRPr sz="2640"/>
            </a:pPr>
            <a:r>
              <a:t>Matches all elements</a:t>
            </a:r>
          </a:p>
          <a:p>
            <a:pPr marL="0" indent="0" algn="ctr" defTabSz="514095">
              <a:spcBef>
                <a:spcPts val="0"/>
              </a:spcBef>
              <a:buSzTx/>
              <a:buNone/>
              <a:defRPr sz="264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*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ombinator Selectors"/>
          <p:cNvSpPr txBox="1"/>
          <p:nvPr>
            <p:ph type="title"/>
          </p:nvPr>
        </p:nvSpPr>
        <p:spPr>
          <a:xfrm>
            <a:off x="952500" y="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Combinator Selectors</a:t>
            </a:r>
          </a:p>
        </p:txBody>
      </p:sp>
      <p:sp>
        <p:nvSpPr>
          <p:cNvPr id="97" name="Descendant combinator…"/>
          <p:cNvSpPr txBox="1"/>
          <p:nvPr/>
        </p:nvSpPr>
        <p:spPr>
          <a:xfrm>
            <a:off x="999579" y="2195115"/>
            <a:ext cx="11099801" cy="6633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 defTabSz="414781">
              <a:spcBef>
                <a:spcPts val="2900"/>
              </a:spcBef>
              <a:defRPr b="1" sz="213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Descendant combinator</a:t>
            </a:r>
          </a:p>
          <a:p>
            <a:pPr algn="l" defTabSz="414781">
              <a:spcBef>
                <a:spcPts val="200"/>
              </a:spcBef>
              <a:defRPr sz="2130">
                <a:solidFill>
                  <a:srgbClr val="53585F"/>
                </a:solidFill>
              </a:defRPr>
            </a:pPr>
            <a:r>
              <a:t>Matches E2 only if it is a descendant of E1:</a:t>
            </a:r>
          </a:p>
          <a:p>
            <a:pPr defTabSz="414781">
              <a:spcBef>
                <a:spcPts val="800"/>
              </a:spcBef>
              <a:defRPr sz="213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E1 E2</a:t>
            </a:r>
            <a:r>
              <a:rPr b="1"/>
              <a:t> </a:t>
            </a:r>
            <a:r>
              <a:t>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algn="l" defTabSz="414781">
              <a:spcBef>
                <a:spcPts val="4200"/>
              </a:spcBef>
              <a:defRPr b="1" sz="213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Child combinator</a:t>
            </a:r>
          </a:p>
          <a:p>
            <a:pPr algn="l" defTabSz="414781">
              <a:spcBef>
                <a:spcPts val="200"/>
              </a:spcBef>
              <a:defRPr sz="2130">
                <a:solidFill>
                  <a:srgbClr val="53585F"/>
                </a:solidFill>
              </a:defRPr>
            </a:pPr>
            <a:r>
              <a:t>Matches any element E2 that is a direct child of element E1:</a:t>
            </a:r>
          </a:p>
          <a:p>
            <a:pPr defTabSz="414781">
              <a:spcBef>
                <a:spcPts val="800"/>
              </a:spcBef>
              <a:defRPr sz="213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E1 &gt; E2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algn="l" defTabSz="414781">
              <a:spcBef>
                <a:spcPts val="4200"/>
              </a:spcBef>
              <a:defRPr b="1" sz="213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Next-sibling combinator</a:t>
            </a:r>
          </a:p>
          <a:p>
            <a:pPr algn="l" defTabSz="414781">
              <a:spcBef>
                <a:spcPts val="200"/>
              </a:spcBef>
              <a:defRPr sz="2130">
                <a:solidFill>
                  <a:srgbClr val="53585F"/>
                </a:solidFill>
              </a:defRPr>
            </a:pPr>
            <a:r>
              <a:t>Matches any element E2 that immediately follows element E1, where E1 and E2 share the same parent element:</a:t>
            </a:r>
          </a:p>
          <a:p>
            <a:pPr defTabSz="414781">
              <a:defRPr sz="213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E1 + E2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algn="l" defTabSz="414781">
              <a:spcBef>
                <a:spcPts val="4200"/>
              </a:spcBef>
              <a:defRPr b="1" sz="213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Subsequent-sibling combinator</a:t>
            </a:r>
          </a:p>
          <a:p>
            <a:pPr algn="l" defTabSz="414781">
              <a:spcBef>
                <a:spcPts val="200"/>
              </a:spcBef>
              <a:defRPr sz="2130">
                <a:solidFill>
                  <a:srgbClr val="53585F"/>
                </a:solidFill>
              </a:defRPr>
            </a:pPr>
            <a:r>
              <a:t>Matches any element E2 that is preceded by element E1, where E1 and E2 share the same parent:</a:t>
            </a:r>
          </a:p>
          <a:p>
            <a:pPr defTabSz="414781">
              <a:defRPr sz="213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E1 ~ E2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ID and class Sel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ID and class Selectors</a:t>
            </a:r>
          </a:p>
        </p:txBody>
      </p:sp>
      <p:sp>
        <p:nvSpPr>
          <p:cNvPr id="100" name="ID (#) selector…"/>
          <p:cNvSpPr txBox="1"/>
          <p:nvPr>
            <p:ph type="body" idx="1"/>
          </p:nvPr>
        </p:nvSpPr>
        <p:spPr>
          <a:xfrm>
            <a:off x="952500" y="2817415"/>
            <a:ext cx="11099800" cy="5482978"/>
          </a:xfrm>
          <a:prstGeom prst="rect">
            <a:avLst/>
          </a:prstGeom>
        </p:spPr>
        <p:txBody>
          <a:bodyPr anchor="t"/>
          <a:lstStyle/>
          <a:p>
            <a:pPr marL="0" indent="0" defTabSz="490727">
              <a:spcBef>
                <a:spcPts val="3500"/>
              </a:spcBef>
              <a:buSzTx/>
              <a:buNone/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ID (#) selector</a:t>
            </a:r>
          </a:p>
          <a:p>
            <a:pPr marL="0" indent="0" defTabSz="490727">
              <a:spcBef>
                <a:spcPts val="300"/>
              </a:spcBef>
              <a:buSzTx/>
              <a:buNone/>
              <a:defRPr sz="2520"/>
            </a:pPr>
            <a:r>
              <a:t>Matches the value of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id</a:t>
            </a:r>
            <a:r>
              <a:t> attribute in an element. Because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id</a:t>
            </a:r>
            <a:r>
              <a:t> values are unique in a document, the element name may be omitted:</a:t>
            </a:r>
          </a:p>
          <a:p>
            <a:pPr marL="0" indent="0" algn="ctr" defTabSz="490727">
              <a:spcBef>
                <a:spcPts val="1000"/>
              </a:spcBef>
              <a:buSzTx/>
              <a:buNone/>
              <a:defRPr sz="252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E#id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marL="0" indent="0" algn="ctr" defTabSz="490727">
              <a:spcBef>
                <a:spcPts val="500"/>
              </a:spcBef>
              <a:buSzTx/>
              <a:buNone/>
              <a:defRPr sz="252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#id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marL="0" indent="0" defTabSz="490727">
              <a:spcBef>
                <a:spcPts val="5000"/>
              </a:spcBef>
              <a:buSzTx/>
              <a:buNone/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Class (.) selector</a:t>
            </a:r>
          </a:p>
          <a:p>
            <a:pPr marL="0" indent="0" defTabSz="490727">
              <a:spcBef>
                <a:spcPts val="300"/>
              </a:spcBef>
              <a:buSzTx/>
              <a:buNone/>
              <a:defRPr sz="2520"/>
            </a:pPr>
            <a:r>
              <a:t>Matches the value of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attribute in all elements or a specific element. When used without an element name, it selects all elements with the provided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value:</a:t>
            </a:r>
          </a:p>
          <a:p>
            <a:pPr marL="0" indent="0" algn="ctr" defTabSz="490727">
              <a:spcBef>
                <a:spcPts val="1000"/>
              </a:spcBef>
              <a:buSzTx/>
              <a:buNone/>
              <a:defRPr sz="252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E.class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  <a:p>
            <a:pPr marL="0" indent="0" algn="ctr" defTabSz="490727">
              <a:spcBef>
                <a:spcPts val="500"/>
              </a:spcBef>
              <a:buSzTx/>
              <a:buNone/>
              <a:defRPr sz="252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.class</a:t>
            </a:r>
            <a:r>
              <a:t> {</a:t>
            </a:r>
            <a:r>
              <a:rPr i="1"/>
              <a:t>property</a:t>
            </a:r>
            <a:r>
              <a:t>:</a:t>
            </a:r>
            <a:r>
              <a:rPr i="1"/>
              <a:t> value</a:t>
            </a:r>
            <a:r>
              <a:t>;}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argets elements based on attribute names or values. There are eight types:…"/>
          <p:cNvSpPr txBox="1"/>
          <p:nvPr/>
        </p:nvSpPr>
        <p:spPr>
          <a:xfrm>
            <a:off x="857965" y="2995215"/>
            <a:ext cx="11383029" cy="4407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normAutofit fontScale="100000" lnSpcReduction="0"/>
          </a:bodyPr>
          <a:lstStyle/>
          <a:p>
            <a:pPr algn="l" defTabSz="632579">
              <a:defRPr sz="3234">
                <a:solidFill>
                  <a:srgbClr val="53585F"/>
                </a:solidFill>
              </a:defRPr>
            </a:pPr>
            <a:r>
              <a:t>Targets elements based on attribute names or values. There are eight types:</a:t>
            </a:r>
          </a:p>
          <a:p>
            <a:pPr algn="l" defTabSz="632579">
              <a:spcBef>
                <a:spcPts val="2500"/>
              </a:spcBef>
              <a:defRPr b="1" sz="3234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Simple attribute selector</a:t>
            </a:r>
          </a:p>
          <a:p>
            <a:pPr algn="l" defTabSz="632579">
              <a:defRPr sz="3234">
                <a:solidFill>
                  <a:srgbClr val="53585F"/>
                </a:solidFill>
              </a:defRPr>
            </a:pPr>
            <a:r>
              <a:t>Matches an element with a given attribute:</a:t>
            </a:r>
          </a:p>
          <a:p>
            <a:pPr defTabSz="632579">
              <a:spcBef>
                <a:spcPts val="1200"/>
              </a:spcBef>
              <a:defRPr b="1" sz="3234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E[</a:t>
            </a:r>
            <a:r>
              <a:rPr i="1"/>
              <a:t>attribute</a:t>
            </a:r>
            <a:r>
              <a:t>]</a:t>
            </a:r>
          </a:p>
          <a:p>
            <a:pPr defTabSz="632579">
              <a:defRPr sz="3234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img[title]</a:t>
            </a:r>
            <a:r>
              <a:t> { border: 3px solid;} </a:t>
            </a:r>
          </a:p>
          <a:p>
            <a:pPr defTabSz="632579">
              <a:spcBef>
                <a:spcPts val="1200"/>
              </a:spcBef>
              <a:defRPr i="1" sz="2772">
                <a:solidFill>
                  <a:srgbClr val="A6AAA9"/>
                </a:solidFill>
              </a:defRPr>
            </a:pPr>
            <a:r>
              <a:t>(Matches every </a:t>
            </a:r>
            <a:r>
              <a:rPr i="0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 that has a </a:t>
            </a:r>
            <a:r>
              <a:rPr i="0">
                <a:latin typeface="Courier"/>
                <a:ea typeface="Courier"/>
                <a:cs typeface="Courier"/>
                <a:sym typeface="Courier"/>
              </a:rPr>
              <a:t>title</a:t>
            </a:r>
            <a:r>
              <a:t> attribute)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Attribute Selectors (cont’d)"/>
          <p:cNvSpPr txBox="1"/>
          <p:nvPr>
            <p:ph type="title" idx="4294967295"/>
          </p:nvPr>
        </p:nvSpPr>
        <p:spPr>
          <a:xfrm>
            <a:off x="431568" y="595752"/>
            <a:ext cx="11894179" cy="1095517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 sz="3600"/>
            </a:lvl1pPr>
          </a:lstStyle>
          <a:p>
            <a:pPr/>
            <a:r>
              <a:t>Attribute Selectors (cont’d)</a:t>
            </a:r>
          </a:p>
        </p:txBody>
      </p:sp>
      <p:sp>
        <p:nvSpPr>
          <p:cNvPr id="105" name="Exact attribute value selector…"/>
          <p:cNvSpPr txBox="1"/>
          <p:nvPr>
            <p:ph type="body" idx="4294967295"/>
          </p:nvPr>
        </p:nvSpPr>
        <p:spPr>
          <a:xfrm>
            <a:off x="1533522" y="2590926"/>
            <a:ext cx="9937756" cy="5862967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defTabSz="542210">
              <a:spcBef>
                <a:spcPts val="3800"/>
              </a:spcBef>
              <a:buSzTx/>
              <a:buNone/>
              <a:defRPr b="1" sz="2772">
                <a:latin typeface="+mj-lt"/>
                <a:ea typeface="+mj-ea"/>
                <a:cs typeface="+mj-cs"/>
                <a:sym typeface="Helvetica"/>
              </a:defRPr>
            </a:pPr>
            <a:r>
              <a:t>Exact attribute value selector</a:t>
            </a:r>
          </a:p>
          <a:p>
            <a:pPr marL="0" indent="0" defTabSz="542210">
              <a:spcBef>
                <a:spcPts val="0"/>
              </a:spcBef>
              <a:buSzTx/>
              <a:buNone/>
              <a:defRPr sz="2772"/>
            </a:pPr>
            <a:r>
              <a:t>Matches an element with a specific value for an attribute:</a:t>
            </a:r>
          </a:p>
          <a:p>
            <a:pPr marL="0" indent="0" algn="ctr" defTabSz="542210">
              <a:spcBef>
                <a:spcPts val="1100"/>
              </a:spcBef>
              <a:buSzTx/>
              <a:buNone/>
              <a:defRPr b="1" sz="2772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E[</a:t>
            </a:r>
            <a:r>
              <a:rPr i="1"/>
              <a:t>attribute="exact value"</a:t>
            </a:r>
            <a:r>
              <a:t>]</a:t>
            </a:r>
          </a:p>
          <a:p>
            <a:pPr marL="0" indent="0" defTabSz="542210">
              <a:spcBef>
                <a:spcPts val="0"/>
              </a:spcBef>
              <a:buSzTx/>
              <a:buNone/>
              <a:defRPr sz="2772"/>
            </a:pP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img[title="first grade"]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{border: 3px solid;}</a:t>
            </a:r>
            <a:endParaRPr>
              <a:solidFill>
                <a:srgbClr val="A6AAA9"/>
              </a:solidFill>
              <a:latin typeface="Courier"/>
              <a:ea typeface="Courier"/>
              <a:cs typeface="Courier"/>
              <a:sym typeface="Courier"/>
            </a:endParaRPr>
          </a:p>
          <a:p>
            <a:pPr marL="0" indent="0" algn="ctr" defTabSz="542210">
              <a:spcBef>
                <a:spcPts val="1100"/>
              </a:spcBef>
              <a:buSzTx/>
              <a:buNone/>
              <a:defRPr i="1" sz="2772">
                <a:solidFill>
                  <a:srgbClr val="A6AAA9"/>
                </a:solidFill>
              </a:defRPr>
            </a:pPr>
            <a:r>
              <a:rPr sz="2376"/>
              <a:t>(matches only if the </a:t>
            </a:r>
            <a:r>
              <a:rPr i="0" sz="2376">
                <a:latin typeface="Courier"/>
                <a:ea typeface="Courier"/>
                <a:cs typeface="Courier"/>
                <a:sym typeface="Courier"/>
              </a:rPr>
              <a:t>title</a:t>
            </a:r>
            <a:r>
              <a:rPr sz="2376"/>
              <a:t> value is "first grade")</a:t>
            </a:r>
            <a:r>
              <a:t> </a:t>
            </a:r>
          </a:p>
          <a:p>
            <a:pPr marL="0" indent="0" defTabSz="542210">
              <a:spcBef>
                <a:spcPts val="5200"/>
              </a:spcBef>
              <a:buSzTx/>
              <a:buNone/>
              <a:defRPr b="1" sz="2772">
                <a:latin typeface="+mj-lt"/>
                <a:ea typeface="+mj-ea"/>
                <a:cs typeface="+mj-cs"/>
                <a:sym typeface="Helvetica"/>
              </a:defRPr>
            </a:pPr>
            <a:r>
              <a:t>Partial attribute value selector (~)</a:t>
            </a:r>
          </a:p>
          <a:p>
            <a:pPr marL="0" indent="0" defTabSz="542210">
              <a:spcBef>
                <a:spcPts val="0"/>
              </a:spcBef>
              <a:buSzTx/>
              <a:buNone/>
              <a:defRPr sz="2772"/>
            </a:pPr>
            <a:r>
              <a:t>Matches an element by one part of an attribute value.:</a:t>
            </a:r>
          </a:p>
          <a:p>
            <a:pPr marL="0" indent="0" algn="ctr" defTabSz="542210">
              <a:spcBef>
                <a:spcPts val="1100"/>
              </a:spcBef>
              <a:buSzTx/>
              <a:buNone/>
              <a:defRPr b="1" sz="2772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E[</a:t>
            </a:r>
            <a:r>
              <a:rPr i="1"/>
              <a:t>attribute~="value"</a:t>
            </a:r>
            <a:r>
              <a:t>]</a:t>
            </a:r>
          </a:p>
          <a:p>
            <a:pPr marL="0" indent="0" algn="ctr" defTabSz="542210">
              <a:spcBef>
                <a:spcPts val="0"/>
              </a:spcBef>
              <a:buSzTx/>
              <a:buNone/>
              <a:defRPr sz="2772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img[title</a:t>
            </a:r>
            <a:r>
              <a:rPr b="1">
                <a:solidFill>
                  <a:schemeClr val="accent4"/>
                </a:solidFill>
              </a:rPr>
              <a:t>~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="grade"]</a:t>
            </a:r>
            <a:r>
              <a:t> {border: 3px solid;}</a:t>
            </a:r>
          </a:p>
          <a:p>
            <a:pPr marL="0" indent="0" algn="ctr" defTabSz="542210">
              <a:spcBef>
                <a:spcPts val="1100"/>
              </a:spcBef>
              <a:buSzTx/>
              <a:buNone/>
              <a:defRPr sz="2376">
                <a:latin typeface="Courier"/>
                <a:ea typeface="Courier"/>
                <a:cs typeface="Courier"/>
                <a:sym typeface="Courier"/>
              </a:defRPr>
            </a:pPr>
            <a:r>
              <a:rPr i="1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rPr>
              <a:t>(matches "first grade", "second grade", and so on)</a:t>
            </a:r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Beginning substring attribute value selector (^)…"/>
          <p:cNvSpPr txBox="1"/>
          <p:nvPr>
            <p:ph type="body" idx="4294967295"/>
          </p:nvPr>
        </p:nvSpPr>
        <p:spPr>
          <a:xfrm>
            <a:off x="1290752" y="2056436"/>
            <a:ext cx="10423296" cy="6423084"/>
          </a:xfrm>
          <a:prstGeom prst="rect">
            <a:avLst/>
          </a:prstGeom>
        </p:spPr>
        <p:txBody>
          <a:bodyPr lIns="71437" tIns="71437" rIns="71437" bIns="71437" anchor="t"/>
          <a:lstStyle/>
          <a:p>
            <a:pPr marL="0" indent="0" defTabSz="418980">
              <a:spcBef>
                <a:spcPts val="3000"/>
              </a:spcBef>
              <a:buSzTx/>
              <a:buNone/>
              <a:defRPr b="1" sz="2142">
                <a:latin typeface="+mj-lt"/>
                <a:ea typeface="+mj-ea"/>
                <a:cs typeface="+mj-cs"/>
                <a:sym typeface="Helvetica"/>
              </a:defRPr>
            </a:pPr>
            <a:r>
              <a:t>Beginning substring attribute value selector (^)</a:t>
            </a:r>
          </a:p>
          <a:p>
            <a:pPr marL="0" indent="0" defTabSz="418980">
              <a:spcBef>
                <a:spcPts val="0"/>
              </a:spcBef>
              <a:buSzTx/>
              <a:buNone/>
              <a:defRPr sz="2142"/>
            </a:pPr>
            <a:r>
              <a:t>Matches an element with attribute values that start with the given string of characters:</a:t>
            </a:r>
          </a:p>
          <a:p>
            <a:pPr marL="0" indent="0" algn="ctr" defTabSz="418980">
              <a:spcBef>
                <a:spcPts val="800"/>
              </a:spcBef>
              <a:buSzTx/>
              <a:buNone/>
              <a:defRPr b="1" sz="2142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E[</a:t>
            </a:r>
            <a:r>
              <a:rPr i="1"/>
              <a:t>attribute</a:t>
            </a:r>
            <a:r>
              <a:rPr i="1">
                <a:solidFill>
                  <a:schemeClr val="accent4"/>
                </a:solidFill>
              </a:rPr>
              <a:t>^</a:t>
            </a:r>
            <a:r>
              <a:rPr i="1"/>
              <a:t>="first part of a value"</a:t>
            </a:r>
            <a:r>
              <a:t>]</a:t>
            </a:r>
          </a:p>
          <a:p>
            <a:pPr marL="0" indent="0" defTabSz="418980">
              <a:spcBef>
                <a:spcPts val="3500"/>
              </a:spcBef>
              <a:buSzTx/>
              <a:buNone/>
              <a:defRPr b="1" sz="2142">
                <a:latin typeface="+mj-lt"/>
                <a:ea typeface="+mj-ea"/>
                <a:cs typeface="+mj-cs"/>
                <a:sym typeface="Helvetica"/>
              </a:defRPr>
            </a:pPr>
            <a:r>
              <a:t>Ending </a:t>
            </a:r>
            <a:r>
              <a:rPr sz="2193"/>
              <a:t>substring</a:t>
            </a:r>
            <a:r>
              <a:t> attribute value selector ($)</a:t>
            </a:r>
          </a:p>
          <a:p>
            <a:pPr marL="0" indent="0" defTabSz="418980">
              <a:spcBef>
                <a:spcPts val="0"/>
              </a:spcBef>
              <a:buSzTx/>
              <a:buNone/>
              <a:defRPr sz="2142"/>
            </a:pPr>
            <a:r>
              <a:t>Matches an element with attribute values that end with the given string of characters:</a:t>
            </a:r>
          </a:p>
          <a:p>
            <a:pPr marL="0" indent="0" algn="ctr" defTabSz="418980">
              <a:spcBef>
                <a:spcPts val="800"/>
              </a:spcBef>
              <a:buSzTx/>
              <a:buNone/>
              <a:defRPr b="1" sz="2142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E[</a:t>
            </a:r>
            <a:r>
              <a:rPr i="1"/>
              <a:t>attribute</a:t>
            </a:r>
            <a:r>
              <a:rPr i="1">
                <a:solidFill>
                  <a:schemeClr val="accent4"/>
                </a:solidFill>
              </a:rPr>
              <a:t>$</a:t>
            </a:r>
            <a:r>
              <a:rPr i="1"/>
              <a:t>="last part of a value"</a:t>
            </a:r>
            <a:r>
              <a:t>]</a:t>
            </a:r>
          </a:p>
          <a:p>
            <a:pPr marL="0" indent="0" defTabSz="418980">
              <a:spcBef>
                <a:spcPts val="3500"/>
              </a:spcBef>
              <a:buSzTx/>
              <a:buNone/>
              <a:defRPr b="1" sz="2142">
                <a:latin typeface="+mj-lt"/>
                <a:ea typeface="+mj-ea"/>
                <a:cs typeface="+mj-cs"/>
                <a:sym typeface="Helvetica"/>
              </a:defRPr>
            </a:pPr>
            <a:r>
              <a:t>Arbitrary substring attribute value selector (*)</a:t>
            </a:r>
          </a:p>
          <a:p>
            <a:pPr marL="0" indent="0" defTabSz="418980">
              <a:spcBef>
                <a:spcPts val="0"/>
              </a:spcBef>
              <a:buSzTx/>
              <a:buNone/>
              <a:defRPr sz="2142"/>
            </a:pPr>
            <a:r>
              <a:t>Looks for the text string in any part of the attribute value:</a:t>
            </a:r>
          </a:p>
          <a:p>
            <a:pPr marL="0" indent="0" algn="ctr" defTabSz="418980">
              <a:spcBef>
                <a:spcPts val="800"/>
              </a:spcBef>
              <a:buSzTx/>
              <a:buNone/>
              <a:defRPr b="1" sz="2142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E[</a:t>
            </a:r>
            <a:r>
              <a:rPr i="1"/>
              <a:t>attribute</a:t>
            </a:r>
            <a:r>
              <a:rPr i="1">
                <a:solidFill>
                  <a:schemeClr val="accent4"/>
                </a:solidFill>
              </a:rPr>
              <a:t>*</a:t>
            </a:r>
            <a:r>
              <a:rPr i="1"/>
              <a:t>="any part of the value"</a:t>
            </a:r>
            <a:r>
              <a:t>]</a:t>
            </a:r>
          </a:p>
          <a:p>
            <a:pPr marL="0" indent="0" defTabSz="418980">
              <a:spcBef>
                <a:spcPts val="3500"/>
              </a:spcBef>
              <a:buSzTx/>
              <a:buNone/>
              <a:defRPr b="1" sz="2142">
                <a:latin typeface="+mj-lt"/>
                <a:ea typeface="+mj-ea"/>
                <a:cs typeface="+mj-cs"/>
                <a:sym typeface="Helvetica"/>
              </a:defRPr>
            </a:pPr>
            <a:r>
              <a:t>Hyphen-separated attribute value selector (|)</a:t>
            </a:r>
          </a:p>
          <a:p>
            <a:pPr marL="0" indent="0" defTabSz="418980">
              <a:spcBef>
                <a:spcPts val="0"/>
              </a:spcBef>
              <a:buSzTx/>
              <a:buNone/>
              <a:defRPr sz="2142"/>
            </a:pPr>
            <a:r>
              <a:t>Targets hyphen-separated values:</a:t>
            </a:r>
          </a:p>
          <a:p>
            <a:pPr marL="0" indent="0" algn="ctr" defTabSz="418980">
              <a:spcBef>
                <a:spcPts val="800"/>
              </a:spcBef>
              <a:buSzTx/>
              <a:buNone/>
              <a:defRPr b="1" sz="2142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E[</a:t>
            </a:r>
            <a:r>
              <a:rPr i="1"/>
              <a:t>attribute</a:t>
            </a:r>
            <a:r>
              <a:rPr>
                <a:solidFill>
                  <a:schemeClr val="accent4"/>
                </a:solidFill>
              </a:rPr>
              <a:t>|</a:t>
            </a:r>
            <a:r>
              <a:rPr i="1"/>
              <a:t>="value"</a:t>
            </a:r>
            <a:r>
              <a:t>]</a:t>
            </a:r>
          </a:p>
        </p:txBody>
      </p:sp>
      <p:sp>
        <p:nvSpPr>
          <p:cNvPr id="108" name="Attribute Selectors (cont’d)"/>
          <p:cNvSpPr txBox="1"/>
          <p:nvPr>
            <p:ph type="title" idx="4294967295"/>
          </p:nvPr>
        </p:nvSpPr>
        <p:spPr>
          <a:xfrm>
            <a:off x="431568" y="595752"/>
            <a:ext cx="11894179" cy="1095517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 sz="3600"/>
            </a:lvl1pPr>
          </a:lstStyle>
          <a:p>
            <a:pPr/>
            <a:r>
              <a:t>Attribute Selectors (cont’d)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seudo-Class Sel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Pseudo-Class Selectors</a:t>
            </a:r>
          </a:p>
        </p:txBody>
      </p:sp>
      <p:sp>
        <p:nvSpPr>
          <p:cNvPr id="111" name="Treat elements in a certain state as belonging to the same class.…"/>
          <p:cNvSpPr txBox="1"/>
          <p:nvPr/>
        </p:nvSpPr>
        <p:spPr>
          <a:xfrm>
            <a:off x="1255471" y="2667000"/>
            <a:ext cx="10803570" cy="574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821531">
              <a:defRPr>
                <a:solidFill>
                  <a:srgbClr val="53585F"/>
                </a:solidFill>
              </a:defRPr>
            </a:pPr>
            <a:r>
              <a:t>Treat elements in a certain state as belonging to the same class. </a:t>
            </a:r>
          </a:p>
          <a:p>
            <a:pPr algn="l" defTabSz="821531">
              <a:spcBef>
                <a:spcPts val="3600"/>
              </a:spcBef>
              <a:defRPr>
                <a:solidFill>
                  <a:srgbClr val="53585F"/>
                </a:solidFill>
              </a:defRPr>
            </a:pPr>
            <a:r>
              <a:t>The most commonly used pseudo-class selectors fall into four categories: </a:t>
            </a:r>
          </a:p>
          <a:p>
            <a:pPr marL="444500" indent="-444500" algn="l" defTabSz="821531">
              <a:spcBef>
                <a:spcPts val="1600"/>
              </a:spcBef>
              <a:buSzPct val="75000"/>
              <a:buChar char="•"/>
              <a:defRPr>
                <a:solidFill>
                  <a:srgbClr val="53585F"/>
                </a:solidFill>
              </a:defRPr>
            </a:pPr>
            <a:r>
              <a:t>Location </a:t>
            </a:r>
          </a:p>
          <a:p>
            <a:pPr marL="444500" indent="-444500" algn="l" defTabSz="821531">
              <a:spcBef>
                <a:spcPts val="1600"/>
              </a:spcBef>
              <a:buSzPct val="75000"/>
              <a:buChar char="•"/>
              <a:defRPr>
                <a:solidFill>
                  <a:srgbClr val="53585F"/>
                </a:solidFill>
              </a:defRPr>
            </a:pPr>
            <a:r>
              <a:t>User Action</a:t>
            </a:r>
          </a:p>
          <a:p>
            <a:pPr marL="444500" indent="-444500" algn="l" defTabSz="821531">
              <a:spcBef>
                <a:spcPts val="1600"/>
              </a:spcBef>
              <a:buSzPct val="75000"/>
              <a:buChar char="•"/>
              <a:defRPr>
                <a:solidFill>
                  <a:srgbClr val="53585F"/>
                </a:solidFill>
              </a:defRPr>
            </a:pPr>
            <a:r>
              <a:t>Tree-Structural</a:t>
            </a:r>
          </a:p>
          <a:p>
            <a:pPr marL="444500" indent="-444500" algn="l" defTabSz="821531">
              <a:spcBef>
                <a:spcPts val="1600"/>
              </a:spcBef>
              <a:buSzPct val="75000"/>
              <a:buChar char="•"/>
              <a:defRPr>
                <a:solidFill>
                  <a:srgbClr val="53585F"/>
                </a:solidFill>
              </a:defRPr>
            </a:pPr>
            <a:r>
              <a:t>Logical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