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7" name="Shape 8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8F499C"/>
                </a:solidFill>
              </a:rPr>
              <a:t>#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CHAPTER TITLE</a:t>
            </a:r>
          </a:p>
        </p:txBody>
      </p:sp>
      <p:pic>
        <p:nvPicPr>
          <p:cNvPr id="19" name="partIV_header.png" descr="partIV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-1905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8F499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8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8F499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>
            <a:lvl1pPr marL="0" indent="0">
              <a:spcBef>
                <a:spcPts val="3600"/>
              </a:spcBef>
              <a:buSzTx/>
              <a:buNone/>
              <a:defRPr sz="3000"/>
            </a:lvl1pPr>
            <a:lvl2pPr marL="0" indent="228600">
              <a:spcBef>
                <a:spcPts val="3600"/>
              </a:spcBef>
              <a:buSzTx/>
              <a:buNone/>
              <a:defRPr sz="3000"/>
            </a:lvl2pPr>
            <a:lvl3pPr marL="0" indent="457200">
              <a:spcBef>
                <a:spcPts val="3600"/>
              </a:spcBef>
              <a:buSzTx/>
              <a:buNone/>
              <a:defRPr sz="3000"/>
            </a:lvl3pPr>
            <a:lvl4pPr marL="0" indent="685800">
              <a:spcBef>
                <a:spcPts val="3600"/>
              </a:spcBef>
              <a:buSzTx/>
              <a:buNone/>
              <a:defRPr sz="3000"/>
            </a:lvl4pPr>
            <a:lvl5pPr marL="0" indent="914400">
              <a:spcBef>
                <a:spcPts val="3600"/>
              </a:spcBef>
              <a:buSzTx/>
              <a:buNone/>
              <a:defRPr sz="3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8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8F499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69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1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8F499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8F499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8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9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22 GETTING STARTED WITH JAVASCRIPT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8F499C"/>
                </a:solidFill>
              </a:rPr>
              <a:t>22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GETTING STARTED WITH JAVASCRIPT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NUMBERS AND OPERATOR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NUMBERS AND OPERATORS</a:t>
            </a:r>
          </a:p>
          <a:p>
            <a:pPr/>
            <a:r>
              <a:t>Comparison Operators</a:t>
            </a:r>
          </a:p>
        </p:txBody>
      </p:sp>
      <p:sp>
        <p:nvSpPr>
          <p:cNvPr id="115" name="Comparison operators compare one value to another, for example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63008" indent="-363008" defTabSz="572516">
              <a:spcBef>
                <a:spcPts val="3500"/>
              </a:spcBef>
              <a:buSzPct val="75000"/>
              <a:buChar char="•"/>
              <a:defRPr sz="294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Comparison operators</a:t>
            </a:r>
            <a:r>
              <a:t> compare one value to another, for example:</a:t>
            </a:r>
          </a:p>
          <a:p>
            <a:pPr lvl="4" indent="896111" defTabSz="572516">
              <a:spcBef>
                <a:spcPts val="2300"/>
              </a:spcBef>
              <a:defRPr sz="2940"/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Less than:</a:t>
            </a:r>
            <a:r>
              <a:t> 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6 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&lt;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12;  </a:t>
            </a:r>
            <a:r>
              <a:rPr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rPr>
              <a:t>// true</a:t>
            </a:r>
            <a:endParaRPr>
              <a:solidFill>
                <a:srgbClr val="A6AAA9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4" indent="896111" defTabSz="572516">
              <a:spcBef>
                <a:spcPts val="1100"/>
              </a:spcBef>
              <a:defRPr sz="2940"/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Greater than:</a:t>
            </a:r>
            <a:r>
              <a:t> 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6 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&gt;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12;  </a:t>
            </a:r>
            <a:r>
              <a:rPr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rPr>
              <a:t>// false </a:t>
            </a:r>
            <a:endParaRPr>
              <a:solidFill>
                <a:srgbClr val="A6AAA9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4" indent="896111" defTabSz="572516">
              <a:spcBef>
                <a:spcPts val="1100"/>
              </a:spcBef>
              <a:defRPr sz="2940"/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Equal to:</a:t>
            </a:r>
            <a:r>
              <a:t> 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10 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===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10;  </a:t>
            </a:r>
            <a:r>
              <a:rPr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rPr>
              <a:t>// true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lvl="4" indent="896111" defTabSz="572516">
              <a:spcBef>
                <a:spcPts val="1100"/>
              </a:spcBef>
              <a:defRPr sz="2940"/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Not equal to: 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10 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!==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10; </a:t>
            </a:r>
            <a:r>
              <a:rPr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rPr>
              <a:t>// false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363008" indent="-363008" defTabSz="572516">
              <a:spcBef>
                <a:spcPts val="3500"/>
              </a:spcBef>
              <a:buSzPct val="75000"/>
              <a:buChar char="•"/>
              <a:defRPr sz="2940">
                <a:latin typeface="+mj-lt"/>
                <a:ea typeface="+mj-ea"/>
                <a:cs typeface="+mj-cs"/>
                <a:sym typeface="Helvetica"/>
              </a:defRPr>
            </a:pPr>
            <a:r>
              <a:t>They result in </a:t>
            </a:r>
            <a:r>
              <a:rPr b="1"/>
              <a:t>Boolean values </a:t>
            </a:r>
            <a:r>
              <a:t>(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true</a:t>
            </a:r>
            <a:r>
              <a:t> or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false</a:t>
            </a:r>
            <a:r>
              <a:t>)</a:t>
            </a:r>
          </a:p>
          <a:p>
            <a:pPr marL="363008" indent="-363008" defTabSz="572516">
              <a:spcBef>
                <a:spcPts val="3500"/>
              </a:spcBef>
              <a:buSzPct val="75000"/>
              <a:buChar char="•"/>
              <a:defRPr sz="2940">
                <a:latin typeface="+mj-lt"/>
                <a:ea typeface="+mj-ea"/>
                <a:cs typeface="+mj-cs"/>
                <a:sym typeface="Helvetica"/>
              </a:defRPr>
            </a:pPr>
            <a:r>
              <a:t>They are useful in </a:t>
            </a:r>
            <a:r>
              <a:rPr b="1"/>
              <a:t>conditional statements</a:t>
            </a:r>
            <a:r>
              <a:t> that run code based on whether a certain condition is met (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true</a:t>
            </a:r>
            <a:r>
              <a:t>) or not met (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false</a:t>
            </a:r>
            <a:r>
              <a:t>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NUMBERS AND OPERATOR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NUMBERS AND OPERATORS</a:t>
            </a:r>
          </a:p>
          <a:p>
            <a:pPr/>
            <a:r>
              <a:t>Assignment Operators</a:t>
            </a:r>
          </a:p>
        </p:txBody>
      </p:sp>
      <p:sp>
        <p:nvSpPr>
          <p:cNvPr id="118" name="Assignment operators assign values to a variable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292629" indent="-292629" defTabSz="461518">
              <a:spcBef>
                <a:spcPts val="2800"/>
              </a:spcBef>
              <a:buSzPct val="75000"/>
              <a:buChar char="•"/>
              <a:defRPr sz="237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Assignment operators</a:t>
            </a:r>
            <a:r>
              <a:t> assign values to a variables</a:t>
            </a:r>
          </a:p>
          <a:p>
            <a:pPr marL="292629" indent="-292629" defTabSz="461518">
              <a:spcBef>
                <a:spcPts val="2800"/>
              </a:spcBef>
              <a:buSzPct val="75000"/>
              <a:buChar char="•"/>
              <a:defRPr sz="2370"/>
            </a:pPr>
            <a:r>
              <a:t>The most simple is equals sign (=), which assigns a specific value to a variable</a:t>
            </a:r>
          </a:p>
          <a:p>
            <a:pPr lvl="4" indent="722376" defTabSz="461518">
              <a:spcBef>
                <a:spcPts val="700"/>
              </a:spcBef>
              <a:defRPr sz="2370">
                <a:latin typeface="Courier"/>
                <a:ea typeface="Courier"/>
                <a:cs typeface="Courier"/>
                <a:sym typeface="Courier"/>
              </a:defRPr>
            </a:pPr>
            <a:r>
              <a:t>let total 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=</a:t>
            </a:r>
            <a:r>
              <a:t> 10;</a:t>
            </a:r>
          </a:p>
          <a:p>
            <a:pPr marL="292629" indent="-292629" defTabSz="461518">
              <a:spcBef>
                <a:spcPts val="2800"/>
              </a:spcBef>
              <a:buSzPct val="75000"/>
              <a:buChar char="•"/>
              <a:defRPr sz="2370"/>
            </a:pPr>
            <a:r>
              <a:t>Other operators do a bit of math before applying the value, for example,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+=</a:t>
            </a:r>
            <a:r>
              <a:t>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adds</a:t>
            </a:r>
            <a:r>
              <a:t> a value to the current value of the variable:</a:t>
            </a:r>
          </a:p>
          <a:p>
            <a:pPr lvl="4" indent="722376" defTabSz="461518">
              <a:spcBef>
                <a:spcPts val="700"/>
              </a:spcBef>
              <a:defRPr sz="2370">
                <a:latin typeface="Courier"/>
                <a:ea typeface="Courier"/>
                <a:cs typeface="Courier"/>
                <a:sym typeface="Courier"/>
              </a:defRPr>
            </a:pPr>
            <a:r>
              <a:t>total 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+=</a:t>
            </a:r>
            <a:r>
              <a:t> 5;  </a:t>
            </a:r>
            <a:r>
              <a:rPr>
                <a:solidFill>
                  <a:srgbClr val="A6AAA9"/>
                </a:solidFill>
              </a:rPr>
              <a:t>// 15</a:t>
            </a:r>
            <a:endParaRPr>
              <a:solidFill>
                <a:srgbClr val="A6AAA9"/>
              </a:solidFill>
            </a:endParaRPr>
          </a:p>
          <a:p>
            <a:pPr lvl="4" indent="722376" defTabSz="461518">
              <a:spcBef>
                <a:spcPts val="0"/>
              </a:spcBef>
              <a:defRPr sz="2370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A6AAA9"/>
                </a:solidFill>
              </a:rPr>
              <a:t>// equivalent to total = total + 5</a:t>
            </a:r>
            <a:endParaRPr>
              <a:solidFill>
                <a:srgbClr val="A6AAA9"/>
              </a:solidFill>
            </a:endParaRPr>
          </a:p>
          <a:p>
            <a:pPr marL="292629" indent="-292629" defTabSz="461518">
              <a:spcBef>
                <a:spcPts val="2800"/>
              </a:spcBef>
              <a:buSzPct val="75000"/>
              <a:buChar char="•"/>
              <a:defRPr sz="2370"/>
            </a:pPr>
            <a:r>
              <a:t>Incrementing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++</a:t>
            </a:r>
            <a:r>
              <a:t>) and decrementing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--</a:t>
            </a:r>
            <a:r>
              <a:t>) operators add or subtract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1</a:t>
            </a:r>
            <a:r>
              <a:t> from the current value:</a:t>
            </a:r>
          </a:p>
          <a:p>
            <a:pPr lvl="4" indent="722376" defTabSz="461518">
              <a:spcBef>
                <a:spcPts val="1800"/>
              </a:spcBef>
              <a:defRPr sz="2370">
                <a:latin typeface="Courier"/>
                <a:ea typeface="Courier"/>
                <a:cs typeface="Courier"/>
                <a:sym typeface="Courier"/>
              </a:defRPr>
            </a:pPr>
            <a:r>
              <a:t>let position = 10;</a:t>
            </a:r>
          </a:p>
          <a:p>
            <a:pPr lvl="4" indent="722376" defTabSz="461518">
              <a:spcBef>
                <a:spcPts val="0"/>
              </a:spcBef>
              <a:defRPr sz="237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++</a:t>
            </a:r>
            <a:r>
              <a:t>position;  </a:t>
            </a:r>
            <a:r>
              <a:rPr>
                <a:solidFill>
                  <a:srgbClr val="A6AAA9"/>
                </a:solidFill>
              </a:rPr>
              <a:t>//11</a:t>
            </a:r>
            <a:endParaRPr>
              <a:solidFill>
                <a:srgbClr val="A6AAA9"/>
              </a:solidFill>
            </a:endParaRPr>
          </a:p>
          <a:p>
            <a:pPr lvl="4" indent="722376" defTabSz="461518">
              <a:spcBef>
                <a:spcPts val="0"/>
              </a:spcBef>
              <a:defRPr sz="2370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A6AAA9"/>
                </a:solidFill>
              </a:rPr>
              <a:t>// equivalent to position = position + 1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tring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Strings</a:t>
            </a:r>
          </a:p>
        </p:txBody>
      </p:sp>
      <p:sp>
        <p:nvSpPr>
          <p:cNvPr id="121" name="A string is text, made up of any number of characters. They are another data type used in JavaScrip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40783" indent="-340783" defTabSz="537463">
              <a:spcBef>
                <a:spcPts val="3300"/>
              </a:spcBef>
              <a:buSzPct val="75000"/>
              <a:buChar char="•"/>
              <a:defRPr sz="276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A string </a:t>
            </a:r>
            <a:r>
              <a:t>is text, made up of any number of characters. They are another data type used in JavaScript</a:t>
            </a:r>
          </a:p>
          <a:p>
            <a:pPr marL="340783" indent="-340783" defTabSz="537463">
              <a:spcBef>
                <a:spcPts val="3300"/>
              </a:spcBef>
              <a:buSzPct val="75000"/>
              <a:buChar char="•"/>
              <a:defRPr sz="2760"/>
            </a:pPr>
            <a:r>
              <a:t>They may include any characters including letters, numbers, spaces, etc.</a:t>
            </a:r>
          </a:p>
          <a:p>
            <a:pPr marL="340783" indent="-340783" defTabSz="537463">
              <a:spcBef>
                <a:spcPts val="3300"/>
              </a:spcBef>
              <a:buSzPct val="75000"/>
              <a:buChar char="•"/>
              <a:defRPr sz="2760"/>
            </a:pPr>
            <a:r>
              <a:t>Strings are wrapped in quotation marks (commonly referred to simply as “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quotes</a:t>
            </a:r>
            <a:r>
              <a:t>”).  Single or double quotes are fine, as long as they are consistent</a:t>
            </a:r>
          </a:p>
          <a:p>
            <a:pPr marL="340783" indent="-340783" defTabSz="537463">
              <a:spcBef>
                <a:spcPts val="3300"/>
              </a:spcBef>
              <a:buSzPct val="75000"/>
              <a:buChar char="•"/>
              <a:defRPr sz="276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Strings must appear on one code line</a:t>
            </a:r>
            <a:r>
              <a:t> (code lines may wrap in code editors, which is ok)</a:t>
            </a:r>
          </a:p>
          <a:p>
            <a:pPr marL="340783" indent="-340783" defTabSz="537463">
              <a:spcBef>
                <a:spcPts val="3300"/>
              </a:spcBef>
              <a:buSzPct val="75000"/>
              <a:buChar char="•"/>
              <a:defRPr sz="2760"/>
            </a:pPr>
            <a:r>
              <a:t>For text with line breaks, use the newline character escape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/n</a:t>
            </a:r>
            <a:r>
              <a:t>) to indicate where the line breaks.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TRING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59" sz="2000">
                <a:latin typeface="+mn-lt"/>
                <a:ea typeface="+mn-ea"/>
                <a:cs typeface="+mn-cs"/>
                <a:sym typeface="Helvetica Light"/>
              </a:defRPr>
            </a:pPr>
            <a:r>
              <a:t>STRINGS</a:t>
            </a:r>
          </a:p>
          <a:p>
            <a:pPr/>
            <a:r>
              <a:t>Concatenation</a:t>
            </a:r>
          </a:p>
        </p:txBody>
      </p:sp>
      <p:sp>
        <p:nvSpPr>
          <p:cNvPr id="124" name="Concatenation is the combining of text string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Concatenation</a:t>
            </a:r>
            <a:r>
              <a:t> is the combining of text strings</a:t>
            </a:r>
          </a:p>
          <a:p>
            <a:pPr marL="370416" indent="-370416">
              <a:buSzPct val="75000"/>
              <a:buChar char="•"/>
            </a:pPr>
            <a:r>
              <a:t>Use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+</a:t>
            </a:r>
            <a:r>
              <a:t> operator to concatenate text strings:</a:t>
            </a:r>
          </a:p>
          <a:p>
            <a:pPr lvl="3">
              <a:spcBef>
                <a:spcPts val="1000"/>
              </a:spcBef>
            </a:pPr>
            <a:r>
              <a:rPr>
                <a:latin typeface="Courier"/>
                <a:ea typeface="Courier"/>
                <a:cs typeface="Courier"/>
                <a:sym typeface="Courier"/>
              </a:rPr>
              <a:t>"hello " 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+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"world!";</a:t>
            </a:r>
            <a:r>
              <a:t>    </a:t>
            </a:r>
          </a:p>
          <a:p>
            <a:pPr lvl="3">
              <a:spcBef>
                <a:spcPts val="1000"/>
              </a:spcBef>
            </a:pPr>
            <a:r>
              <a:t>(Results in “hello world!”)</a:t>
            </a:r>
          </a:p>
          <a:p>
            <a:pPr marL="370416" indent="-370416">
              <a:buSzPct val="75000"/>
              <a:buChar char="•"/>
            </a:pPr>
            <a:r>
              <a:t>If you combine a string with a number value, the number is treated as a string (we say the number value is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coerced</a:t>
            </a:r>
            <a:r>
              <a:t> into a string value):</a:t>
            </a:r>
          </a:p>
          <a:p>
            <a:pPr lvl="3">
              <a:spcBef>
                <a:spcPts val="1000"/>
              </a:spcBef>
            </a:pPr>
            <a:r>
              <a:rPr>
                <a:latin typeface="Courier"/>
                <a:ea typeface="Courier"/>
                <a:cs typeface="Courier"/>
                <a:sym typeface="Courier"/>
              </a:rPr>
              <a:t>"hello" 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+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5;</a:t>
            </a:r>
            <a:r>
              <a:t>  </a:t>
            </a:r>
          </a:p>
          <a:p>
            <a:pPr lvl="3">
              <a:spcBef>
                <a:spcPts val="1000"/>
              </a:spcBef>
            </a:pPr>
            <a:r>
              <a:t>(Results in “Hello5”)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Variabl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Variables</a:t>
            </a:r>
          </a:p>
        </p:txBody>
      </p:sp>
      <p:sp>
        <p:nvSpPr>
          <p:cNvPr id="127" name="A variable is a named container that holds a value for future use.…"/>
          <p:cNvSpPr txBox="1"/>
          <p:nvPr>
            <p:ph type="body" idx="1"/>
          </p:nvPr>
        </p:nvSpPr>
        <p:spPr>
          <a:xfrm>
            <a:off x="952500" y="2222500"/>
            <a:ext cx="11099800" cy="6286500"/>
          </a:xfrm>
          <a:prstGeom prst="rect">
            <a:avLst/>
          </a:prstGeom>
        </p:spPr>
        <p:txBody>
          <a:bodyPr/>
          <a:lstStyle/>
          <a:p>
            <a:pPr/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variable</a:t>
            </a:r>
            <a:r>
              <a:t> is a named container that holds a value for future use.</a:t>
            </a:r>
          </a:p>
          <a:p>
            <a:pPr/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variable declaration</a:t>
            </a:r>
            <a:r>
              <a:t> creates the variable name and (optionally) assigns it a value:</a:t>
            </a:r>
          </a:p>
          <a:p>
            <a:pPr lvl="2">
              <a:spcBef>
                <a:spcPts val="1000"/>
              </a:spcBef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t>let 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color</a:t>
            </a:r>
            <a:r>
              <a:t> = "yellow";</a:t>
            </a:r>
          </a:p>
        </p:txBody>
      </p:sp>
      <p:pic>
        <p:nvPicPr>
          <p:cNvPr id="128" name="lwd6_2204.png" descr="lwd6_220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26972" y="5263987"/>
            <a:ext cx="7532456" cy="35879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VARIABLE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VARIABLES</a:t>
            </a:r>
          </a:p>
          <a:p>
            <a:pPr/>
            <a:r>
              <a:t>Declaring Variables</a:t>
            </a:r>
          </a:p>
        </p:txBody>
      </p:sp>
      <p:sp>
        <p:nvSpPr>
          <p:cNvPr id="131" name="A variable declaration includes a declaration keyword and (optionally) the = assignment operator and value.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/>
          <a:p>
            <a:pPr/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variable declaration</a:t>
            </a:r>
            <a:r>
              <a:t> includes a declaration keyword and (optionally)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=</a:t>
            </a:r>
            <a:r>
              <a:t> assignment operator and value.</a:t>
            </a:r>
          </a:p>
        </p:txBody>
      </p:sp>
      <p:pic>
        <p:nvPicPr>
          <p:cNvPr id="132" name="lwd6_2205.png" descr="lwd6_220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93606" y="4231167"/>
            <a:ext cx="10417588" cy="39144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VARIABLE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VARIABLES</a:t>
            </a:r>
          </a:p>
          <a:p>
            <a:pPr/>
            <a:r>
              <a:t>Undefined Variables</a:t>
            </a:r>
          </a:p>
        </p:txBody>
      </p:sp>
      <p:sp>
        <p:nvSpPr>
          <p:cNvPr id="135" name="You can also declare variable name without assigning it a value:…"/>
          <p:cNvSpPr txBox="1"/>
          <p:nvPr>
            <p:ph type="body" idx="1"/>
          </p:nvPr>
        </p:nvSpPr>
        <p:spPr>
          <a:xfrm>
            <a:off x="952500" y="2817415"/>
            <a:ext cx="11099800" cy="6523435"/>
          </a:xfrm>
          <a:prstGeom prst="rect">
            <a:avLst/>
          </a:prstGeom>
        </p:spPr>
        <p:txBody>
          <a:bodyPr/>
          <a:lstStyle/>
          <a:p>
            <a:pPr/>
            <a:r>
              <a:t>You can also declare variable name without assigning it a value:</a:t>
            </a:r>
          </a:p>
          <a:p>
            <a:pPr lvl="3">
              <a:defRPr sz="3400">
                <a:latin typeface="Courier"/>
                <a:ea typeface="Courier"/>
                <a:cs typeface="Courier"/>
                <a:sym typeface="Courier"/>
              </a:defRPr>
            </a:pPr>
            <a:r>
              <a:t>let </a:t>
            </a:r>
            <a:r>
              <a:rPr b="1">
                <a:solidFill>
                  <a:schemeClr val="accent4"/>
                </a:solidFill>
              </a:rPr>
              <a:t>result</a:t>
            </a:r>
            <a:r>
              <a:t>;</a:t>
            </a:r>
          </a:p>
          <a:p>
            <a:pPr marL="370416" indent="-370416">
              <a:buSzPct val="75000"/>
              <a:buChar char="•"/>
            </a:pPr>
            <a:r>
              <a:t>Without an assigned value, the value defaults to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undefined</a:t>
            </a:r>
            <a:r>
              <a:t>. </a:t>
            </a:r>
          </a:p>
          <a:p>
            <a:pPr marL="370416" indent="-370416">
              <a:buSzPct val="75000"/>
              <a:buChar char="•"/>
            </a:pPr>
            <a:r>
              <a:t>This reserves the name for use later. </a:t>
            </a:r>
          </a:p>
          <a:p>
            <a:pPr marL="370416" indent="-370416">
              <a:buSzPct val="75000"/>
              <a:buChar char="•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undefined</a:t>
            </a:r>
            <a:r>
              <a:t> is one of the value types used in JavaScript.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VARIABLE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VARIABLES</a:t>
            </a:r>
          </a:p>
          <a:p>
            <a:pPr/>
            <a:r>
              <a:t>Declaration Keywords</a:t>
            </a:r>
          </a:p>
        </p:txBody>
      </p:sp>
      <p:sp>
        <p:nvSpPr>
          <p:cNvPr id="138" name="Declare variables with the let, const, or var keywords:…"/>
          <p:cNvSpPr txBox="1"/>
          <p:nvPr>
            <p:ph type="body" idx="1"/>
          </p:nvPr>
        </p:nvSpPr>
        <p:spPr>
          <a:xfrm>
            <a:off x="999579" y="2919015"/>
            <a:ext cx="11099801" cy="6523435"/>
          </a:xfrm>
          <a:prstGeom prst="rect">
            <a:avLst/>
          </a:prstGeom>
        </p:spPr>
        <p:txBody>
          <a:bodyPr/>
          <a:lstStyle/>
          <a:p>
            <a:pPr/>
            <a:r>
              <a:t>Declare variables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let</a:t>
            </a:r>
            <a:r>
              <a:t>,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const</a:t>
            </a:r>
            <a:r>
              <a:t>, or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var</a:t>
            </a:r>
            <a:r>
              <a:t> keywords:</a:t>
            </a:r>
          </a:p>
          <a:p>
            <a:pPr marL="432152" indent="-432152">
              <a:buSzPct val="75000"/>
              <a:buChar char="•"/>
            </a:pPr>
            <a:r>
              <a:rPr b="1" sz="35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let</a:t>
            </a:r>
            <a:r>
              <a:t> creates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mutable</a:t>
            </a:r>
            <a:r>
              <a:t> variable, which means you can change its value later.</a:t>
            </a:r>
          </a:p>
          <a:p>
            <a:pPr marL="432152" indent="-432152">
              <a:buSzPct val="75000"/>
              <a:buChar char="•"/>
            </a:pPr>
            <a:r>
              <a:rPr b="1" sz="35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const</a:t>
            </a:r>
            <a:r>
              <a:t> creates an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immutable</a:t>
            </a:r>
            <a:r>
              <a:t> variable, meaning their values cannot be changed once declared.</a:t>
            </a:r>
          </a:p>
          <a:p>
            <a:pPr marL="432152" indent="-432152">
              <a:buSzPct val="75000"/>
              <a:buChar char="•"/>
            </a:pPr>
            <a:r>
              <a:rPr b="1" sz="35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var</a:t>
            </a:r>
            <a:r>
              <a:t> is the original way to declare variables. Like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let</a:t>
            </a:r>
            <a:r>
              <a:t>, it creates a mutable variable, but because it is prone to problems, it has largely been replaced by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let</a:t>
            </a:r>
            <a:r>
              <a:t> and is falling out of use. Use var if you need to support legacy browsers.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VARIABLE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VARIABLES</a:t>
            </a:r>
          </a:p>
          <a:p>
            <a:pPr/>
            <a:r>
              <a:t>Naming Variables</a:t>
            </a:r>
          </a:p>
        </p:txBody>
      </p:sp>
      <p:sp>
        <p:nvSpPr>
          <p:cNvPr id="141" name="It’s best to stick with Roman characters.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/>
          <a:p>
            <a:pPr marL="348191" indent="-348191" defTabSz="549148">
              <a:spcBef>
                <a:spcPts val="3300"/>
              </a:spcBef>
              <a:buSzPct val="75000"/>
              <a:buChar char="•"/>
              <a:defRPr sz="2820"/>
            </a:pPr>
            <a:r>
              <a:t>It’s best to stick with Roman characters.</a:t>
            </a:r>
          </a:p>
          <a:p>
            <a:pPr marL="348191" indent="-348191" defTabSz="549148">
              <a:spcBef>
                <a:spcPts val="3300"/>
              </a:spcBef>
              <a:buSzPct val="75000"/>
              <a:buChar char="•"/>
              <a:defRPr sz="2820"/>
            </a:pPr>
            <a:r>
              <a:t>Numbers are permitted, but they cannot be the first character.</a:t>
            </a:r>
          </a:p>
          <a:p>
            <a:pPr marL="348191" indent="-348191" defTabSz="549148">
              <a:spcBef>
                <a:spcPts val="3300"/>
              </a:spcBef>
              <a:buSzPct val="75000"/>
              <a:buChar char="•"/>
              <a:defRPr sz="2820"/>
            </a:pPr>
            <a:r>
              <a:t>Parentheses and operator characters (+,-,=, etc.) cannot be used.</a:t>
            </a:r>
          </a:p>
          <a:p>
            <a:pPr marL="348191" indent="-348191" defTabSz="549148">
              <a:spcBef>
                <a:spcPts val="3300"/>
              </a:spcBef>
              <a:buSzPct val="75000"/>
              <a:buChar char="•"/>
              <a:defRPr sz="2820"/>
            </a:pPr>
            <a:r>
              <a:t>Use a descriptive name for what the variable is referencing.</a:t>
            </a:r>
          </a:p>
          <a:p>
            <a:pPr marL="348191" indent="-348191" defTabSz="549148">
              <a:spcBef>
                <a:spcPts val="3300"/>
              </a:spcBef>
              <a:buSzPct val="75000"/>
              <a:buChar char="•"/>
              <a:defRPr sz="2820"/>
            </a:pPr>
            <a:r>
              <a:t>Most developers use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camelCase</a:t>
            </a:r>
            <a:r>
              <a:t> for variable names. Some use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snake_case</a:t>
            </a:r>
            <a:r>
              <a:t> (to differentiate them from functions). These are only conventions, not requirements.</a:t>
            </a:r>
          </a:p>
          <a:p>
            <a:pPr marL="348191" indent="-348191" defTabSz="549148">
              <a:spcBef>
                <a:spcPts val="3300"/>
              </a:spcBef>
              <a:buSzPct val="75000"/>
              <a:buChar char="•"/>
              <a:defRPr sz="2820"/>
            </a:pPr>
            <a:r>
              <a:t>If you are working on a team, follow the established shorthands and conventions.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Embedded vs. External Scrip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Embedded vs. External Scripts</a:t>
            </a:r>
          </a:p>
        </p:txBody>
      </p:sp>
      <p:sp>
        <p:nvSpPr>
          <p:cNvPr id="144" name="JavaScript can be embedded or external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defTabSz="549148">
              <a:spcBef>
                <a:spcPts val="3300"/>
              </a:spcBef>
              <a:defRPr sz="2820"/>
            </a:pPr>
            <a:r>
              <a:t>JavaScript can be embedded or external:</a:t>
            </a:r>
          </a:p>
          <a:p>
            <a:pPr marL="348191" indent="-348191" defTabSz="549148">
              <a:spcBef>
                <a:spcPts val="3300"/>
              </a:spcBef>
              <a:buSzPct val="75000"/>
              <a:buChar char="•"/>
              <a:defRPr sz="28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Embedded scripts</a:t>
            </a:r>
            <a:r>
              <a:t> place the code directly in the script element:</a:t>
            </a:r>
          </a:p>
          <a:p>
            <a:pPr lvl="3" indent="644651" defTabSz="549148">
              <a:spcBef>
                <a:spcPts val="1800"/>
              </a:spcBef>
              <a:defRPr sz="2256">
                <a:latin typeface="Courier"/>
                <a:ea typeface="Courier"/>
                <a:cs typeface="Courier"/>
                <a:sym typeface="Courier"/>
              </a:defRPr>
            </a:pPr>
            <a:r>
              <a:t>&lt;script&gt;</a:t>
            </a:r>
          </a:p>
          <a:p>
            <a:pPr lvl="3" indent="644651" defTabSz="549148">
              <a:spcBef>
                <a:spcPts val="0"/>
              </a:spcBef>
              <a:defRPr sz="2256">
                <a:solidFill>
                  <a:schemeClr val="accent4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chemeClr val="accent1">
                    <a:satOff val="-3355"/>
                    <a:lumOff val="26614"/>
                  </a:schemeClr>
                </a:solidFill>
              </a:rPr>
              <a:t>// your code goes here</a:t>
            </a:r>
            <a:endParaRPr>
              <a:solidFill>
                <a:schemeClr val="accent1">
                  <a:satOff val="-3355"/>
                  <a:lumOff val="26614"/>
                </a:schemeClr>
              </a:solidFill>
            </a:endParaRPr>
          </a:p>
          <a:p>
            <a:pPr lvl="3" indent="644651" defTabSz="549148">
              <a:spcBef>
                <a:spcPts val="0"/>
              </a:spcBef>
              <a:defRPr sz="2256">
                <a:latin typeface="Courier"/>
                <a:ea typeface="Courier"/>
                <a:cs typeface="Courier"/>
                <a:sym typeface="Courier"/>
              </a:defRPr>
            </a:pPr>
            <a:r>
              <a:t>&lt;/script&gt;</a:t>
            </a:r>
          </a:p>
          <a:p>
            <a:pPr marL="348191" indent="-348191" defTabSz="549148">
              <a:spcBef>
                <a:spcPts val="3300"/>
              </a:spcBef>
              <a:buSzPct val="75000"/>
              <a:buChar char="•"/>
              <a:defRPr sz="28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External scripts</a:t>
            </a:r>
            <a:r>
              <a:t> are separate files with the </a:t>
            </a:r>
            <a:r>
              <a:rPr b="1" i="1">
                <a:latin typeface="+mj-lt"/>
                <a:ea typeface="+mj-ea"/>
                <a:cs typeface="+mj-cs"/>
                <a:sym typeface="Helvetica"/>
              </a:rPr>
              <a:t>.js</a:t>
            </a:r>
            <a:r>
              <a:t> suffix that get referenced from the script element:</a:t>
            </a:r>
          </a:p>
          <a:p>
            <a:pPr lvl="3" indent="644651" defTabSz="549148">
              <a:spcBef>
                <a:spcPts val="3300"/>
              </a:spcBef>
              <a:defRPr sz="2256">
                <a:latin typeface="Courier"/>
                <a:ea typeface="Courier"/>
                <a:cs typeface="Courier"/>
                <a:sym typeface="Courier"/>
              </a:defRPr>
            </a:pPr>
            <a:r>
              <a:t>&lt;script </a:t>
            </a:r>
            <a:r>
              <a:rPr>
                <a:solidFill>
                  <a:schemeClr val="accent1">
                    <a:satOff val="-3355"/>
                    <a:lumOff val="26614"/>
                  </a:schemeClr>
                </a:solidFill>
              </a:rPr>
              <a:t>src="code.js"</a:t>
            </a:r>
            <a:r>
              <a:t>&gt;&lt;/script&gt;</a:t>
            </a:r>
          </a:p>
          <a:p>
            <a:pPr lvl="2" indent="429768" defTabSz="549148">
              <a:spcBef>
                <a:spcPts val="3300"/>
              </a:spcBef>
              <a:defRPr sz="2820"/>
            </a:pPr>
            <a:r>
              <a:t>This allows code to be shared by multiple pages or sites.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A simple script…"/>
          <p:cNvSpPr txBox="1"/>
          <p:nvPr>
            <p:ph type="body" idx="21"/>
          </p:nvPr>
        </p:nvSpPr>
        <p:spPr>
          <a:xfrm>
            <a:off x="2219821" y="2703363"/>
            <a:ext cx="9781679" cy="5897961"/>
          </a:xfrm>
          <a:prstGeom prst="rect">
            <a:avLst/>
          </a:prstGeom>
        </p:spPr>
        <p:txBody>
          <a:bodyPr/>
          <a:lstStyle/>
          <a:p>
            <a:pPr marL="360045" indent="-360045" defTabSz="473201">
              <a:spcBef>
                <a:spcPts val="3400"/>
              </a:spcBef>
              <a:defRPr b="1" sz="2916">
                <a:latin typeface="+mj-lt"/>
                <a:ea typeface="+mj-ea"/>
                <a:cs typeface="+mj-cs"/>
                <a:sym typeface="Helvetica"/>
              </a:defRPr>
            </a:pPr>
            <a:r>
              <a:t>A simple script</a:t>
            </a:r>
          </a:p>
          <a:p>
            <a:pPr marL="360045" indent="-360045" defTabSz="473201">
              <a:spcBef>
                <a:spcPts val="3400"/>
              </a:spcBef>
              <a:defRPr b="1" sz="2916">
                <a:latin typeface="+mj-lt"/>
                <a:ea typeface="+mj-ea"/>
                <a:cs typeface="+mj-cs"/>
                <a:sym typeface="Helvetica"/>
              </a:defRPr>
            </a:pPr>
            <a:r>
              <a:t>Writing statements</a:t>
            </a:r>
          </a:p>
          <a:p>
            <a:pPr marL="360045" indent="-360045" defTabSz="473201">
              <a:spcBef>
                <a:spcPts val="3400"/>
              </a:spcBef>
              <a:defRPr b="1" sz="2916">
                <a:latin typeface="+mj-lt"/>
                <a:ea typeface="+mj-ea"/>
                <a:cs typeface="+mj-cs"/>
                <a:sym typeface="Helvetica"/>
              </a:defRPr>
            </a:pPr>
            <a:r>
              <a:t>Working with numbers</a:t>
            </a:r>
          </a:p>
          <a:p>
            <a:pPr marL="360045" indent="-360045" defTabSz="473201">
              <a:spcBef>
                <a:spcPts val="3400"/>
              </a:spcBef>
              <a:defRPr b="1" sz="2916">
                <a:latin typeface="+mj-lt"/>
                <a:ea typeface="+mj-ea"/>
                <a:cs typeface="+mj-cs"/>
                <a:sym typeface="Helvetica"/>
              </a:defRPr>
            </a:pPr>
            <a:r>
              <a:t>Working with text strings</a:t>
            </a:r>
          </a:p>
          <a:p>
            <a:pPr marL="360045" indent="-360045" defTabSz="473201">
              <a:spcBef>
                <a:spcPts val="3400"/>
              </a:spcBef>
              <a:defRPr b="1" sz="2916">
                <a:latin typeface="+mj-lt"/>
                <a:ea typeface="+mj-ea"/>
                <a:cs typeface="+mj-cs"/>
                <a:sym typeface="Helvetica"/>
              </a:defRPr>
            </a:pPr>
            <a:r>
              <a:t>Defining and using variables</a:t>
            </a:r>
          </a:p>
          <a:p>
            <a:pPr marL="360045" indent="-360045" defTabSz="473201">
              <a:spcBef>
                <a:spcPts val="3400"/>
              </a:spcBef>
              <a:defRPr b="1" sz="2916">
                <a:latin typeface="+mj-lt"/>
                <a:ea typeface="+mj-ea"/>
                <a:cs typeface="+mj-cs"/>
                <a:sym typeface="Helvetica"/>
              </a:defRPr>
            </a:pPr>
            <a:r>
              <a:t>Adding scripts to a page</a:t>
            </a:r>
          </a:p>
          <a:p>
            <a:pPr marL="360045" indent="-360045" defTabSz="473201">
              <a:spcBef>
                <a:spcPts val="3400"/>
              </a:spcBef>
              <a:defRPr b="1" sz="2916">
                <a:latin typeface="+mj-lt"/>
                <a:ea typeface="+mj-ea"/>
                <a:cs typeface="+mj-cs"/>
                <a:sym typeface="Helvetica"/>
              </a:defRPr>
            </a:pPr>
            <a:r>
              <a:t>Using the JavaScript console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he JavaScript Conso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JavaScript Console</a:t>
            </a:r>
          </a:p>
        </p:txBody>
      </p:sp>
      <p:sp>
        <p:nvSpPr>
          <p:cNvPr id="147" name="Browser developer tools include a JavaScript console which shows how the JavaScript engine is handling your code. (Chrome console shown below)…"/>
          <p:cNvSpPr txBox="1"/>
          <p:nvPr>
            <p:ph type="body" sz="half" idx="1"/>
          </p:nvPr>
        </p:nvSpPr>
        <p:spPr>
          <a:xfrm>
            <a:off x="952500" y="2603500"/>
            <a:ext cx="11099800" cy="2660452"/>
          </a:xfrm>
          <a:prstGeom prst="rect">
            <a:avLst/>
          </a:prstGeom>
        </p:spPr>
        <p:txBody>
          <a:bodyPr/>
          <a:lstStyle/>
          <a:p>
            <a:pPr marL="293616" indent="-293616" defTabSz="479044">
              <a:spcBef>
                <a:spcPts val="2900"/>
              </a:spcBef>
              <a:buSzPct val="75000"/>
              <a:buChar char="•"/>
              <a:defRPr sz="2378"/>
            </a:pPr>
            <a:r>
              <a:t>Browser developer tools include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JavaScript console</a:t>
            </a:r>
            <a:r>
              <a:t> which shows how the JavaScript engine is handling your code. </a:t>
            </a:r>
            <a:r>
              <a:rPr sz="1886"/>
              <a:t>(Chrome console shown below)</a:t>
            </a:r>
            <a:endParaRPr sz="1886"/>
          </a:p>
          <a:p>
            <a:pPr marL="293616" indent="-293616" defTabSz="479044">
              <a:spcBef>
                <a:spcPts val="2900"/>
              </a:spcBef>
              <a:buSzPct val="75000"/>
              <a:buChar char="•"/>
              <a:defRPr sz="2378"/>
            </a:pPr>
            <a:r>
              <a:t>You can type code directly in the console (at the prompt) to check it for errors.</a:t>
            </a:r>
          </a:p>
          <a:p>
            <a:pPr marL="293616" indent="-293616" defTabSz="479044">
              <a:spcBef>
                <a:spcPts val="2900"/>
              </a:spcBef>
              <a:buSzPct val="75000"/>
              <a:buChar char="•"/>
              <a:defRPr sz="2378"/>
            </a:pPr>
            <a:r>
              <a:t>When the code is working as you want, you need to copy it to your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script</a:t>
            </a:r>
            <a:r>
              <a:t> element or </a:t>
            </a:r>
            <a:r>
              <a:rPr b="1" i="1">
                <a:latin typeface="+mj-lt"/>
                <a:ea typeface="+mj-ea"/>
                <a:cs typeface="+mj-cs"/>
                <a:sym typeface="Helvetica"/>
              </a:rPr>
              <a:t>.js</a:t>
            </a:r>
            <a:r>
              <a:t> file to save it.</a:t>
            </a:r>
          </a:p>
        </p:txBody>
      </p:sp>
      <p:pic>
        <p:nvPicPr>
          <p:cNvPr id="148" name="lwd6_2208.png" descr="lwd6_220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77982" y="5597867"/>
            <a:ext cx="11848836" cy="342176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What Is JavaScript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What Is JavaScript?</a:t>
            </a:r>
          </a:p>
        </p:txBody>
      </p:sp>
      <p:sp>
        <p:nvSpPr>
          <p:cNvPr id="94" name="JavaScript is language created to add interactivity to web pages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t>JavaScript is language created to add interactivity to web pages.</a:t>
            </a:r>
          </a:p>
          <a:p>
            <a:pPr marL="370416" indent="-370416">
              <a:buSzPct val="75000"/>
              <a:buChar char="•"/>
            </a:pPr>
            <a:r>
              <a:t>It is reliant on the browser’s capabilities (it may even be unavailable entirely).</a:t>
            </a:r>
          </a:p>
          <a:p>
            <a:pPr marL="370416" indent="-370416">
              <a:buSzPct val="75000"/>
              <a:buChar char="•"/>
            </a:pPr>
            <a:r>
              <a:t>Although originally intended to work client side (on the user’s computer), its use has expanded beyond the browser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JavaScript Task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JavaScript Tasks</a:t>
            </a:r>
          </a:p>
        </p:txBody>
      </p:sp>
      <p:sp>
        <p:nvSpPr>
          <p:cNvPr id="97" name="JavaScript adds a behavioral layer (interactivity) to a web page. Some examples include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defTabSz="514095">
              <a:spcBef>
                <a:spcPts val="3100"/>
              </a:spcBef>
              <a:defRPr sz="2640"/>
            </a:pPr>
            <a:r>
              <a:t>JavaScript adds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behavioral layer</a:t>
            </a:r>
            <a:r>
              <a:t> (interactivity) to a web page. Some examples include:</a:t>
            </a:r>
          </a:p>
          <a:p>
            <a:pPr marL="325966" indent="-325966" defTabSz="514095">
              <a:spcBef>
                <a:spcPts val="3100"/>
              </a:spcBef>
              <a:buSzPct val="75000"/>
              <a:buChar char="•"/>
              <a:defRPr sz="2640"/>
            </a:pPr>
            <a:r>
              <a:t>Checking form submissions and provide feedback messages and UI changes</a:t>
            </a:r>
          </a:p>
          <a:p>
            <a:pPr marL="325966" indent="-325966" defTabSz="514095">
              <a:spcBef>
                <a:spcPts val="3100"/>
              </a:spcBef>
              <a:buSzPct val="75000"/>
              <a:buChar char="•"/>
              <a:defRPr sz="2640"/>
            </a:pPr>
            <a:r>
              <a:t>Injecting content into current documents on the fly</a:t>
            </a:r>
          </a:p>
          <a:p>
            <a:pPr marL="325966" indent="-325966" defTabSz="514095">
              <a:spcBef>
                <a:spcPts val="3100"/>
              </a:spcBef>
              <a:buSzPct val="75000"/>
              <a:buChar char="•"/>
              <a:defRPr sz="2640"/>
            </a:pPr>
            <a:r>
              <a:t>Showing and hiding content based on a user clicking a link or heading</a:t>
            </a:r>
          </a:p>
          <a:p>
            <a:pPr marL="325966" indent="-325966" defTabSz="514095">
              <a:spcBef>
                <a:spcPts val="3100"/>
              </a:spcBef>
              <a:buSzPct val="75000"/>
              <a:buChar char="•"/>
              <a:defRPr sz="2640"/>
            </a:pPr>
            <a:r>
              <a:t>Completing a term in a search box</a:t>
            </a:r>
          </a:p>
          <a:p>
            <a:pPr marL="325966" indent="-325966" defTabSz="514095">
              <a:spcBef>
                <a:spcPts val="3100"/>
              </a:spcBef>
              <a:buSzPct val="75000"/>
              <a:buChar char="•"/>
              <a:defRPr sz="2640"/>
            </a:pPr>
            <a:r>
              <a:t>Testing for browser features and capabilities</a:t>
            </a:r>
          </a:p>
          <a:p>
            <a:pPr marL="325966" indent="-325966" defTabSz="514095">
              <a:spcBef>
                <a:spcPts val="3100"/>
              </a:spcBef>
              <a:buSzPct val="75000"/>
              <a:buChar char="•"/>
              <a:defRPr sz="2640"/>
            </a:pPr>
            <a:r>
              <a:t>Much more!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A Simple Scrip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 Simple Script</a:t>
            </a:r>
          </a:p>
        </p:txBody>
      </p:sp>
      <p:sp>
        <p:nvSpPr>
          <p:cNvPr id="100" name="&lt;p id=&quot;intro&quot;&gt;&lt;/p&gt;…"/>
          <p:cNvSpPr txBox="1"/>
          <p:nvPr>
            <p:ph type="body" idx="1"/>
          </p:nvPr>
        </p:nvSpPr>
        <p:spPr>
          <a:xfrm>
            <a:off x="507603" y="2489200"/>
            <a:ext cx="11506597" cy="6286500"/>
          </a:xfrm>
          <a:prstGeom prst="rect">
            <a:avLst/>
          </a:prstGeom>
        </p:spPr>
        <p:txBody>
          <a:bodyPr/>
          <a:lstStyle/>
          <a:p>
            <a:pPr defTabSz="566674">
              <a:spcBef>
                <a:spcPts val="0"/>
              </a:spcBef>
              <a:defRPr sz="2037">
                <a:latin typeface="Courier"/>
                <a:ea typeface="Courier"/>
                <a:cs typeface="Courier"/>
                <a:sym typeface="Courier"/>
              </a:defRPr>
            </a:pPr>
            <a:r>
              <a:t>&lt;p id="intro"&gt;&lt;/p&gt;</a:t>
            </a:r>
          </a:p>
          <a:p>
            <a:pPr defTabSz="566674">
              <a:spcBef>
                <a:spcPts val="0"/>
              </a:spcBef>
              <a:defRPr sz="2037">
                <a:latin typeface="Courier"/>
                <a:ea typeface="Courier"/>
                <a:cs typeface="Courier"/>
                <a:sym typeface="Courier"/>
              </a:defRPr>
            </a:pPr>
          </a:p>
          <a:p>
            <a:pPr defTabSz="566674">
              <a:spcBef>
                <a:spcPts val="0"/>
              </a:spcBef>
              <a:defRPr b="1" sz="2037">
                <a:latin typeface="Courier"/>
                <a:ea typeface="Courier"/>
                <a:cs typeface="Courier"/>
                <a:sym typeface="Courier"/>
              </a:defRPr>
            </a:pPr>
            <a:r>
              <a:t>&lt;script&gt;</a:t>
            </a:r>
          </a:p>
          <a:p>
            <a:pPr defTabSz="566674">
              <a:spcBef>
                <a:spcPts val="0"/>
              </a:spcBef>
              <a:defRPr b="1" sz="2037">
                <a:latin typeface="Courier"/>
                <a:ea typeface="Courier"/>
                <a:cs typeface="Courier"/>
                <a:sym typeface="Courier"/>
              </a:defRPr>
            </a:pPr>
            <a:r>
              <a:t>  document.querySelector("p#intro").innerText = "Hi from JavaScript";</a:t>
            </a:r>
          </a:p>
          <a:p>
            <a:pPr defTabSz="566674">
              <a:spcBef>
                <a:spcPts val="0"/>
              </a:spcBef>
              <a:defRPr b="1" sz="2037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// Adds text to p#intro</a:t>
            </a:r>
          </a:p>
          <a:p>
            <a:pPr defTabSz="566674">
              <a:spcBef>
                <a:spcPts val="0"/>
              </a:spcBef>
              <a:defRPr b="1" sz="2037">
                <a:latin typeface="Courier"/>
                <a:ea typeface="Courier"/>
                <a:cs typeface="Courier"/>
                <a:sym typeface="Courier"/>
              </a:defRPr>
            </a:pPr>
            <a:r>
              <a:t>&lt;/script&gt;</a:t>
            </a:r>
          </a:p>
          <a:p>
            <a:pPr defTabSz="566674">
              <a:spcBef>
                <a:spcPts val="5000"/>
              </a:spcBef>
              <a:defRPr sz="2910"/>
            </a:pPr>
            <a:r>
              <a:t>This script has one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statement</a:t>
            </a:r>
            <a:r>
              <a:t> (an instruction to do something):</a:t>
            </a:r>
          </a:p>
          <a:p>
            <a:pPr marL="359304" indent="-359304" defTabSz="566674">
              <a:spcBef>
                <a:spcPts val="1900"/>
              </a:spcBef>
              <a:buSzPct val="75000"/>
              <a:buChar char="•"/>
              <a:defRPr sz="2910"/>
            </a:pPr>
            <a:r>
              <a:t>Finds a paragraph with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id</a:t>
            </a:r>
            <a:r>
              <a:t> "intro" by using a CSS selector</a:t>
            </a:r>
          </a:p>
          <a:p>
            <a:pPr marL="359304" indent="-359304" defTabSz="566674">
              <a:spcBef>
                <a:spcPts val="1900"/>
              </a:spcBef>
              <a:buSzPct val="75000"/>
              <a:buChar char="•"/>
              <a:defRPr sz="2910"/>
            </a:pPr>
            <a:r>
              <a:t>Replaces the text in the element with "Hi from JavaScript!"</a:t>
            </a:r>
          </a:p>
          <a:p>
            <a:pPr defTabSz="566674">
              <a:spcBef>
                <a:spcPts val="3400"/>
              </a:spcBef>
              <a:defRPr sz="2910"/>
            </a:pPr>
            <a:r>
              <a:t>It also has a one-line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comment</a:t>
            </a:r>
            <a:r>
              <a:t>, indicated by two forward slashes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//</a:t>
            </a:r>
            <a:br>
              <a:rPr b="1">
                <a:latin typeface="Courier"/>
                <a:ea typeface="Courier"/>
                <a:cs typeface="Courier"/>
                <a:sym typeface="Courier"/>
              </a:rPr>
            </a:br>
            <a:r>
              <a:t>(multi-line comments go between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/*</a:t>
            </a:r>
            <a:r>
              <a:t> and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*/</a:t>
            </a:r>
            <a:r>
              <a:t> characters)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A Simple Script, cont’d."/>
          <p:cNvSpPr txBox="1"/>
          <p:nvPr>
            <p:ph type="title"/>
          </p:nvPr>
        </p:nvSpPr>
        <p:spPr>
          <a:xfrm>
            <a:off x="952500" y="444500"/>
            <a:ext cx="11099800" cy="1228329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pPr/>
            <a:r>
              <a:t>A Simple Script, cont’d.</a:t>
            </a:r>
          </a:p>
        </p:txBody>
      </p:sp>
      <p:pic>
        <p:nvPicPr>
          <p:cNvPr id="103" name="lwd6_2201.png" descr="lwd6_2201.png"/>
          <p:cNvPicPr>
            <a:picLocks noChangeAspect="1"/>
          </p:cNvPicPr>
          <p:nvPr/>
        </p:nvPicPr>
        <p:blipFill>
          <a:blip r:embed="rId2">
            <a:extLst/>
          </a:blip>
          <a:srcRect l="1805" t="2268" r="1805" b="2268"/>
          <a:stretch>
            <a:fillRect/>
          </a:stretch>
        </p:blipFill>
        <p:spPr>
          <a:xfrm>
            <a:off x="2628751" y="1620509"/>
            <a:ext cx="7841505" cy="75503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A Simple Script, cont’d.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pPr/>
            <a:r>
              <a:t>A Simple Script, cont’d.</a:t>
            </a:r>
          </a:p>
        </p:txBody>
      </p:sp>
      <p:sp>
        <p:nvSpPr>
          <p:cNvPr id="106" name="Syntax conventions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Syntax conventions:</a:t>
            </a:r>
          </a:p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Dot notation:</a:t>
            </a:r>
            <a:r>
              <a:t> The use of periods (“dots”) to nest properties and methods to their respective objects</a:t>
            </a:r>
          </a:p>
          <a:p>
            <a:pPr lvl="2"/>
            <a:r>
              <a:t>EX:  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document</a:t>
            </a:r>
            <a:r>
              <a:rPr sz="2700">
                <a:solidFill>
                  <a:schemeClr val="accent4"/>
                </a:solidFill>
                <a:latin typeface="Courier"/>
                <a:ea typeface="Courier"/>
                <a:cs typeface="Courier"/>
                <a:sym typeface="Courier"/>
              </a:rPr>
              <a:t>.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querySelector("p")</a:t>
            </a:r>
            <a:r>
              <a:rPr sz="2700">
                <a:solidFill>
                  <a:schemeClr val="accent4"/>
                </a:solidFill>
                <a:latin typeface="Courier"/>
                <a:ea typeface="Courier"/>
                <a:cs typeface="Courier"/>
                <a:sym typeface="Courier"/>
              </a:rPr>
              <a:t>.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innerText</a:t>
            </a:r>
            <a:endParaRPr sz="2700">
              <a:latin typeface="Courier"/>
              <a:ea typeface="Courier"/>
              <a:cs typeface="Courier"/>
              <a:sym typeface="Courier"/>
            </a:endParaRPr>
          </a:p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Camel case: </a:t>
            </a:r>
            <a:r>
              <a:t>A capitalization convention that capitalizes all words, with the exception of the first one: </a:t>
            </a:r>
          </a:p>
          <a:p>
            <a:pPr lvl="2"/>
            <a:r>
              <a:t>EX: </a:t>
            </a:r>
            <a:r>
              <a:rPr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querySelector</a:t>
            </a:r>
            <a:r>
              <a:t> and </a:t>
            </a:r>
            <a:r>
              <a:rPr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innerText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/>
            <a:r>
              <a:t> 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tatemen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Statements</a:t>
            </a:r>
          </a:p>
        </p:txBody>
      </p:sp>
      <p:sp>
        <p:nvSpPr>
          <p:cNvPr id="109" name="A statement is an instruction that tells the JavaScript processor what it should do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defTabSz="554990">
              <a:spcBef>
                <a:spcPts val="3400"/>
              </a:spcBef>
              <a:defRPr sz="2850"/>
            </a:pPr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statement </a:t>
            </a:r>
            <a:r>
              <a:t>is an instruction that tells the JavaScript processor what it should do.</a:t>
            </a:r>
          </a:p>
          <a:p>
            <a:pPr marL="351895" indent="-351895" defTabSz="554990">
              <a:spcBef>
                <a:spcPts val="3400"/>
              </a:spcBef>
              <a:buSzPct val="75000"/>
              <a:buChar char="•"/>
              <a:defRPr sz="2850"/>
            </a:pPr>
            <a:r>
              <a:t>Statements generally end in semicolons:</a:t>
            </a:r>
          </a:p>
          <a:p>
            <a:pPr lvl="2" indent="434340" defTabSz="554990">
              <a:spcBef>
                <a:spcPts val="1900"/>
              </a:spcBef>
              <a:defRPr sz="2850">
                <a:latin typeface="Courier"/>
                <a:ea typeface="Courier"/>
                <a:cs typeface="Courier"/>
                <a:sym typeface="Courier"/>
              </a:defRPr>
            </a:pPr>
            <a:r>
              <a:t>statement1;</a:t>
            </a:r>
          </a:p>
          <a:p>
            <a:pPr lvl="2" indent="434340" defTabSz="554990">
              <a:spcBef>
                <a:spcPts val="0"/>
              </a:spcBef>
              <a:defRPr sz="2850">
                <a:latin typeface="Courier"/>
                <a:ea typeface="Courier"/>
                <a:cs typeface="Courier"/>
                <a:sym typeface="Courier"/>
              </a:defRPr>
            </a:pPr>
            <a:r>
              <a:t>statement2;</a:t>
            </a:r>
          </a:p>
          <a:p>
            <a:pPr marL="351895" indent="-351895" defTabSz="554990">
              <a:spcBef>
                <a:spcPts val="3400"/>
              </a:spcBef>
              <a:buSzPct val="75000"/>
              <a:buChar char="•"/>
              <a:defRPr sz="2850"/>
            </a:pPr>
            <a:r>
              <a:t>You can break a statement over several lines to make it easier to read:</a:t>
            </a:r>
          </a:p>
          <a:p>
            <a:pPr lvl="2" indent="434340" defTabSz="554990">
              <a:spcBef>
                <a:spcPts val="1900"/>
              </a:spcBef>
              <a:defRPr sz="2850">
                <a:latin typeface="Courier"/>
                <a:ea typeface="Courier"/>
                <a:cs typeface="Courier"/>
                <a:sym typeface="Courier"/>
              </a:defRPr>
            </a:pPr>
            <a:r>
              <a:t>document.</a:t>
            </a:r>
          </a:p>
          <a:p>
            <a:pPr lvl="2" indent="434340" defTabSz="554990">
              <a:spcBef>
                <a:spcPts val="0"/>
              </a:spcBef>
              <a:defRPr sz="2850">
                <a:latin typeface="Courier"/>
                <a:ea typeface="Courier"/>
                <a:cs typeface="Courier"/>
                <a:sym typeface="Courier"/>
              </a:defRPr>
            </a:pPr>
            <a:r>
              <a:t>  .querySelector(</a:t>
            </a:r>
          </a:p>
          <a:p>
            <a:pPr lvl="2" indent="434340" defTabSz="554990">
              <a:spcBef>
                <a:spcPts val="0"/>
              </a:spcBef>
              <a:defRPr sz="2850">
                <a:latin typeface="Courier"/>
                <a:ea typeface="Courier"/>
                <a:cs typeface="Courier"/>
                <a:sym typeface="Courier"/>
              </a:defRPr>
            </a:pPr>
            <a:r>
              <a:t>    "li.product"</a:t>
            </a:r>
          </a:p>
          <a:p>
            <a:pPr lvl="2" indent="434340" defTabSz="554990">
              <a:spcBef>
                <a:spcPts val="0"/>
              </a:spcBef>
              <a:defRPr sz="2850">
                <a:latin typeface="Courier"/>
                <a:ea typeface="Courier"/>
                <a:cs typeface="Courier"/>
                <a:sym typeface="Courier"/>
              </a:defRPr>
            </a:pPr>
            <a:r>
              <a:t>  ).innerText;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Numbers and Operator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Numbers and Operators</a:t>
            </a:r>
          </a:p>
        </p:txBody>
      </p:sp>
      <p:sp>
        <p:nvSpPr>
          <p:cNvPr id="112" name="Numbers are one of the data types you can use in JavaScript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Numbers</a:t>
            </a:r>
            <a:r>
              <a:t> are one of the data types you can use in JavaScript.</a:t>
            </a:r>
          </a:p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Math operators</a:t>
            </a:r>
            <a:r>
              <a:t> are characters that perform mathematical functions, for example:</a:t>
            </a:r>
          </a:p>
          <a:p>
            <a:pPr/>
            <a:r>
              <a:rPr>
                <a:latin typeface="+mj-lt"/>
                <a:ea typeface="+mj-ea"/>
                <a:cs typeface="+mj-cs"/>
                <a:sym typeface="Helvetica"/>
              </a:rPr>
              <a:t>Addition:</a:t>
            </a:r>
            <a:r>
              <a:t> 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10 </a:t>
            </a: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+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10;  </a:t>
            </a:r>
            <a:r>
              <a:rPr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rPr>
              <a:t>// 20</a:t>
            </a:r>
            <a:endParaRPr>
              <a:solidFill>
                <a:srgbClr val="A6AAA9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/>
            <a:r>
              <a:rPr>
                <a:latin typeface="+mj-lt"/>
                <a:ea typeface="+mj-ea"/>
                <a:cs typeface="+mj-cs"/>
                <a:sym typeface="Helvetica"/>
              </a:rPr>
              <a:t>Division:</a:t>
            </a:r>
            <a:r>
              <a:t> 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10 </a:t>
            </a: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/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10;  </a:t>
            </a:r>
            <a:r>
              <a:rPr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rPr>
              <a:t>// 1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/>
            <a:r>
              <a:rPr>
                <a:latin typeface="+mj-lt"/>
                <a:ea typeface="+mj-ea"/>
                <a:cs typeface="+mj-cs"/>
                <a:sym typeface="Helvetica"/>
              </a:rPr>
              <a:t>Multiplication: 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10 </a:t>
            </a: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*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10; </a:t>
            </a:r>
            <a:r>
              <a:rPr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rPr>
              <a:t>// 100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/>
            <a:r>
              <a:rPr>
                <a:latin typeface="+mj-lt"/>
                <a:ea typeface="+mj-ea"/>
                <a:cs typeface="+mj-cs"/>
                <a:sym typeface="Helvetica"/>
              </a:rPr>
              <a:t>More complex statements:</a:t>
            </a:r>
            <a:r>
              <a:t> 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(1 </a:t>
            </a: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+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1) </a:t>
            </a: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*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2;  </a:t>
            </a:r>
            <a:r>
              <a:rPr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rPr>
              <a:t>//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