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2" name="Shape 8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#</a:t>
            </a:r>
            <a:br>
              <a:rPr sz="4000"/>
            </a:br>
            <a:r>
              <a:rPr sz="6000"/>
              <a:t>CHAPTER TITLE</a:t>
            </a:r>
          </a:p>
        </p:txBody>
      </p:sp>
      <p:pic>
        <p:nvPicPr>
          <p:cNvPr id="18" name="partII_header.png" descr="partII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4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4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5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7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8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8 TABLE MARKUP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8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TABLE MARKUP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able Heade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Table Headers</a:t>
            </a:r>
          </a:p>
        </p:txBody>
      </p:sp>
      <p:sp>
        <p:nvSpPr>
          <p:cNvPr id="119" name="&lt;th&gt; &lt;/th&gt;…"/>
          <p:cNvSpPr txBox="1"/>
          <p:nvPr>
            <p:ph type="body" idx="1"/>
          </p:nvPr>
        </p:nvSpPr>
        <p:spPr>
          <a:xfrm>
            <a:off x="952500" y="2197100"/>
            <a:ext cx="11099800" cy="6589848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spcBef>
                <a:spcPts val="3000"/>
              </a:spcBef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&lt;th&gt; &lt;/th&gt;</a:t>
            </a:r>
          </a:p>
          <a:p>
            <a:pPr>
              <a:spcBef>
                <a:spcPts val="3000"/>
              </a:spcBef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th</a:t>
            </a:r>
            <a:r>
              <a:t> stands for “table header.”</a:t>
            </a:r>
          </a:p>
          <a:p>
            <a:pPr>
              <a:spcBef>
                <a:spcPts val="3000"/>
              </a:spcBef>
              <a:defRPr sz="3000"/>
            </a:pPr>
            <a:r>
              <a:t>Headers provide information about the cells in the row or column they precede.  </a:t>
            </a:r>
          </a:p>
          <a:p>
            <a:pPr>
              <a:spcBef>
                <a:spcPts val="3000"/>
              </a:spcBef>
              <a:defRPr sz="3000"/>
            </a:pPr>
            <a:r>
              <a:t>They are key tools for making table content accessible. Screen readers may read headers aloud before each data cell, providing context that is missing when you can’t see the table.</a:t>
            </a:r>
          </a:p>
          <a:p>
            <a:pPr>
              <a:spcBef>
                <a:spcPts val="3000"/>
              </a:spcBef>
              <a:defRPr sz="3000"/>
            </a:pPr>
            <a:r>
              <a:t>Headers are often rendered in a bold font by default.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able Columns Are Implie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Table Columns Are Implied</a:t>
            </a:r>
          </a:p>
        </p:txBody>
      </p:sp>
      <p:sp>
        <p:nvSpPr>
          <p:cNvPr id="122" name="&lt;table&gt;…"/>
          <p:cNvSpPr txBox="1"/>
          <p:nvPr/>
        </p:nvSpPr>
        <p:spPr>
          <a:xfrm>
            <a:off x="2571514" y="3702050"/>
            <a:ext cx="7339162" cy="488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&lt;table&gt;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&lt;tr&gt;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&lt;th&gt;</a:t>
            </a:r>
            <a:r>
              <a:t>Burgers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&lt;/th&gt;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&lt;td&gt;</a:t>
            </a:r>
            <a:r>
              <a:t>Organic Grass-fed Beef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&lt;/td&gt;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&lt;td&gt;</a:t>
            </a:r>
            <a:r>
              <a:t>Black Bean Veggie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&lt;/td&gt;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&lt;/tr&gt;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   </a:t>
            </a:r>
            <a:r>
              <a:t>&lt;tr&gt;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&lt;th&gt;</a:t>
            </a:r>
            <a:r>
              <a:t>Fries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&lt;/th&gt;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&lt;td&gt;</a:t>
            </a:r>
            <a:r>
              <a:t>Hand-cut Idaho potato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&lt;/td&gt;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&lt;td&gt;</a:t>
            </a:r>
            <a:r>
              <a:t>Seasoned sweet potato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&lt;/td&gt;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/>
              <a:t> </a:t>
            </a:r>
            <a:r>
              <a:t>&lt;/tr&gt;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&lt;/table&gt;</a:t>
            </a:r>
          </a:p>
        </p:txBody>
      </p:sp>
      <p:sp>
        <p:nvSpPr>
          <p:cNvPr id="123" name="This table would have 2 rows and 3 columns (because there are 3 cells defined in each row):"/>
          <p:cNvSpPr txBox="1"/>
          <p:nvPr/>
        </p:nvSpPr>
        <p:spPr>
          <a:xfrm>
            <a:off x="2081691" y="2362199"/>
            <a:ext cx="8501718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000">
                <a:solidFill>
                  <a:srgbClr val="53585F"/>
                </a:solidFill>
              </a:defRPr>
            </a:lvl1pPr>
          </a:lstStyle>
          <a:p>
            <a:pPr/>
            <a:r>
              <a:t>This table would have 2 rows and 3 columns (because there are 3 cells defined in each row):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panning Cell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Spanning Cells</a:t>
            </a:r>
          </a:p>
        </p:txBody>
      </p:sp>
      <p:sp>
        <p:nvSpPr>
          <p:cNvPr id="126" name="Spanning…"/>
          <p:cNvSpPr txBox="1"/>
          <p:nvPr>
            <p:ph type="body" idx="1"/>
          </p:nvPr>
        </p:nvSpPr>
        <p:spPr>
          <a:xfrm>
            <a:off x="999579" y="3075359"/>
            <a:ext cx="11099801" cy="5806332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t>Spanning</a:t>
            </a:r>
          </a:p>
          <a:p>
            <a:pPr marL="0" indent="0">
              <a:spcBef>
                <a:spcPts val="0"/>
              </a:spcBef>
              <a:buSzTx/>
              <a:buNone/>
              <a:defRPr sz="3000"/>
            </a:pPr>
            <a:r>
              <a:t>Stretching a cell to cover several rows or columns</a:t>
            </a:r>
          </a:p>
          <a:p>
            <a:pPr marL="0" indent="0">
              <a:buSzTx/>
              <a:buNone/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t>Column span</a:t>
            </a:r>
          </a:p>
          <a:p>
            <a:pPr marL="0" indent="0">
              <a:spcBef>
                <a:spcPts val="0"/>
              </a:spcBef>
              <a:buSzTx/>
              <a:buNone/>
              <a:defRPr sz="3000"/>
            </a:pPr>
            <a:r>
              <a:t>Stretching a cell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to the right </a:t>
            </a:r>
            <a:r>
              <a:t>over subsequent columns</a:t>
            </a:r>
          </a:p>
          <a:p>
            <a:pPr marL="0" indent="0">
              <a:buSzTx/>
              <a:buNone/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t>Row span</a:t>
            </a:r>
          </a:p>
          <a:p>
            <a:pPr marL="0" indent="0">
              <a:spcBef>
                <a:spcPts val="0"/>
              </a:spcBef>
              <a:buSzTx/>
              <a:buNone/>
              <a:defRPr sz="3000"/>
            </a:pPr>
            <a:r>
              <a:t>Stretching a cell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downward</a:t>
            </a:r>
            <a:r>
              <a:t> over several rows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Column Spa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Column Spans</a:t>
            </a:r>
          </a:p>
        </p:txBody>
      </p:sp>
      <p:pic>
        <p:nvPicPr>
          <p:cNvPr id="129" name="lwd5_0806_colspan.png" descr="lwd5_0806_colspa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40545" y="2944415"/>
            <a:ext cx="6980910" cy="1814166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&lt;table&gt;…"/>
          <p:cNvSpPr txBox="1"/>
          <p:nvPr/>
        </p:nvSpPr>
        <p:spPr>
          <a:xfrm>
            <a:off x="3062808" y="4513026"/>
            <a:ext cx="6790433" cy="341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spcBef>
                <a:spcPts val="42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&lt;table&gt;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&lt;tr&gt;</a:t>
            </a:r>
          </a:p>
          <a:p>
            <a:pPr marL="457200" marR="457200" algn="just" defTabSz="457200">
              <a:defRPr sz="24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    &lt;th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colspan="2"</a:t>
            </a:r>
            <a:r>
              <a:rPr>
                <a:solidFill>
                  <a:srgbClr val="000000"/>
                </a:solidFill>
              </a:rPr>
              <a:t>&gt;Fat&lt;/th&gt;</a:t>
            </a:r>
            <a:endParaRPr>
              <a:solidFill>
                <a:srgbClr val="000000"/>
              </a:solidFill>
            </a:endParaRP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&lt;/tr&gt;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&lt;tr&gt;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   &lt;td&gt;Saturated Fat (g)&lt;/td&gt;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   &lt;td&gt;Unsaturated Fat (g)&lt;/td&gt;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&lt;/tr&gt;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&lt;/table&gt;</a:t>
            </a:r>
          </a:p>
        </p:txBody>
      </p:sp>
      <p:sp>
        <p:nvSpPr>
          <p:cNvPr id="131" name="Notice that the first tr element only has one cell in it now. Every row should have the same number of cells or equivalent colspan values."/>
          <p:cNvSpPr txBox="1"/>
          <p:nvPr/>
        </p:nvSpPr>
        <p:spPr>
          <a:xfrm>
            <a:off x="999579" y="8166651"/>
            <a:ext cx="11099801" cy="9495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algn="l">
              <a:spcBef>
                <a:spcPts val="4200"/>
              </a:spcBef>
              <a:defRPr sz="2700">
                <a:solidFill>
                  <a:srgbClr val="53585F"/>
                </a:solidFill>
              </a:defRPr>
            </a:pPr>
            <a:r>
              <a:t>Notice that the first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</a:t>
            </a:r>
            <a:r>
              <a:t> element only has one cell in it now. Every row should have the same number of cells or equivalent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colspan</a:t>
            </a:r>
            <a:r>
              <a:t> values.</a:t>
            </a:r>
          </a:p>
        </p:txBody>
      </p:sp>
      <p:sp>
        <p:nvSpPr>
          <p:cNvPr id="132" name="Use the colspan attribute to specify the number of columns the cell should span over:"/>
          <p:cNvSpPr txBox="1"/>
          <p:nvPr>
            <p:ph type="body" sz="quarter" idx="1"/>
          </p:nvPr>
        </p:nvSpPr>
        <p:spPr>
          <a:xfrm>
            <a:off x="999579" y="2139230"/>
            <a:ext cx="11099801" cy="949574"/>
          </a:xfrm>
          <a:prstGeom prst="rect">
            <a:avLst/>
          </a:prstGeom>
        </p:spPr>
        <p:txBody>
          <a:bodyPr/>
          <a:lstStyle/>
          <a:p>
            <a:pPr marL="0" indent="0" defTabSz="543305">
              <a:spcBef>
                <a:spcPts val="3900"/>
              </a:spcBef>
              <a:buSzTx/>
              <a:buNone/>
              <a:defRPr sz="2790"/>
            </a:pPr>
            <a:r>
              <a:t>Use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colspan</a:t>
            </a:r>
            <a:r>
              <a:t> attribute to specify the number of columns the cell should span over: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Row Spa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Row Spans</a:t>
            </a:r>
          </a:p>
        </p:txBody>
      </p:sp>
      <p:sp>
        <p:nvSpPr>
          <p:cNvPr id="135" name="&lt;table&gt;…"/>
          <p:cNvSpPr txBox="1"/>
          <p:nvPr/>
        </p:nvSpPr>
        <p:spPr>
          <a:xfrm>
            <a:off x="598983" y="3721099"/>
            <a:ext cx="6516069" cy="406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&lt;table&gt;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&lt;tr&gt;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   &lt;th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rowspan="3"</a:t>
            </a:r>
            <a:r>
              <a:t>&gt;Serving Size&lt;/th&gt;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   &lt;td&gt;Small (8oz.)&lt;/td&gt;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&lt;/tr&gt; 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&lt;tr&gt;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   &lt;td&gt;Medium (16oz.)&lt;/td&gt;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&lt;/tr&gt;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&lt;tr&gt;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   &lt;td&gt;Large (24oz.)&lt;/td&gt;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 &lt;/tr&gt;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&lt;/table&gt;</a:t>
            </a:r>
          </a:p>
        </p:txBody>
      </p:sp>
      <p:sp>
        <p:nvSpPr>
          <p:cNvPr id="136" name="The rowspan attribute to specifies the number of rows the cell spans:"/>
          <p:cNvSpPr txBox="1"/>
          <p:nvPr>
            <p:ph type="body" sz="quarter" idx="4294967295"/>
          </p:nvPr>
        </p:nvSpPr>
        <p:spPr>
          <a:xfrm>
            <a:off x="999579" y="2230693"/>
            <a:ext cx="11099801" cy="949574"/>
          </a:xfrm>
          <a:prstGeom prst="rect">
            <a:avLst/>
          </a:prstGeom>
        </p:spPr>
        <p:txBody>
          <a:bodyPr/>
          <a:lstStyle/>
          <a:p>
            <a:pPr marL="0" indent="0" defTabSz="543305">
              <a:spcBef>
                <a:spcPts val="3900"/>
              </a:spcBef>
              <a:buSzTx/>
              <a:buNone/>
              <a:defRPr sz="279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rowspan</a:t>
            </a:r>
            <a:r>
              <a:t> attribute to specifies the number of rows the cell spans:</a:t>
            </a:r>
          </a:p>
        </p:txBody>
      </p:sp>
      <p:sp>
        <p:nvSpPr>
          <p:cNvPr id="137" name="Notice that the td elements that were spanned over are no longer in the source."/>
          <p:cNvSpPr txBox="1"/>
          <p:nvPr/>
        </p:nvSpPr>
        <p:spPr>
          <a:xfrm>
            <a:off x="952500" y="7775579"/>
            <a:ext cx="11099800" cy="9495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algn="l" defTabSz="449833">
              <a:spcBef>
                <a:spcPts val="3200"/>
              </a:spcBef>
              <a:defRPr sz="2772">
                <a:solidFill>
                  <a:srgbClr val="53585F"/>
                </a:solidFill>
              </a:defRPr>
            </a:pPr>
            <a:r>
              <a:t>Notice that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td</a:t>
            </a:r>
            <a:r>
              <a:t> elements that were spanned over are no longer in the source.</a:t>
            </a:r>
          </a:p>
        </p:txBody>
      </p:sp>
      <p:pic>
        <p:nvPicPr>
          <p:cNvPr id="138" name="lwd5_0808_rowspan.png" descr="lwd5_0808_rowspa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92144" y="5232780"/>
            <a:ext cx="6430772" cy="19144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able Accessibility…"/>
          <p:cNvSpPr txBox="1"/>
          <p:nvPr>
            <p:ph type="title"/>
          </p:nvPr>
        </p:nvSpPr>
        <p:spPr>
          <a:xfrm>
            <a:off x="952500" y="317500"/>
            <a:ext cx="11099800" cy="2159000"/>
          </a:xfrm>
          <a:prstGeom prst="rect">
            <a:avLst/>
          </a:prstGeom>
        </p:spPr>
        <p:txBody>
          <a:bodyPr/>
          <a:lstStyle/>
          <a:p>
            <a:pPr>
              <a:defRPr b="0" cap="all" spc="2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Table Accessibility</a:t>
            </a:r>
          </a:p>
          <a:p>
            <a:pPr>
              <a:spcBef>
                <a:spcPts val="1200"/>
              </a:spcBef>
            </a:pPr>
            <a:r>
              <a:t>Table Caption</a:t>
            </a:r>
          </a:p>
        </p:txBody>
      </p:sp>
      <p:sp>
        <p:nvSpPr>
          <p:cNvPr id="141" name="&lt;caption&gt; &lt;/caption&gt;…"/>
          <p:cNvSpPr txBox="1"/>
          <p:nvPr>
            <p:ph type="body" idx="1"/>
          </p:nvPr>
        </p:nvSpPr>
        <p:spPr>
          <a:xfrm>
            <a:off x="999579" y="2249785"/>
            <a:ext cx="11099801" cy="5254030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&lt;caption&gt; &lt;/caption&gt;</a:t>
            </a:r>
          </a:p>
          <a:p>
            <a:pPr>
              <a:defRPr sz="3000"/>
            </a:pPr>
            <a:r>
              <a:t>Provides a title or description for the table</a:t>
            </a:r>
          </a:p>
          <a:p>
            <a:pPr>
              <a:defRPr sz="3000"/>
            </a:pPr>
            <a:r>
              <a:t>Improves table accessibility </a:t>
            </a:r>
          </a:p>
          <a:p>
            <a:pPr>
              <a:defRPr sz="30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caption</a:t>
            </a:r>
            <a:r>
              <a:t> element must appear first in the table element.</a:t>
            </a:r>
          </a:p>
          <a:p>
            <a:pPr>
              <a:defRPr sz="3000"/>
            </a:pPr>
            <a:r>
              <a:t>The caption displays above the table by default.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able Caption (cont’d)"/>
          <p:cNvSpPr txBox="1"/>
          <p:nvPr>
            <p:ph type="title"/>
          </p:nvPr>
        </p:nvSpPr>
        <p:spPr>
          <a:xfrm>
            <a:off x="952500" y="444500"/>
            <a:ext cx="11099800" cy="932855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Table Caption (cont’d)</a:t>
            </a:r>
          </a:p>
        </p:txBody>
      </p:sp>
      <p:pic>
        <p:nvPicPr>
          <p:cNvPr id="144" name="lwd5_0810_caption.png" descr="lwd5_0810_capti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10726" y="1733244"/>
            <a:ext cx="6583348" cy="2775256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&lt;table&gt;…"/>
          <p:cNvSpPr txBox="1"/>
          <p:nvPr/>
        </p:nvSpPr>
        <p:spPr>
          <a:xfrm>
            <a:off x="2009725" y="4749799"/>
            <a:ext cx="8802440" cy="378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&lt;table&gt;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&lt;caption&gt;</a:t>
            </a:r>
            <a:r>
              <a:t>Nutritional Information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&lt;/caption&gt;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&lt;tr&gt;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   &lt;th&gt;Menu item&lt;/th&gt;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   &lt;th&gt;Calories&lt;/th&gt;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   &lt;th&gt;Fat (g)&lt;/th&gt;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 &lt;/tr&gt;</a:t>
            </a:r>
          </a:p>
          <a:p>
            <a:pPr marL="457200" marR="457200" algn="just" defTabSz="457200">
              <a:defRPr i="1" sz="2400">
                <a:latin typeface="Courier"/>
                <a:ea typeface="Courier"/>
                <a:cs typeface="Courier"/>
                <a:sym typeface="Courier"/>
              </a:defRPr>
            </a:pPr>
            <a:r>
              <a:t>   …table continues…</a:t>
            </a:r>
          </a:p>
          <a:p>
            <a:pPr marL="457200" marR="457200" algn="just" defTabSz="457200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&lt;/table&gt;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able Accessibility…"/>
          <p:cNvSpPr txBox="1"/>
          <p:nvPr>
            <p:ph type="title"/>
          </p:nvPr>
        </p:nvSpPr>
        <p:spPr>
          <a:xfrm>
            <a:off x="952500" y="317500"/>
            <a:ext cx="11099800" cy="2159000"/>
          </a:xfrm>
          <a:prstGeom prst="rect">
            <a:avLst/>
          </a:prstGeom>
        </p:spPr>
        <p:txBody>
          <a:bodyPr/>
          <a:lstStyle/>
          <a:p>
            <a:pPr>
              <a:defRPr b="0" cap="all" spc="2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Table Accessibility</a:t>
            </a:r>
          </a:p>
          <a:p>
            <a:pPr>
              <a:spcBef>
                <a:spcPts val="1200"/>
              </a:spcBef>
            </a:pPr>
            <a:r>
              <a:t>Defining scope</a:t>
            </a:r>
          </a:p>
        </p:txBody>
      </p:sp>
      <p:sp>
        <p:nvSpPr>
          <p:cNvPr id="148" name="The scope attribute associates a header with a row, column, rowgroup, or colgroup…"/>
          <p:cNvSpPr txBox="1"/>
          <p:nvPr>
            <p:ph type="body" idx="1"/>
          </p:nvPr>
        </p:nvSpPr>
        <p:spPr>
          <a:xfrm>
            <a:off x="999579" y="2770485"/>
            <a:ext cx="11099801" cy="5254030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scope</a:t>
            </a:r>
            <a:r>
              <a:t> attribute associates a header with a row, column, rowgroup, or colgroup</a:t>
            </a:r>
          </a:p>
          <a:p>
            <a:pPr marL="457200" marR="457200" indent="0" algn="just" defTabSz="457200">
              <a:spcBef>
                <a:spcPts val="2400"/>
              </a:spcBef>
              <a:buSzTx/>
              <a:buNone/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&lt;tr&gt;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&lt;th </a:t>
            </a:r>
            <a:r>
              <a:rPr b="1">
                <a:solidFill>
                  <a:schemeClr val="accent1"/>
                </a:solidFill>
              </a:rPr>
              <a:t>scope="row"</a:t>
            </a:r>
            <a:r>
              <a:t>&gt;Mars&lt;/th&gt;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&lt;td&gt;.95&lt;/td&gt;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&lt;td&gt;.62&lt;/td&gt;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&lt;td&gt;0&lt;/td&gt;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&lt;/tr&gt;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able Accessibility…"/>
          <p:cNvSpPr txBox="1"/>
          <p:nvPr>
            <p:ph type="title"/>
          </p:nvPr>
        </p:nvSpPr>
        <p:spPr>
          <a:xfrm>
            <a:off x="952500" y="317500"/>
            <a:ext cx="11099800" cy="2159000"/>
          </a:xfrm>
          <a:prstGeom prst="rect">
            <a:avLst/>
          </a:prstGeom>
        </p:spPr>
        <p:txBody>
          <a:bodyPr/>
          <a:lstStyle/>
          <a:p>
            <a:pPr>
              <a:defRPr b="0" cap="all" spc="2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Table Accessibility</a:t>
            </a:r>
          </a:p>
          <a:p>
            <a:pPr>
              <a:spcBef>
                <a:spcPts val="1200"/>
              </a:spcBef>
            </a:pPr>
            <a:r>
              <a:t>The headers Attribute</a:t>
            </a:r>
          </a:p>
        </p:txBody>
      </p:sp>
      <p:sp>
        <p:nvSpPr>
          <p:cNvPr id="151" name="The headers attribute explicitly associates a cell (td) with its respective header (th)…"/>
          <p:cNvSpPr txBox="1"/>
          <p:nvPr>
            <p:ph type="body" idx="1"/>
          </p:nvPr>
        </p:nvSpPr>
        <p:spPr>
          <a:xfrm>
            <a:off x="999579" y="2872085"/>
            <a:ext cx="11099801" cy="5254030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headers</a:t>
            </a:r>
            <a:r>
              <a:t> attribute explicitly associates a cell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td</a:t>
            </a:r>
            <a:r>
              <a:t>) with its respective header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th</a:t>
            </a:r>
            <a:r>
              <a:t>)</a:t>
            </a:r>
          </a:p>
          <a:p>
            <a:pPr marL="457200" marR="457200" indent="0" algn="just" defTabSz="457200">
              <a:spcBef>
                <a:spcPts val="2400"/>
              </a:spcBef>
              <a:buSzTx/>
              <a:buNone/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&lt;th i</a:t>
            </a:r>
            <a:r>
              <a:rPr b="1">
                <a:solidFill>
                  <a:schemeClr val="accent1"/>
                </a:solidFill>
              </a:rPr>
              <a:t>d="diameter"</a:t>
            </a:r>
            <a:r>
              <a:t>&gt;Diameter measured in earths&lt;/th&gt;</a:t>
            </a:r>
          </a:p>
          <a:p>
            <a:pPr marL="457200" marR="457200" indent="0" algn="just" defTabSz="457200">
              <a:spcBef>
                <a:spcPts val="2400"/>
              </a:spcBef>
              <a:buSzTx/>
              <a:buNone/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&lt;!-- many other cells --&gt;</a:t>
            </a:r>
          </a:p>
          <a:p>
            <a:pPr marL="457200" marR="457200" indent="0" algn="just" defTabSz="457200">
              <a:spcBef>
                <a:spcPts val="2400"/>
              </a:spcBef>
              <a:buSzTx/>
              <a:buNone/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&lt;td </a:t>
            </a:r>
            <a:r>
              <a:rPr>
                <a:solidFill>
                  <a:schemeClr val="accent1"/>
                </a:solidFill>
              </a:rPr>
              <a:t>headers="diameter"</a:t>
            </a:r>
            <a:r>
              <a:t>&gt;.38&lt;/td&gt;</a:t>
            </a:r>
          </a:p>
          <a:p>
            <a:pPr marL="457200" marR="457200" indent="0" algn="just" defTabSz="457200">
              <a:spcBef>
                <a:spcPts val="2400"/>
              </a:spcBef>
              <a:buSzTx/>
              <a:buNone/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&lt;!-- many other cells --&gt;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ow and Column Group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Row and Column Groups</a:t>
            </a:r>
          </a:p>
        </p:txBody>
      </p:sp>
      <p:sp>
        <p:nvSpPr>
          <p:cNvPr id="154" name="For complicated tables, you can create semantic groups of rows and/or columns that describe the table’s structure.…"/>
          <p:cNvSpPr txBox="1"/>
          <p:nvPr>
            <p:ph type="body" sz="half" idx="1"/>
          </p:nvPr>
        </p:nvSpPr>
        <p:spPr>
          <a:xfrm>
            <a:off x="999579" y="2817415"/>
            <a:ext cx="11099801" cy="4129982"/>
          </a:xfrm>
          <a:prstGeom prst="rect">
            <a:avLst/>
          </a:prstGeom>
        </p:spPr>
        <p:txBody>
          <a:bodyPr anchor="t"/>
          <a:lstStyle/>
          <a:p>
            <a:pPr>
              <a:defRPr sz="3000"/>
            </a:pPr>
            <a:r>
              <a:t>For complicated tables, you can create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semantic groups of rows and/or columns</a:t>
            </a:r>
            <a:r>
              <a:t> that describe the table’s structure.</a:t>
            </a:r>
          </a:p>
          <a:p>
            <a:pPr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Row group</a:t>
            </a:r>
            <a:r>
              <a:t> and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column group</a:t>
            </a:r>
            <a:r>
              <a:t> elements also provide more “hooks” for scripting and styling.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How tables are structured…"/>
          <p:cNvSpPr txBox="1"/>
          <p:nvPr>
            <p:ph type="body" idx="21"/>
          </p:nvPr>
        </p:nvSpPr>
        <p:spPr>
          <a:xfrm>
            <a:off x="2283321" y="3167583"/>
            <a:ext cx="9781679" cy="5105847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tables are structured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Table headers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Cell spanning (rows and columns)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Table captions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Row and column groups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Table accessibility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Row Group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Row Groups</a:t>
            </a:r>
          </a:p>
        </p:txBody>
      </p:sp>
      <p:sp>
        <p:nvSpPr>
          <p:cNvPr id="157" name="&lt;thead&gt; &lt;/thead&gt;…"/>
          <p:cNvSpPr txBox="1"/>
          <p:nvPr>
            <p:ph type="body" idx="1"/>
          </p:nvPr>
        </p:nvSpPr>
        <p:spPr>
          <a:xfrm>
            <a:off x="1046658" y="2349500"/>
            <a:ext cx="11005643" cy="5956003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spcBef>
                <a:spcPts val="3000"/>
              </a:spcBef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&lt;thead&gt; &lt;/thead&gt;</a:t>
            </a:r>
          </a:p>
          <a:p>
            <a:pPr marL="0" indent="0" algn="ctr">
              <a:spcBef>
                <a:spcPts val="2000"/>
              </a:spcBef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&lt;tbody&gt; &lt;/tbody&gt;</a:t>
            </a:r>
          </a:p>
          <a:p>
            <a:pPr marL="0" indent="0" algn="ctr">
              <a:spcBef>
                <a:spcPts val="2000"/>
              </a:spcBef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&lt;tfoot&gt; &lt;/tfoot&gt;</a:t>
            </a:r>
          </a:p>
          <a:p>
            <a:pPr>
              <a:spcBef>
                <a:spcPts val="3000"/>
              </a:spcBef>
              <a:defRPr sz="3000"/>
            </a:pPr>
            <a:r>
              <a:t>Provide additional semantic structure</a:t>
            </a:r>
          </a:p>
          <a:p>
            <a:pPr>
              <a:spcBef>
                <a:spcPts val="3000"/>
              </a:spcBef>
              <a:defRPr sz="3000"/>
            </a:pPr>
            <a:r>
              <a:t>Row group elements may contain one or more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</a:t>
            </a:r>
            <a:r>
              <a:t> elements (no direct text content).</a:t>
            </a:r>
          </a:p>
          <a:p>
            <a:pPr>
              <a:spcBef>
                <a:spcPts val="3000"/>
              </a:spcBef>
              <a:defRPr sz="3000"/>
            </a:pPr>
            <a:r>
              <a:t>Some browsing agents may repeat the header and footer rows on tables that span multiple pages.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Row Groups (cont’d)"/>
          <p:cNvSpPr txBox="1"/>
          <p:nvPr>
            <p:ph type="title"/>
          </p:nvPr>
        </p:nvSpPr>
        <p:spPr>
          <a:xfrm>
            <a:off x="952500" y="444500"/>
            <a:ext cx="11099800" cy="896938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Row Groups (cont’d)</a:t>
            </a:r>
          </a:p>
        </p:txBody>
      </p:sp>
      <p:sp>
        <p:nvSpPr>
          <p:cNvPr id="160" name="&lt;table&gt;…"/>
          <p:cNvSpPr txBox="1"/>
          <p:nvPr/>
        </p:nvSpPr>
        <p:spPr>
          <a:xfrm>
            <a:off x="336351" y="1791493"/>
            <a:ext cx="3467572" cy="711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&lt;table&gt;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…</a:t>
            </a:r>
          </a:p>
          <a:p>
            <a:pPr marL="457200" marR="457200" algn="just" defTabSz="457200">
              <a:defRPr b="1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&lt;thead&gt;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&lt;!-- headers --&gt;</a:t>
            </a:r>
            <a:endParaRPr>
              <a:solidFill>
                <a:srgbClr val="A6AAA9"/>
              </a:solidFill>
            </a:endParaRP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&lt;tr&gt;&lt;/tr&gt; 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&lt;tr&gt;&lt;/tr&gt;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&lt;tr&gt;&lt;/tr&gt;</a:t>
            </a:r>
          </a:p>
          <a:p>
            <a:pPr marL="457200" marR="457200" algn="just" defTabSz="457200">
              <a:defRPr b="1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&lt;thead&gt;</a:t>
            </a:r>
          </a:p>
          <a:p>
            <a:pPr marL="457200" marR="457200" algn="just" defTabSz="457200">
              <a:defRPr b="1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&lt;tbody&gt;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&lt;!-- data --&gt;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&lt;tr&gt;&lt;/tr&gt;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&lt;tr&gt;&lt;/tr&gt;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&lt;tr&gt;&lt;/tr&gt;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&lt;tr&gt;&lt;/tr&gt;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&lt;tr&gt;&lt;/tr&gt;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&lt;tr&gt;&lt;/tr&gt;</a:t>
            </a:r>
          </a:p>
          <a:p>
            <a:pPr marL="457200" marR="457200" algn="just" defTabSz="457200">
              <a:defRPr b="1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&lt;/tbody&gt;</a:t>
            </a:r>
          </a:p>
          <a:p>
            <a:pPr marL="457200" marR="457200" algn="just" defTabSz="457200">
              <a:defRPr b="1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&lt;tfoot&gt;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&lt;!-- footnote --&gt;</a:t>
            </a:r>
            <a:endParaRPr>
              <a:solidFill>
                <a:srgbClr val="A6AAA9"/>
              </a:solidFill>
            </a:endParaRP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&lt;tr&gt;&lt;/tr&gt;</a:t>
            </a:r>
          </a:p>
          <a:p>
            <a:pPr marL="457200" marR="457200" algn="just" defTabSz="457200">
              <a:defRPr b="1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&lt;/tfoot&gt;</a:t>
            </a:r>
          </a:p>
          <a:p>
            <a:pPr marL="457200" marR="457200" algn="just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&lt;/table&gt;</a:t>
            </a:r>
          </a:p>
        </p:txBody>
      </p:sp>
      <p:pic>
        <p:nvPicPr>
          <p:cNvPr id="161" name="lwd5_0811_groups.png" descr="lwd5_0811_group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556000" y="3450210"/>
            <a:ext cx="9209872" cy="3350640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NOTE: this table also utilizes row and column spans."/>
          <p:cNvSpPr txBox="1"/>
          <p:nvPr/>
        </p:nvSpPr>
        <p:spPr>
          <a:xfrm>
            <a:off x="8063153" y="7619999"/>
            <a:ext cx="4532823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700">
                <a:solidFill>
                  <a:schemeClr val="accent4"/>
                </a:solidFill>
              </a:defRPr>
            </a:pPr>
            <a:r>
              <a:t>NOTE: </a:t>
            </a:r>
            <a:r>
              <a:rPr>
                <a:solidFill>
                  <a:srgbClr val="53585F"/>
                </a:solidFill>
              </a:rPr>
              <a:t>this table also utilizes row and column spans.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Column Group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Column Groups</a:t>
            </a:r>
          </a:p>
        </p:txBody>
      </p:sp>
      <p:sp>
        <p:nvSpPr>
          <p:cNvPr id="165" name="&lt;colgroup&gt; &lt;/colgroup&gt;…"/>
          <p:cNvSpPr txBox="1"/>
          <p:nvPr>
            <p:ph type="body" idx="1"/>
          </p:nvPr>
        </p:nvSpPr>
        <p:spPr>
          <a:xfrm>
            <a:off x="952500" y="2362200"/>
            <a:ext cx="11099800" cy="5998816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spcBef>
                <a:spcPts val="3000"/>
              </a:spcBef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&lt;colgroup&gt; &lt;/colgroup&gt;</a:t>
            </a:r>
          </a:p>
          <a:p>
            <a:pPr marL="0" indent="0" algn="ctr">
              <a:spcBef>
                <a:spcPts val="2000"/>
              </a:spcBef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&lt;col&gt; &lt;/col&gt;</a:t>
            </a:r>
          </a:p>
          <a:p>
            <a:pPr>
              <a:spcBef>
                <a:spcPts val="3000"/>
              </a:spcBef>
              <a:defRPr sz="3000"/>
            </a:pPr>
            <a:r>
              <a:t>Allows you to assign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id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class</a:t>
            </a:r>
            <a:r>
              <a:t> names to columns so they can be accessed by scripts or styles</a:t>
            </a:r>
          </a:p>
          <a:p>
            <a:pPr>
              <a:spcBef>
                <a:spcPts val="3000"/>
              </a:spcBef>
              <a:defRPr sz="30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colgroup</a:t>
            </a:r>
            <a:r>
              <a:t> elements go at the start of the table, after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caption</a:t>
            </a:r>
            <a:r>
              <a:t> element if there is one.</a:t>
            </a:r>
          </a:p>
          <a:p>
            <a:pPr>
              <a:spcBef>
                <a:spcPts val="3000"/>
              </a:spcBef>
              <a:defRPr sz="30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colgroup</a:t>
            </a:r>
            <a:r>
              <a:t> elements contain no content; they only provide an indication of column structure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Column Groups (cont’d)"/>
          <p:cNvSpPr txBox="1"/>
          <p:nvPr>
            <p:ph type="title"/>
          </p:nvPr>
        </p:nvSpPr>
        <p:spPr>
          <a:xfrm>
            <a:off x="952500" y="444500"/>
            <a:ext cx="11099800" cy="84698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Column Groups (cont’d)</a:t>
            </a:r>
          </a:p>
        </p:txBody>
      </p:sp>
      <p:sp>
        <p:nvSpPr>
          <p:cNvPr id="168" name="If you need to access individual columns, identify them with col elements:"/>
          <p:cNvSpPr txBox="1"/>
          <p:nvPr/>
        </p:nvSpPr>
        <p:spPr>
          <a:xfrm>
            <a:off x="6981107" y="2368996"/>
            <a:ext cx="5807423" cy="17714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R="457200" algn="l" defTabSz="457200">
              <a:lnSpc>
                <a:spcPts val="4900"/>
              </a:lnSpc>
              <a:spcBef>
                <a:spcPts val="600"/>
              </a:spcBef>
              <a:defRPr sz="3000">
                <a:solidFill>
                  <a:srgbClr val="53585F"/>
                </a:solidFill>
              </a:defRPr>
            </a:pPr>
            <a:r>
              <a:t>If you need to access individual columns, identify them with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col</a:t>
            </a:r>
            <a:r>
              <a:t> elements:</a:t>
            </a:r>
          </a:p>
          <a:p>
            <a:pPr marL="457200" marR="457200" algn="l" defTabSz="457200">
              <a:spcBef>
                <a:spcPts val="1200"/>
              </a:spcBef>
              <a:defRPr sz="1000">
                <a:solidFill>
                  <a:srgbClr val="53585F"/>
                </a:solidFill>
                <a:latin typeface="Courier New"/>
                <a:ea typeface="Courier New"/>
                <a:cs typeface="Courier New"/>
                <a:sym typeface="Courier New"/>
              </a:defRPr>
            </a:pPr>
            <a:r>
              <a:t> </a:t>
            </a:r>
          </a:p>
        </p:txBody>
      </p:sp>
      <p:sp>
        <p:nvSpPr>
          <p:cNvPr id="169" name="&lt;table&gt;…"/>
          <p:cNvSpPr txBox="1"/>
          <p:nvPr/>
        </p:nvSpPr>
        <p:spPr>
          <a:xfrm>
            <a:off x="349045" y="4230315"/>
            <a:ext cx="5936854" cy="241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&lt;table&gt;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&lt;caption&gt;…&lt;/caption&gt;  </a:t>
            </a:r>
          </a:p>
          <a:p>
            <a:pPr marL="457200" marR="457200" algn="just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&lt;colgroup&gt;&lt;/colgroup&gt;</a:t>
            </a:r>
          </a:p>
          <a:p>
            <a:pPr marL="457200" marR="457200" algn="just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&lt;colgroup </a:t>
            </a:r>
            <a:r>
              <a:rPr>
                <a:solidFill>
                  <a:schemeClr val="accent1"/>
                </a:solidFill>
              </a:rPr>
              <a:t>span="2"</a:t>
            </a:r>
            <a:r>
              <a:t>&gt;&lt;/colgroup&gt;</a:t>
            </a:r>
          </a:p>
          <a:p>
            <a:pPr marL="457200" marR="457200" algn="just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&lt;colgroup </a:t>
            </a:r>
            <a:r>
              <a:rPr>
                <a:solidFill>
                  <a:schemeClr val="accent1"/>
                </a:solidFill>
              </a:rPr>
              <a:t>span="2"</a:t>
            </a:r>
            <a:r>
              <a:t>&gt;&lt;/colgroup&gt;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&lt;!-- rest of table... --&gt;</a:t>
            </a:r>
          </a:p>
        </p:txBody>
      </p:sp>
      <p:sp>
        <p:nvSpPr>
          <p:cNvPr id="170" name="The number of columns in a group is noted with the span attribute:"/>
          <p:cNvSpPr txBox="1"/>
          <p:nvPr/>
        </p:nvSpPr>
        <p:spPr>
          <a:xfrm>
            <a:off x="711868" y="2359133"/>
            <a:ext cx="5067789" cy="24699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t>The number of columns in a group is noted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span</a:t>
            </a:r>
            <a:r>
              <a:t> attribute:</a:t>
            </a:r>
          </a:p>
        </p:txBody>
      </p:sp>
      <p:sp>
        <p:nvSpPr>
          <p:cNvPr id="171" name="&lt;colgroup&gt;&lt;/colgroup&gt;…"/>
          <p:cNvSpPr txBox="1"/>
          <p:nvPr/>
        </p:nvSpPr>
        <p:spPr>
          <a:xfrm>
            <a:off x="6991201" y="4229099"/>
            <a:ext cx="4427848" cy="340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sz="2200">
                <a:latin typeface="Courier New"/>
                <a:ea typeface="Courier New"/>
                <a:cs typeface="Courier New"/>
                <a:sym typeface="Courier New"/>
              </a:defRPr>
            </a:pPr>
            <a:r>
              <a:rPr>
                <a:latin typeface="Courier"/>
                <a:ea typeface="Courier"/>
                <a:cs typeface="Courier"/>
                <a:sym typeface="Courier"/>
              </a:rPr>
              <a:t>&lt;colgroup&gt;&lt;/colgroup&gt;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&lt;colgroup&gt;</a:t>
            </a:r>
          </a:p>
          <a:p>
            <a:pPr marL="457200" marR="457200" algn="just" defTabSz="457200">
              <a:defRPr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&lt;col class="start"&gt;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marL="457200" marR="457200" algn="just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&lt;col class="end"&gt;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&lt;/colgroup&gt;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&lt;colgroup&gt;</a:t>
            </a:r>
          </a:p>
          <a:p>
            <a:pPr marL="457200" marR="457200" algn="just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&lt;col class="start"&gt;</a:t>
            </a:r>
          </a:p>
          <a:p>
            <a:pPr marL="457200" marR="457200" algn="just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&lt;col class="end"&gt;</a:t>
            </a:r>
          </a:p>
          <a:p>
            <a:pPr marL="457200" marR="457200" algn="just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&lt;/colgroup&gt;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abular Data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Tabular Data</a:t>
            </a:r>
          </a:p>
        </p:txBody>
      </p:sp>
      <p:sp>
        <p:nvSpPr>
          <p:cNvPr id="89" name="HTML table markup is for data arranged into rows and columns."/>
          <p:cNvSpPr txBox="1"/>
          <p:nvPr>
            <p:ph type="body" sz="quarter" idx="1"/>
          </p:nvPr>
        </p:nvSpPr>
        <p:spPr>
          <a:xfrm>
            <a:off x="952500" y="2139138"/>
            <a:ext cx="11099800" cy="959943"/>
          </a:xfrm>
          <a:prstGeom prst="rect">
            <a:avLst/>
          </a:prstGeom>
        </p:spPr>
        <p:txBody>
          <a:bodyPr/>
          <a:lstStyle>
            <a:lvl1pPr marL="0" indent="0" algn="ctr" defTabSz="490727">
              <a:spcBef>
                <a:spcPts val="3500"/>
              </a:spcBef>
              <a:buSzTx/>
              <a:buNone/>
              <a:defRPr sz="3024"/>
            </a:lvl1pPr>
          </a:lstStyle>
          <a:p>
            <a:pPr/>
            <a:r>
              <a:t>HTML table markup is for data arranged into rows and columns.</a:t>
            </a:r>
          </a:p>
        </p:txBody>
      </p:sp>
      <p:pic>
        <p:nvPicPr>
          <p:cNvPr id="90" name="lwd5_0801_tables.png" descr="lwd5_0801_tabl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98979" y="3130690"/>
            <a:ext cx="8501001" cy="569567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HTML Table Structur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HTML Table Structure</a:t>
            </a:r>
          </a:p>
        </p:txBody>
      </p:sp>
      <p:pic>
        <p:nvPicPr>
          <p:cNvPr id="93" name="lwd5_0801b_simpletable.png" descr="lwd5_0801b_simpletab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75280" y="3674362"/>
            <a:ext cx="7654240" cy="1856993"/>
          </a:xfrm>
          <a:prstGeom prst="rect">
            <a:avLst/>
          </a:prstGeom>
          <a:ln w="12700">
            <a:miter lim="400000"/>
          </a:ln>
        </p:spPr>
      </p:pic>
      <p:sp>
        <p:nvSpPr>
          <p:cNvPr id="94" name="Tables are made up of cells arranged into rows."/>
          <p:cNvSpPr txBox="1"/>
          <p:nvPr/>
        </p:nvSpPr>
        <p:spPr>
          <a:xfrm>
            <a:off x="1587728" y="2203744"/>
            <a:ext cx="9829344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53585F"/>
                </a:solidFill>
              </a:defRPr>
            </a:lvl1pPr>
          </a:lstStyle>
          <a:p>
            <a:pPr/>
            <a:r>
              <a:t>Tables are made up of cells arranged into rows.</a:t>
            </a:r>
          </a:p>
        </p:txBody>
      </p:sp>
      <p:sp>
        <p:nvSpPr>
          <p:cNvPr id="95" name="A simple table"/>
          <p:cNvSpPr txBox="1"/>
          <p:nvPr/>
        </p:nvSpPr>
        <p:spPr>
          <a:xfrm>
            <a:off x="5448572" y="3059703"/>
            <a:ext cx="1827065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b="1" sz="2000">
                <a:solidFill>
                  <a:schemeClr val="accent4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A simple table</a:t>
            </a:r>
          </a:p>
        </p:txBody>
      </p:sp>
      <p:pic>
        <p:nvPicPr>
          <p:cNvPr id="96" name="lwd5_0802.png" descr="lwd5_080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57400" y="5912102"/>
            <a:ext cx="8890000" cy="30607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HTML Table Structure (cont’d.)"/>
          <p:cNvSpPr txBox="1"/>
          <p:nvPr>
            <p:ph type="title"/>
          </p:nvPr>
        </p:nvSpPr>
        <p:spPr>
          <a:xfrm>
            <a:off x="952500" y="701476"/>
            <a:ext cx="11099800" cy="85427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HTML Table Structure (cont’d.)</a:t>
            </a:r>
          </a:p>
        </p:txBody>
      </p:sp>
      <p:pic>
        <p:nvPicPr>
          <p:cNvPr id="99" name="lwd5_0803.png" descr="lwd5_080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57400" y="3346450"/>
            <a:ext cx="8890000" cy="3060700"/>
          </a:xfrm>
          <a:prstGeom prst="rect">
            <a:avLst/>
          </a:prstGeom>
          <a:ln w="12700">
            <a:miter lim="400000"/>
          </a:ln>
        </p:spPr>
      </p:pic>
      <p:sp>
        <p:nvSpPr>
          <p:cNvPr id="100" name="How it looks using markup (table, tr, th, and td):"/>
          <p:cNvSpPr txBox="1"/>
          <p:nvPr/>
        </p:nvSpPr>
        <p:spPr>
          <a:xfrm>
            <a:off x="695300" y="2168633"/>
            <a:ext cx="11305432" cy="5649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spcBef>
                <a:spcPts val="1200"/>
              </a:spcBef>
              <a:defRPr sz="3000">
                <a:solidFill>
                  <a:srgbClr val="53585F"/>
                </a:solidFill>
              </a:defRPr>
            </a:pPr>
            <a:r>
              <a:t>How it looks using markup (</a:t>
            </a: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table</a:t>
            </a:r>
            <a:r>
              <a:t>, </a:t>
            </a: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tr</a:t>
            </a:r>
            <a:r>
              <a:t>, </a:t>
            </a: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th</a:t>
            </a:r>
            <a:r>
              <a:t>, and </a:t>
            </a: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td</a:t>
            </a:r>
            <a:r>
              <a:t>):</a:t>
            </a:r>
          </a:p>
        </p:txBody>
      </p:sp>
      <p:sp>
        <p:nvSpPr>
          <p:cNvPr id="101" name="NOTE: Columns are implied by the number of cells in each row (not created with column elements)."/>
          <p:cNvSpPr txBox="1"/>
          <p:nvPr/>
        </p:nvSpPr>
        <p:spPr>
          <a:xfrm>
            <a:off x="695300" y="7423149"/>
            <a:ext cx="11305432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1200"/>
              </a:spcBef>
              <a:defRPr sz="2700">
                <a:solidFill>
                  <a:srgbClr val="53585F"/>
                </a:solidFill>
              </a:defRPr>
            </a:pPr>
            <a:r>
              <a:rPr>
                <a:solidFill>
                  <a:schemeClr val="accent4"/>
                </a:solidFill>
              </a:rPr>
              <a:t>NOTE:</a:t>
            </a:r>
            <a:r>
              <a:t> Columns are implied by the number of cells in each row (not created with column elements).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HTML Table Structure (cont'd)"/>
          <p:cNvSpPr txBox="1"/>
          <p:nvPr>
            <p:ph type="title"/>
          </p:nvPr>
        </p:nvSpPr>
        <p:spPr>
          <a:xfrm>
            <a:off x="952500" y="654421"/>
            <a:ext cx="11099800" cy="854275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HTML Table Structure (cont'd)</a:t>
            </a:r>
          </a:p>
        </p:txBody>
      </p:sp>
      <p:sp>
        <p:nvSpPr>
          <p:cNvPr id="104" name="The same table written in code:"/>
          <p:cNvSpPr txBox="1"/>
          <p:nvPr/>
        </p:nvSpPr>
        <p:spPr>
          <a:xfrm>
            <a:off x="917103" y="1852339"/>
            <a:ext cx="5684194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spcBef>
                <a:spcPts val="1200"/>
              </a:spcBef>
              <a:defRPr sz="3000">
                <a:solidFill>
                  <a:srgbClr val="53585F"/>
                </a:solidFill>
              </a:defRPr>
            </a:lvl1pPr>
          </a:lstStyle>
          <a:p>
            <a:pPr/>
            <a:r>
              <a:t>The same table written in code:</a:t>
            </a:r>
          </a:p>
        </p:txBody>
      </p:sp>
      <p:sp>
        <p:nvSpPr>
          <p:cNvPr id="105" name="&lt;table&gt;…"/>
          <p:cNvSpPr txBox="1"/>
          <p:nvPr/>
        </p:nvSpPr>
        <p:spPr>
          <a:xfrm>
            <a:off x="539272" y="2754783"/>
            <a:ext cx="6272189" cy="604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just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&lt;table&gt;</a:t>
            </a:r>
          </a:p>
          <a:p>
            <a:pPr marL="457200" marR="457200" algn="just" defTabSz="457200">
              <a:defRPr b="1"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</a:t>
            </a:r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</a:rPr>
              <a:t>&lt;tr&gt;</a:t>
            </a:r>
            <a:endParaRPr>
              <a:solidFill>
                <a:schemeClr val="accent1">
                  <a:satOff val="-3355"/>
                  <a:lumOff val="26614"/>
                </a:schemeClr>
              </a:solidFill>
            </a:endParaRPr>
          </a:p>
          <a:p>
            <a:pPr marL="457200" marR="457200" algn="just" defTabSz="457200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</a:t>
            </a:r>
            <a:r>
              <a:rPr b="1">
                <a:solidFill>
                  <a:schemeClr val="accent2"/>
                </a:solidFill>
              </a:rPr>
              <a:t>&lt;th&gt;</a:t>
            </a:r>
            <a:r>
              <a:rPr>
                <a:solidFill>
                  <a:schemeClr val="accent2"/>
                </a:solidFill>
              </a:rPr>
              <a:t>Menu item</a:t>
            </a:r>
            <a:r>
              <a:rPr b="1">
                <a:solidFill>
                  <a:schemeClr val="accent2"/>
                </a:solidFill>
              </a:rPr>
              <a:t>&lt;/th&gt;</a:t>
            </a:r>
            <a:endParaRPr>
              <a:solidFill>
                <a:schemeClr val="accent2"/>
              </a:solidFill>
            </a:endParaRPr>
          </a:p>
          <a:p>
            <a:pPr marL="457200" marR="457200" algn="just" defTabSz="457200">
              <a:defRPr sz="2200">
                <a:solidFill>
                  <a:schemeClr val="accent2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</a:t>
            </a:r>
            <a:r>
              <a:rPr b="1"/>
              <a:t>&lt;th&gt;</a:t>
            </a:r>
            <a:r>
              <a:t>Calories</a:t>
            </a:r>
            <a:r>
              <a:rPr b="1"/>
              <a:t>&lt;/th&gt;</a:t>
            </a:r>
          </a:p>
          <a:p>
            <a:pPr marL="457200" marR="457200" algn="just" defTabSz="457200">
              <a:defRPr sz="2200">
                <a:solidFill>
                  <a:schemeClr val="accent2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</a:t>
            </a:r>
            <a:r>
              <a:rPr b="1"/>
              <a:t>&lt;th&gt;</a:t>
            </a:r>
            <a:r>
              <a:t>Fat (g)</a:t>
            </a:r>
            <a:r>
              <a:rPr b="1"/>
              <a:t>&lt;/th&gt;</a:t>
            </a:r>
          </a:p>
          <a:p>
            <a:pPr marL="457200" marR="457200" algn="just" defTabSz="457200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&lt;/tr&gt;</a:t>
            </a:r>
            <a:endParaRPr b="1">
              <a:solidFill>
                <a:schemeClr val="accent1">
                  <a:satOff val="-3355"/>
                  <a:lumOff val="26614"/>
                </a:schemeClr>
              </a:solidFill>
            </a:endParaRPr>
          </a:p>
          <a:p>
            <a:pPr marL="457200" marR="457200" algn="just" defTabSz="457200">
              <a:defRPr b="1" sz="2200">
                <a:solidFill>
                  <a:schemeClr val="accent1">
                    <a:satOff val="-3355"/>
                    <a:lumOff val="26614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&lt;tr&gt;</a:t>
            </a:r>
          </a:p>
          <a:p>
            <a:pPr marL="457200" marR="457200" algn="just" defTabSz="457200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</a:t>
            </a:r>
            <a:r>
              <a:rPr b="1">
                <a:solidFill>
                  <a:schemeClr val="accent2"/>
                </a:solidFill>
              </a:rPr>
              <a:t>&lt;td&gt;</a:t>
            </a:r>
            <a:r>
              <a:rPr>
                <a:solidFill>
                  <a:schemeClr val="accent2"/>
                </a:solidFill>
              </a:rPr>
              <a:t>Chicken noodle soup</a:t>
            </a:r>
            <a:r>
              <a:rPr b="1">
                <a:solidFill>
                  <a:schemeClr val="accent2"/>
                </a:solidFill>
              </a:rPr>
              <a:t>&lt;/td&gt;</a:t>
            </a:r>
            <a:endParaRPr>
              <a:solidFill>
                <a:schemeClr val="accent2"/>
              </a:solidFill>
            </a:endParaRPr>
          </a:p>
          <a:p>
            <a:pPr marL="457200" marR="457200" algn="just" defTabSz="457200">
              <a:defRPr sz="2200">
                <a:solidFill>
                  <a:schemeClr val="accent2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</a:t>
            </a:r>
            <a:r>
              <a:rPr b="1"/>
              <a:t>&lt;td&gt;</a:t>
            </a:r>
            <a:r>
              <a:t>120</a:t>
            </a:r>
            <a:r>
              <a:rPr b="1"/>
              <a:t>&lt;/td&gt;</a:t>
            </a:r>
          </a:p>
          <a:p>
            <a:pPr marL="457200" marR="457200" algn="just" defTabSz="457200">
              <a:defRPr sz="2200">
                <a:solidFill>
                  <a:schemeClr val="accent2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</a:t>
            </a:r>
            <a:r>
              <a:rPr b="1"/>
              <a:t>&lt;td&gt;</a:t>
            </a:r>
            <a:r>
              <a:t>2</a:t>
            </a:r>
            <a:r>
              <a:rPr b="1"/>
              <a:t>&lt;/td&gt;</a:t>
            </a:r>
          </a:p>
          <a:p>
            <a:pPr marL="457200" marR="457200" algn="just" defTabSz="457200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&lt;/tr&gt;</a:t>
            </a:r>
            <a:endParaRPr b="1">
              <a:solidFill>
                <a:schemeClr val="accent1">
                  <a:satOff val="-3355"/>
                  <a:lumOff val="26614"/>
                </a:schemeClr>
              </a:solidFill>
            </a:endParaRPr>
          </a:p>
          <a:p>
            <a:pPr marL="457200" marR="457200" algn="just" defTabSz="457200">
              <a:defRPr b="1" sz="2200">
                <a:solidFill>
                  <a:schemeClr val="accent1">
                    <a:satOff val="-3355"/>
                    <a:lumOff val="26614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&lt;tr&gt;</a:t>
            </a:r>
          </a:p>
          <a:p>
            <a:pPr marL="457200" marR="457200" algn="just" defTabSz="457200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</a:t>
            </a:r>
            <a:r>
              <a:rPr b="1">
                <a:solidFill>
                  <a:schemeClr val="accent2"/>
                </a:solidFill>
              </a:rPr>
              <a:t>&lt;td&gt;</a:t>
            </a:r>
            <a:r>
              <a:rPr>
                <a:solidFill>
                  <a:schemeClr val="accent2"/>
                </a:solidFill>
              </a:rPr>
              <a:t>Caesar salad</a:t>
            </a:r>
            <a:r>
              <a:rPr b="1">
                <a:solidFill>
                  <a:schemeClr val="accent2"/>
                </a:solidFill>
              </a:rPr>
              <a:t>&lt;/td&gt;</a:t>
            </a:r>
            <a:endParaRPr>
              <a:solidFill>
                <a:schemeClr val="accent2"/>
              </a:solidFill>
            </a:endParaRPr>
          </a:p>
          <a:p>
            <a:pPr marL="457200" marR="457200" algn="just" defTabSz="457200">
              <a:defRPr sz="2200">
                <a:solidFill>
                  <a:schemeClr val="accent2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</a:t>
            </a:r>
            <a:r>
              <a:rPr b="1"/>
              <a:t>&lt;td&gt;</a:t>
            </a:r>
            <a:r>
              <a:t>400</a:t>
            </a:r>
            <a:r>
              <a:rPr b="1"/>
              <a:t>&lt;/td&gt;</a:t>
            </a:r>
          </a:p>
          <a:p>
            <a:pPr marL="457200" marR="457200" algn="just" defTabSz="457200">
              <a:defRPr sz="2200">
                <a:solidFill>
                  <a:schemeClr val="accent2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</a:t>
            </a:r>
            <a:r>
              <a:rPr b="1"/>
              <a:t>&lt;td&gt;</a:t>
            </a:r>
            <a:r>
              <a:t>26</a:t>
            </a:r>
            <a:r>
              <a:rPr b="1"/>
              <a:t>&lt;/td&gt;</a:t>
            </a:r>
          </a:p>
          <a:p>
            <a:pPr marL="457200" marR="457200" algn="just" defTabSz="457200">
              <a:defRPr b="1"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</a:t>
            </a:r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</a:rPr>
              <a:t>&lt;/tr&gt;</a:t>
            </a:r>
          </a:p>
          <a:p>
            <a:pPr marL="457200" marR="457200" algn="just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&lt;/table&gt;</a:t>
            </a:r>
          </a:p>
        </p:txBody>
      </p:sp>
      <p:sp>
        <p:nvSpPr>
          <p:cNvPr id="106" name="Default browser display:"/>
          <p:cNvSpPr txBox="1"/>
          <p:nvPr/>
        </p:nvSpPr>
        <p:spPr>
          <a:xfrm>
            <a:off x="7543944" y="1852339"/>
            <a:ext cx="4658371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spcBef>
                <a:spcPts val="1200"/>
              </a:spcBef>
              <a:defRPr sz="3000">
                <a:solidFill>
                  <a:srgbClr val="53585F"/>
                </a:solidFill>
              </a:defRPr>
            </a:lvl1pPr>
          </a:lstStyle>
          <a:p>
            <a:pPr/>
            <a:r>
              <a:t>Default browser display:</a:t>
            </a:r>
          </a:p>
        </p:txBody>
      </p:sp>
      <p:pic>
        <p:nvPicPr>
          <p:cNvPr id="107" name="lwd5_0804_sample.png" descr="lwd5_0804_samp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592292" y="3122830"/>
            <a:ext cx="4872546" cy="14572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he table Ele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table Element</a:t>
            </a:r>
          </a:p>
        </p:txBody>
      </p:sp>
      <p:sp>
        <p:nvSpPr>
          <p:cNvPr id="110" name="&lt;table&gt; &lt;/table&gt;…"/>
          <p:cNvSpPr txBox="1"/>
          <p:nvPr>
            <p:ph type="body" idx="4294967295"/>
          </p:nvPr>
        </p:nvSpPr>
        <p:spPr>
          <a:xfrm>
            <a:off x="952500" y="2387600"/>
            <a:ext cx="11099800" cy="5189935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&lt;table&gt; &lt;/table&gt;</a:t>
            </a:r>
          </a:p>
          <a:p>
            <a:pPr>
              <a:defRPr sz="3000"/>
            </a:pPr>
            <a:r>
              <a:t>Identifies tabular material</a:t>
            </a:r>
          </a:p>
          <a:p>
            <a:pPr>
              <a:defRPr sz="3000"/>
            </a:pPr>
            <a:r>
              <a:t>Contains some number of row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</a:t>
            </a:r>
            <a:r>
              <a:t>) elements</a:t>
            </a:r>
          </a:p>
          <a:p>
            <a:pPr>
              <a:defRPr sz="3000"/>
            </a:pPr>
            <a:r>
              <a:t>Optionally, may also have a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caption</a:t>
            </a:r>
            <a:r>
              <a:t> element and row and column group elements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able Row (tr) Ele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Table Row (tr) Element</a:t>
            </a:r>
          </a:p>
        </p:txBody>
      </p:sp>
      <p:sp>
        <p:nvSpPr>
          <p:cNvPr id="113" name="&lt;tr&gt; &lt;/tr&gt;…"/>
          <p:cNvSpPr txBox="1"/>
          <p:nvPr>
            <p:ph type="body" idx="4294967295"/>
          </p:nvPr>
        </p:nvSpPr>
        <p:spPr>
          <a:xfrm>
            <a:off x="952500" y="2518767"/>
            <a:ext cx="11099800" cy="5662167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&lt;tr&gt; &lt;/tr&gt;</a:t>
            </a:r>
          </a:p>
          <a:p>
            <a:pPr>
              <a:spcBef>
                <a:spcPts val="6000"/>
              </a:spcBef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tr</a:t>
            </a:r>
            <a:r>
              <a:t> stands for “table row.”</a:t>
            </a:r>
          </a:p>
          <a:p>
            <a:pPr>
              <a:defRPr sz="3000"/>
            </a:pPr>
            <a:r>
              <a:t>The only thing that can go between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</a:t>
            </a:r>
            <a:r>
              <a:t> tags is some number of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th</a:t>
            </a:r>
            <a:r>
              <a:t> (header)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td</a:t>
            </a:r>
            <a:r>
              <a:t> (data cell) elements.</a:t>
            </a:r>
          </a:p>
          <a:p>
            <a:pPr>
              <a:defRPr sz="3000"/>
            </a:pPr>
            <a:r>
              <a:t>There may be no text content in a row that is not contained within a header or data cell.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able Cell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Table Cells</a:t>
            </a:r>
          </a:p>
        </p:txBody>
      </p:sp>
      <p:sp>
        <p:nvSpPr>
          <p:cNvPr id="116" name="&lt;td&gt; &lt;/td&gt;…"/>
          <p:cNvSpPr txBox="1"/>
          <p:nvPr>
            <p:ph type="body" sz="half" idx="1"/>
          </p:nvPr>
        </p:nvSpPr>
        <p:spPr>
          <a:xfrm>
            <a:off x="952500" y="2518767"/>
            <a:ext cx="11099800" cy="4546601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&lt;td&gt; &lt;/td&gt;</a:t>
            </a:r>
          </a:p>
          <a:p>
            <a:pPr>
              <a:spcBef>
                <a:spcPts val="6000"/>
              </a:spcBef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td</a:t>
            </a:r>
            <a:r>
              <a:t> stands for “table data.”</a:t>
            </a:r>
          </a:p>
          <a:p>
            <a:pPr>
              <a:defRPr sz="3000"/>
            </a:pPr>
            <a:r>
              <a:t>Cells can contain any type of web content.</a:t>
            </a:r>
          </a:p>
          <a:p>
            <a:pPr>
              <a:defRPr sz="3000"/>
            </a:pPr>
            <a:r>
              <a:t>All content in a table must be contained in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td</a:t>
            </a:r>
            <a:r>
              <a:t> tags.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