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7" name="Shape 8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PART I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662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# CHAPTER TITLE"/>
          <p:cNvSpPr txBox="1"/>
          <p:nvPr>
            <p:ph type="body" sz="half" idx="21"/>
          </p:nvPr>
        </p:nvSpPr>
        <p:spPr>
          <a:xfrm>
            <a:off x="519633" y="2527300"/>
            <a:ext cx="11965534" cy="3302000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8F499C"/>
                </a:solidFill>
              </a:rPr>
              <a:t>#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CHAPTER TITLE</a:t>
            </a:r>
          </a:p>
        </p:txBody>
      </p:sp>
      <p:pic>
        <p:nvPicPr>
          <p:cNvPr id="19" name="partIV_header.png" descr="partIV_head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19050"/>
            <a:ext cx="13004801" cy="167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T I title +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he internet vs. the web…"/>
          <p:cNvSpPr txBox="1"/>
          <p:nvPr>
            <p:ph type="body" sz="half" idx="21"/>
          </p:nvPr>
        </p:nvSpPr>
        <p:spPr>
          <a:xfrm>
            <a:off x="2270621" y="3094260"/>
            <a:ext cx="9781679" cy="5105848"/>
          </a:xfrm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The internet vs.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History of the web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servers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What browsers do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URLs</a:t>
            </a:r>
          </a:p>
          <a:p>
            <a:pPr marL="373379" indent="-373379" defTabSz="490727">
              <a:spcBef>
                <a:spcPts val="3500"/>
              </a:spcBef>
              <a:defRPr b="1" sz="3024">
                <a:latin typeface="+mj-lt"/>
                <a:ea typeface="+mj-ea"/>
                <a:cs typeface="+mj-cs"/>
                <a:sym typeface="Helvetica"/>
              </a:defRPr>
            </a:pPr>
            <a:r>
              <a:t>How web pages are constructed </a:t>
            </a:r>
          </a:p>
        </p:txBody>
      </p:sp>
      <p:sp>
        <p:nvSpPr>
          <p:cNvPr id="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46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8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>
            <a:lvl1pPr marL="0" indent="0">
              <a:spcBef>
                <a:spcPts val="3600"/>
              </a:spcBef>
              <a:buSzTx/>
              <a:buNone/>
              <a:defRPr sz="3000"/>
            </a:lvl1pPr>
            <a:lvl2pPr marL="0" indent="228600">
              <a:spcBef>
                <a:spcPts val="3600"/>
              </a:spcBef>
              <a:buSzTx/>
              <a:buNone/>
              <a:defRPr sz="3000"/>
            </a:lvl2pPr>
            <a:lvl3pPr marL="0" indent="457200">
              <a:spcBef>
                <a:spcPts val="3600"/>
              </a:spcBef>
              <a:buSzTx/>
              <a:buNone/>
              <a:defRPr sz="3000"/>
            </a:lvl3pPr>
            <a:lvl4pPr marL="0" indent="685800">
              <a:spcBef>
                <a:spcPts val="3600"/>
              </a:spcBef>
              <a:buSzTx/>
              <a:buNone/>
              <a:defRPr sz="3000"/>
            </a:lvl4pPr>
            <a:lvl5pPr marL="0" indent="914400">
              <a:spcBef>
                <a:spcPts val="3600"/>
              </a:spcBef>
              <a:buSzTx/>
              <a:buNone/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RT I title, cent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pic>
        <p:nvPicPr>
          <p:cNvPr id="69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1" name="Body Level One…"/>
          <p:cNvSpPr txBox="1"/>
          <p:nvPr>
            <p:ph type="body" idx="1"/>
          </p:nvPr>
        </p:nvSpPr>
        <p:spPr>
          <a:xfrm>
            <a:off x="952500" y="2609850"/>
            <a:ext cx="11099800" cy="6286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4000"/>
            </a:lvl1pPr>
            <a:lvl2pPr marL="0" indent="228600" algn="ctr">
              <a:buSzTx/>
              <a:buNone/>
              <a:defRPr sz="4000"/>
            </a:lvl2pPr>
            <a:lvl3pPr marL="0" indent="457200" algn="ctr">
              <a:buSzTx/>
              <a:buNone/>
              <a:defRPr sz="4000"/>
            </a:lvl3pPr>
            <a:lvl4pPr marL="0" indent="685800" algn="ctr">
              <a:buSzTx/>
              <a:buNone/>
              <a:defRPr sz="4000"/>
            </a:lvl4pPr>
            <a:lvl5pPr marL="0" indent="914400" algn="ctr">
              <a:buSzTx/>
              <a:buNone/>
              <a:defRPr sz="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oter.png" descr="footer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353550"/>
            <a:ext cx="1300480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27BDB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4" name="OVERVIEW"/>
          <p:cNvSpPr txBox="1"/>
          <p:nvPr/>
        </p:nvSpPr>
        <p:spPr>
          <a:xfrm>
            <a:off x="952500" y="5334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b="1" sz="4800">
                <a:solidFill>
                  <a:srgbClr val="53585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OVERVIEW</a:t>
            </a:r>
          </a:p>
        </p:txBody>
      </p:sp>
      <p:sp>
        <p:nvSpPr>
          <p:cNvPr id="5" name="Line"/>
          <p:cNvSpPr/>
          <p:nvPr/>
        </p:nvSpPr>
        <p:spPr>
          <a:xfrm>
            <a:off x="1197470" y="207476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6" name="Line"/>
          <p:cNvSpPr/>
          <p:nvPr/>
        </p:nvSpPr>
        <p:spPr>
          <a:xfrm>
            <a:off x="1197470" y="1146323"/>
            <a:ext cx="1060986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7" name="Rectangle"/>
          <p:cNvSpPr/>
          <p:nvPr/>
        </p:nvSpPr>
        <p:spPr>
          <a:xfrm>
            <a:off x="-12700" y="0"/>
            <a:ext cx="13124359" cy="230585"/>
          </a:xfrm>
          <a:prstGeom prst="rect">
            <a:avLst/>
          </a:prstGeom>
          <a:solidFill>
            <a:srgbClr val="8F499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8" name="Title Text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" name="Body Level One…"/>
          <p:cNvSpPr txBox="1"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800" u="none">
          <a:solidFill>
            <a:srgbClr val="53585F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solidFill>
            <a:srgbClr val="53585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25 NEXT-LEVEL JAVASCRIPT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8000">
                <a:latin typeface="+mj-lt"/>
                <a:ea typeface="+mj-ea"/>
                <a:cs typeface="+mj-cs"/>
                <a:sym typeface="Helvetica"/>
              </a:defRPr>
            </a:pPr>
            <a:r>
              <a:rPr b="1" sz="9000">
                <a:solidFill>
                  <a:srgbClr val="8F499C"/>
                </a:solidFill>
              </a:rPr>
              <a:t>25</a:t>
            </a:r>
            <a:br>
              <a:rPr sz="4000"/>
            </a:br>
            <a:r>
              <a:rPr sz="6000">
                <a:latin typeface="+mn-lt"/>
                <a:ea typeface="+mn-ea"/>
                <a:cs typeface="+mn-cs"/>
                <a:sym typeface="Helvetica Light"/>
              </a:rPr>
              <a:t>NEXT-LEVEL JAVASCRIPT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JAVASCRIPT FRAMEWORK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JAVASCRIPT FRAMEWORKS</a:t>
            </a:r>
          </a:p>
          <a:p>
            <a:pPr/>
            <a:r>
              <a:t>Popular Frameworks</a:t>
            </a:r>
          </a:p>
        </p:txBody>
      </p:sp>
      <p:sp>
        <p:nvSpPr>
          <p:cNvPr id="115" name="React: Technically a large library; primarily used for building user interfaces;…"/>
          <p:cNvSpPr txBox="1"/>
          <p:nvPr>
            <p:ph type="body" idx="1"/>
          </p:nvPr>
        </p:nvSpPr>
        <p:spPr>
          <a:xfrm>
            <a:off x="952499" y="2817415"/>
            <a:ext cx="11099801" cy="5723480"/>
          </a:xfrm>
          <a:prstGeom prst="rect">
            <a:avLst/>
          </a:prstGeom>
        </p:spPr>
        <p:txBody>
          <a:bodyPr/>
          <a:lstStyle/>
          <a:p>
            <a:pPr marL="348191" indent="-348191" defTabSz="549148">
              <a:spcBef>
                <a:spcPts val="3300"/>
              </a:spcBef>
              <a:buSzPct val="75000"/>
              <a:buChar char="•"/>
              <a:defRPr b="1" sz="2820">
                <a:latin typeface="+mj-lt"/>
                <a:ea typeface="+mj-ea"/>
                <a:cs typeface="+mj-cs"/>
                <a:sym typeface="Helvetica"/>
              </a:defRPr>
            </a:pPr>
            <a:r>
              <a:t>React: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Technically a large library; primarily used for building user interfaces; </a:t>
            </a:r>
            <a:r>
              <a:t> </a:t>
            </a: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b="1" sz="2820">
                <a:latin typeface="+mj-lt"/>
                <a:ea typeface="+mj-ea"/>
                <a:cs typeface="+mj-cs"/>
                <a:sym typeface="Helvetica"/>
              </a:defRPr>
            </a:pPr>
            <a:r>
              <a:t>Angular: 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Open-source, Typescript-based framework created by Google, appropriate for enterprise-scale sites and single-page applications (SPAs)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b="1" sz="2820">
                <a:latin typeface="+mj-lt"/>
                <a:ea typeface="+mj-ea"/>
                <a:cs typeface="+mj-cs"/>
                <a:sym typeface="Helvetica"/>
              </a:defRPr>
            </a:pPr>
            <a:r>
              <a:t>Vue: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Used for UI and web applications; known for simplicity and ability to start small and add Vue features as needed</a:t>
            </a:r>
            <a:endParaRPr b="0">
              <a:latin typeface="+mn-lt"/>
              <a:ea typeface="+mn-ea"/>
              <a:cs typeface="+mn-cs"/>
              <a:sym typeface="Helvetica Light"/>
            </a:endParaRPr>
          </a:p>
          <a:p>
            <a:pPr marL="348191" indent="-348191" defTabSz="549148">
              <a:spcBef>
                <a:spcPts val="3300"/>
              </a:spcBef>
              <a:buSzPct val="75000"/>
              <a:buChar char="•"/>
              <a:defRPr b="1" sz="2820">
                <a:latin typeface="+mj-lt"/>
                <a:ea typeface="+mj-ea"/>
                <a:cs typeface="+mj-cs"/>
                <a:sym typeface="Helvetica"/>
              </a:defRPr>
            </a:pPr>
            <a:r>
              <a:t>Svelte:</a:t>
            </a:r>
            <a:r>
              <a:rPr b="0">
                <a:latin typeface="+mn-lt"/>
                <a:ea typeface="+mn-ea"/>
                <a:cs typeface="+mn-cs"/>
                <a:sym typeface="Helvetica Light"/>
              </a:rPr>
              <a:t> A component-based framework for building UIs; compiles components into optimized JavaScript code, resulting in better performance.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Beyond the Brows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Beyond the Browser</a:t>
            </a:r>
          </a:p>
        </p:txBody>
      </p:sp>
      <p:sp>
        <p:nvSpPr>
          <p:cNvPr id="118" name="Although JavaScript was created to run in the browser (client-side), its popularity has led to it being used for tasks outside the browser as well:…"/>
          <p:cNvSpPr txBox="1"/>
          <p:nvPr>
            <p:ph type="body" idx="1"/>
          </p:nvPr>
        </p:nvSpPr>
        <p:spPr>
          <a:xfrm>
            <a:off x="1321315" y="2609849"/>
            <a:ext cx="10362170" cy="6286501"/>
          </a:xfrm>
          <a:prstGeom prst="rect">
            <a:avLst/>
          </a:prstGeom>
        </p:spPr>
        <p:txBody>
          <a:bodyPr/>
          <a:lstStyle/>
          <a:p>
            <a:pPr/>
            <a:r>
              <a:t>Although JavaScript was created to run in the browser (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client-side</a:t>
            </a:r>
            <a:r>
              <a:t>), its popularity has led to it being used for tasks outside the browser as well:</a:t>
            </a:r>
          </a:p>
          <a:p>
            <a:pPr marL="370416" indent="-370416">
              <a:buSzPct val="75000"/>
              <a:buChar char="•"/>
            </a:pPr>
            <a:r>
              <a:t>Tasks requiring access to files and directories on the computer</a:t>
            </a:r>
          </a:p>
          <a:p>
            <a:pPr marL="370416" indent="-370416">
              <a:buSzPct val="75000"/>
              <a:buChar char="•"/>
            </a:pPr>
            <a:r>
              <a:t>Server software</a:t>
            </a:r>
          </a:p>
          <a:p>
            <a:pPr marL="370416" indent="-370416">
              <a:buSzPct val="75000"/>
              <a:buChar char="•"/>
            </a:pPr>
            <a:r>
              <a:t>Programs that run in the terminal (command-line) </a:t>
            </a:r>
          </a:p>
          <a:p>
            <a:pPr marL="370416" indent="-370416">
              <a:buSzPct val="75000"/>
              <a:buChar char="•"/>
            </a:pPr>
            <a:r>
              <a:t>More!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BEYOND THE BROWSER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BEYOND THE BROWSER</a:t>
            </a:r>
          </a:p>
          <a:p>
            <a:pPr/>
            <a:r>
              <a:t>Node.js</a:t>
            </a:r>
          </a:p>
        </p:txBody>
      </p:sp>
      <p:sp>
        <p:nvSpPr>
          <p:cNvPr id="121" name="Node.js (commonly referred to as simply Node) is a JavaScript runtime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Node.js</a:t>
            </a:r>
            <a:r>
              <a:t> (commonly referred to as simply Node) is a JavaScript runtime.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runtime</a:t>
            </a:r>
            <a:r>
              <a:t> is an environment that allows JavaScript to run. It consists of a JavaScript engine and APIs for specific uses.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Node.js includes the </a:t>
            </a:r>
            <a:r>
              <a:rPr b="1">
                <a:latin typeface="Courier"/>
                <a:ea typeface="Courier"/>
                <a:cs typeface="Courier"/>
                <a:sym typeface="Courier"/>
              </a:rPr>
              <a:t>fs</a:t>
            </a:r>
            <a:r>
              <a:t> library for accessing the file system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Most JavaScript frameworks use Node.js on the backend. 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It includes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npm</a:t>
            </a:r>
            <a:r>
              <a:t> (Node Package Manager) that aids in integrating other people’s code with your own.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BEYOND THE BROWSER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BEYOND THE BROWSER</a:t>
            </a:r>
          </a:p>
          <a:p>
            <a:pPr/>
            <a:r>
              <a:t>Deno</a:t>
            </a:r>
          </a:p>
        </p:txBody>
      </p:sp>
      <p:sp>
        <p:nvSpPr>
          <p:cNvPr id="124" name="Deno is another JavaScript runtime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Deno</a:t>
            </a:r>
            <a:r>
              <a:t> is another JavaScript runtime.</a:t>
            </a:r>
          </a:p>
          <a:p>
            <a:pPr marL="370416" indent="-370416">
              <a:buSzPct val="75000"/>
              <a:buChar char="•"/>
            </a:pPr>
            <a:r>
              <a:t>It was created to address some of the limitations of Node.js.</a:t>
            </a:r>
          </a:p>
          <a:p>
            <a:pPr marL="370416" indent="-370416">
              <a:buSzPct val="75000"/>
              <a:buChar char="•"/>
            </a:pPr>
            <a:r>
              <a:t>With Deno, you can write your code in JavaScript or TypeScript</a:t>
            </a:r>
          </a:p>
          <a:p>
            <a:pPr marL="370416" indent="-370416">
              <a:buSzPct val="75000"/>
              <a:buChar char="•"/>
            </a:pPr>
            <a:r>
              <a:t>It limits access to the file system to improve security</a:t>
            </a:r>
          </a:p>
          <a:p>
            <a:pPr marL="370416" indent="-370416">
              <a:buSzPct val="75000"/>
              <a:buChar char="•"/>
            </a:pPr>
            <a:r>
              <a:t>It is often used for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serverless code</a:t>
            </a:r>
            <a:r>
              <a:t> (a cloud-based development model where you rely on a cloud service provider rather than running your own server)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rogressive Web Apps (PWAs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Progressive Web Apps (PWAs)</a:t>
            </a:r>
          </a:p>
        </p:txBody>
      </p:sp>
      <p:sp>
        <p:nvSpPr>
          <p:cNvPr id="127" name="A progressive web app is an application that works like a typical standalone application, but is built with web technologies and is served from a URL, like a site.…"/>
          <p:cNvSpPr txBox="1"/>
          <p:nvPr>
            <p:ph type="body" idx="1"/>
          </p:nvPr>
        </p:nvSpPr>
        <p:spPr>
          <a:xfrm>
            <a:off x="1395452" y="2609849"/>
            <a:ext cx="10308055" cy="6286501"/>
          </a:xfrm>
          <a:prstGeom prst="rect">
            <a:avLst/>
          </a:prstGeom>
        </p:spPr>
        <p:txBody>
          <a:bodyPr/>
          <a:lstStyle/>
          <a:p>
            <a:pPr defTabSz="490727">
              <a:spcBef>
                <a:spcPts val="3000"/>
              </a:spcBef>
              <a:defRPr sz="252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progressive web app</a:t>
            </a:r>
            <a:r>
              <a:t> is an application that works like a typical standalone application, but is built with web technologies and is served from a URL, like a site.</a:t>
            </a:r>
          </a:p>
          <a:p>
            <a:pPr defTabSz="490727">
              <a:spcBef>
                <a:spcPts val="3000"/>
              </a:spcBef>
              <a:defRPr sz="2520"/>
            </a:pPr>
            <a:r>
              <a:t>They use technology that expands functionality beyond the typical site in a browser:</a:t>
            </a:r>
          </a:p>
          <a:p>
            <a:pPr marL="31114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t>Allow users to work offline</a:t>
            </a:r>
          </a:p>
          <a:p>
            <a:pPr marL="31114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t>Accessible where you find your other traditional apps</a:t>
            </a:r>
          </a:p>
          <a:p>
            <a:pPr marL="31114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t>Send notifications to the user's device</a:t>
            </a:r>
          </a:p>
          <a:p>
            <a:pPr marL="31114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t>Access the device’s camera, microphone, and GPS </a:t>
            </a:r>
          </a:p>
          <a:p>
            <a:pPr marL="311149" indent="-311149" defTabSz="490727">
              <a:spcBef>
                <a:spcPts val="3000"/>
              </a:spcBef>
              <a:buSzPct val="75000"/>
              <a:buChar char="•"/>
              <a:defRPr sz="2520"/>
            </a:pPr>
            <a:r>
              <a:t>Connect over Bluetooth or USB.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ROGRESSIVE WEB APP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PROGRESSIVE WEB APPS</a:t>
            </a:r>
          </a:p>
          <a:p>
            <a:pPr/>
            <a:r>
              <a:t>Core Technologies</a:t>
            </a:r>
          </a:p>
        </p:txBody>
      </p:sp>
      <p:sp>
        <p:nvSpPr>
          <p:cNvPr id="130" name="HTTPS:  The more secure HTTP protocol is required…"/>
          <p:cNvSpPr txBox="1"/>
          <p:nvPr>
            <p:ph type="body" idx="1"/>
          </p:nvPr>
        </p:nvSpPr>
        <p:spPr>
          <a:xfrm>
            <a:off x="1505798" y="2931432"/>
            <a:ext cx="9993204" cy="5130462"/>
          </a:xfrm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HTTPS: </a:t>
            </a:r>
            <a:r>
              <a:t> The more secure HTTP protocol is required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Web app manifest: </a:t>
            </a:r>
            <a:r>
              <a:t>A file with metadata about the site/app written in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JSON</a:t>
            </a:r>
            <a:r>
              <a:t> 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JavaScript Object Notation</a:t>
            </a:r>
            <a:r>
              <a:t>, stores information as key-value pairs)</a:t>
            </a:r>
          </a:p>
          <a:p>
            <a:pPr/>
            <a:r>
              <a:rPr b="1">
                <a:latin typeface="+mj-lt"/>
                <a:ea typeface="+mj-ea"/>
                <a:cs typeface="+mj-cs"/>
                <a:sym typeface="Helvetica"/>
              </a:rPr>
              <a:t>Service workers:</a:t>
            </a:r>
            <a:r>
              <a:t> A file that acts as a proxy server between a web application and the network (handles network requests). This is what enables offline functionality, push notifications, and synchronization.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JavaScript libraries…"/>
          <p:cNvSpPr txBox="1"/>
          <p:nvPr>
            <p:ph type="body" idx="21"/>
          </p:nvPr>
        </p:nvSpPr>
        <p:spPr>
          <a:xfrm>
            <a:off x="2219821" y="2703363"/>
            <a:ext cx="9781679" cy="5897961"/>
          </a:xfrm>
          <a:prstGeom prst="rect">
            <a:avLst/>
          </a:prstGeom>
        </p:spPr>
        <p:txBody>
          <a:bodyPr/>
          <a:lstStyle/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JavaScript libraries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Web components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JavaScript frameworks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Using JavaScript outside the browser</a:t>
            </a:r>
          </a:p>
          <a:p>
            <a:pPr>
              <a:defRPr b="1">
                <a:latin typeface="+mj-lt"/>
                <a:ea typeface="+mj-ea"/>
                <a:cs typeface="+mj-cs"/>
                <a:sym typeface="Helvetica"/>
              </a:defRPr>
            </a:pPr>
            <a:r>
              <a:t>Progressive web apps (PWA)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JavaScript Librari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JavaScript Libraries</a:t>
            </a:r>
          </a:p>
        </p:txBody>
      </p:sp>
      <p:sp>
        <p:nvSpPr>
          <p:cNvPr id="94" name="A library is a collection of code—typically functions—that can be reused for common task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library</a:t>
            </a:r>
            <a:r>
              <a:t> is a collection of code—typically functions—that can be reused for common tasks.</a:t>
            </a:r>
          </a:p>
          <a:p>
            <a:pPr marL="370416" indent="-370416">
              <a:buSzPct val="75000"/>
              <a:buChar char="•"/>
            </a:pPr>
            <a:r>
              <a:t>They may be developed for a single project or be created and shared by developers all over the globe.</a:t>
            </a:r>
          </a:p>
          <a:p>
            <a:pPr marL="370416" indent="-370416">
              <a:buSzPct val="75000"/>
              <a:buChar char="•"/>
            </a:pPr>
            <a:r>
              <a:t>Because libraries generally include features that fill gaps in standard functionality, they can grow obsolete as popular features become standardized.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JavaScript Libra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cap="all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JavaScript Libraries</a:t>
            </a:r>
          </a:p>
          <a:p>
            <a:pPr/>
            <a:r>
              <a:t>Finding and Using Libraries</a:t>
            </a:r>
          </a:p>
        </p:txBody>
      </p:sp>
      <p:sp>
        <p:nvSpPr>
          <p:cNvPr id="97" name="You may be given a library to work with when you join a tea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4078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t>You may be given a library to work with when you join a team</a:t>
            </a:r>
          </a:p>
          <a:p>
            <a:pPr marL="34078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t>Use a search engine to see if a library exists for task you need to perform </a:t>
            </a:r>
          </a:p>
          <a:p>
            <a:pPr marL="34078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t>Ways to use the code from a library:</a:t>
            </a:r>
          </a:p>
          <a:p>
            <a:pPr lvl="1" marL="74972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Copy the code</a:t>
            </a:r>
            <a:r>
              <a:t>: (with permission) a good option if you only need a portion of the code</a:t>
            </a:r>
          </a:p>
          <a:p>
            <a:pPr lvl="1" marL="74972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Link to the code:</a:t>
            </a:r>
            <a:r>
              <a:t> Some libraries are provided as a .js file. You can copy it to your server or link to the provided file on a CDN</a:t>
            </a:r>
          </a:p>
          <a:p>
            <a:pPr lvl="1" marL="749723" indent="-340783" defTabSz="537463">
              <a:spcBef>
                <a:spcPts val="3300"/>
              </a:spcBef>
              <a:buSzPct val="75000"/>
              <a:buChar char="•"/>
              <a:defRPr sz="2760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Import code as a module</a:t>
            </a:r>
            <a:r>
              <a:t>: Use an import statement to add specific functions you want to use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JavaScript Libra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cap="all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JavaScript Libraries</a:t>
            </a:r>
          </a:p>
          <a:p>
            <a:pPr/>
            <a:r>
              <a:t>Popular Libraries</a:t>
            </a:r>
          </a:p>
        </p:txBody>
      </p:sp>
      <p:sp>
        <p:nvSpPr>
          <p:cNvPr id="100" name="jQuery (jquery.com): A very popular library for common interactions. There are also thousands of plug-ins that add to its functionality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jQuery</a:t>
            </a:r>
            <a:r>
              <a:t> 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jquery.com</a:t>
            </a:r>
            <a:r>
              <a:t>): A very popular library for common interactions. There are also thousands of plug-ins that add to its functionality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GSAP</a:t>
            </a:r>
            <a:r>
              <a:t> 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gasp.com</a:t>
            </a:r>
            <a:r>
              <a:t>):  The most popular animation library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Luxon</a:t>
            </a:r>
            <a:r>
              <a:t> 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moment.github.io/luxon</a:t>
            </a:r>
            <a:r>
              <a:t>): Helps working with dates and times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Three.js</a:t>
            </a:r>
            <a:r>
              <a:t> 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threejs.org)</a:t>
            </a:r>
            <a:r>
              <a:t>: A 3D graphics library</a:t>
            </a:r>
          </a:p>
          <a:p>
            <a:pPr marL="370416" indent="-370416">
              <a:buSzPct val="75000"/>
              <a:buChar char="•"/>
            </a:pPr>
            <a:r>
              <a:rPr b="1">
                <a:latin typeface="+mj-lt"/>
                <a:ea typeface="+mj-ea"/>
                <a:cs typeface="+mj-cs"/>
                <a:sym typeface="Helvetica"/>
              </a:rPr>
              <a:t>D3.js</a:t>
            </a:r>
            <a:r>
              <a:t> (</a:t>
            </a:r>
            <a:r>
              <a:rPr i="1">
                <a:latin typeface="+mj-lt"/>
                <a:ea typeface="+mj-ea"/>
                <a:cs typeface="+mj-cs"/>
                <a:sym typeface="Helvetica"/>
              </a:rPr>
              <a:t>d3js.org</a:t>
            </a:r>
            <a:r>
              <a:t>):  For data visualizations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JavaScript Librarie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cap="all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JavaScript Libraries</a:t>
            </a:r>
          </a:p>
          <a:p>
            <a:pPr/>
            <a:r>
              <a:t>Tips for Choosing a Library</a:t>
            </a:r>
          </a:p>
        </p:txBody>
      </p:sp>
      <p:sp>
        <p:nvSpPr>
          <p:cNvPr id="103" name="Make sure it is actively maintained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Make sure it is actively maintained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Look for an active discussion board or community server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Check the license. The MIT license allows code to be used freely, but other libraries have restrictions.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Make sure it meets accessibility and performance bars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Look for signs that it is doing more than you require (including nefarious things like sending personal data to a server)</a:t>
            </a:r>
          </a:p>
          <a:p>
            <a:pPr marL="351895" indent="-351895" defTabSz="554990">
              <a:spcBef>
                <a:spcPts val="3400"/>
              </a:spcBef>
              <a:buSzPct val="75000"/>
              <a:buChar char="•"/>
              <a:defRPr sz="2850"/>
            </a:pPr>
            <a:r>
              <a:t>Extract the bits you need so you don’t need to download an entire library with features you won’t use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Web Compon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Web Components</a:t>
            </a:r>
          </a:p>
        </p:txBody>
      </p:sp>
      <p:sp>
        <p:nvSpPr>
          <p:cNvPr id="106" name="A web component is a reusable, encapsulated HTML element with its own markup, styles, and behavior created with JavaScrip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07445" indent="-307445" defTabSz="484886">
              <a:spcBef>
                <a:spcPts val="2900"/>
              </a:spcBef>
              <a:buSzPct val="75000"/>
              <a:buChar char="•"/>
              <a:defRPr sz="249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web component</a:t>
            </a:r>
            <a:r>
              <a:t> </a:t>
            </a:r>
            <a:r>
              <a:t>is </a:t>
            </a:r>
            <a:r>
              <a:t>a reusable, encapsulated HTML element with its own markup, styles, and behavior created with JavaScript</a:t>
            </a:r>
            <a:r>
              <a:t>. </a:t>
            </a:r>
          </a:p>
          <a:p>
            <a:pPr marL="307445" indent="-307445" defTabSz="484886">
              <a:spcBef>
                <a:spcPts val="2900"/>
              </a:spcBef>
              <a:buSzPct val="75000"/>
              <a:buChar char="•"/>
              <a:defRPr sz="2490"/>
            </a:pPr>
            <a:r>
              <a:t>Styles and content are self-contained in the element (the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Shadow DOM</a:t>
            </a:r>
            <a:r>
              <a:t> keeps it from affecting the rest of the page)</a:t>
            </a:r>
          </a:p>
          <a:p>
            <a:pPr marL="307445" indent="-307445" defTabSz="484886">
              <a:spcBef>
                <a:spcPts val="2900"/>
              </a:spcBef>
              <a:buSzPct val="75000"/>
              <a:buChar char="•"/>
              <a:defRPr sz="2490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JavaScript class</a:t>
            </a:r>
            <a:r>
              <a:t> describes how the new element functions:</a:t>
            </a:r>
          </a:p>
          <a:p>
            <a:pPr lvl="2" indent="379475" defTabSz="484886">
              <a:spcBef>
                <a:spcPts val="1600"/>
              </a:spcBef>
              <a:defRPr b="1" sz="2490">
                <a:solidFill>
                  <a:schemeClr val="accent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class </a:t>
            </a:r>
            <a:r>
              <a:rPr b="0" i="1">
                <a:solidFill>
                  <a:schemeClr val="accent4"/>
                </a:solidFill>
              </a:rPr>
              <a:t>customClassName</a:t>
            </a:r>
            <a:r>
              <a:t> extends HTMLElement {</a:t>
            </a:r>
          </a:p>
          <a:p>
            <a:pPr lvl="2" indent="379475" defTabSz="484886">
              <a:spcBef>
                <a:spcPts val="0"/>
              </a:spcBef>
              <a:defRPr sz="249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>
                <a:solidFill>
                  <a:srgbClr val="A6AAA9"/>
                </a:solidFill>
              </a:rPr>
              <a:t>// All the code for the custom element</a:t>
            </a:r>
            <a:endParaRPr>
              <a:solidFill>
                <a:srgbClr val="A6AAA9"/>
              </a:solidFill>
            </a:endParaRPr>
          </a:p>
          <a:p>
            <a:pPr lvl="2" indent="379475" defTabSz="484886">
              <a:spcBef>
                <a:spcPts val="0"/>
              </a:spcBef>
              <a:defRPr b="1" sz="249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  <a:p>
            <a:pPr marL="307445" indent="-307445" defTabSz="484886">
              <a:spcBef>
                <a:spcPts val="2900"/>
              </a:spcBef>
              <a:buSzPct val="75000"/>
              <a:buChar char="•"/>
              <a:defRPr sz="2490"/>
            </a:pPr>
            <a:r>
              <a:t>Register the custom element with the browser: </a:t>
            </a:r>
          </a:p>
          <a:p>
            <a:pPr lvl="2" indent="379475" defTabSz="484886">
              <a:spcBef>
                <a:spcPts val="1600"/>
              </a:spcBef>
              <a:defRPr sz="2490">
                <a:latin typeface="Courier"/>
                <a:ea typeface="Courier"/>
                <a:cs typeface="Courier"/>
                <a:sym typeface="Courier"/>
              </a:defRPr>
            </a:pPr>
            <a:r>
              <a:rPr b="1">
                <a:solidFill>
                  <a:schemeClr val="accent1"/>
                </a:solidFill>
              </a:rPr>
              <a:t>customElements.define(</a:t>
            </a:r>
            <a:r>
              <a:t> "</a:t>
            </a:r>
            <a:r>
              <a:rPr i="1"/>
              <a:t>element-name</a:t>
            </a:r>
            <a:r>
              <a:t>", </a:t>
            </a:r>
            <a:r>
              <a:rPr i="1"/>
              <a:t>customClassName</a:t>
            </a:r>
            <a:r>
              <a:t>)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JavaScript Framework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JavaScript Frameworks</a:t>
            </a:r>
          </a:p>
        </p:txBody>
      </p:sp>
      <p:sp>
        <p:nvSpPr>
          <p:cNvPr id="109" name="A JavaScript framework is a coding environment that works as a toolkit for building interfaces and sites from pre-built component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0416" indent="-370416">
              <a:buSzPct val="75000"/>
              <a:buChar char="•"/>
            </a:pPr>
            <a:r>
              <a:t>A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JavaScript framework</a:t>
            </a:r>
            <a:r>
              <a:t> is a coding environment that works as a toolkit for building interfaces and sites from pre-built </a:t>
            </a:r>
            <a:r>
              <a:rPr b="1">
                <a:latin typeface="+mj-lt"/>
                <a:ea typeface="+mj-ea"/>
                <a:cs typeface="+mj-cs"/>
                <a:sym typeface="Helvetica"/>
              </a:rPr>
              <a:t>components</a:t>
            </a:r>
            <a:r>
              <a:t>.</a:t>
            </a:r>
          </a:p>
          <a:p>
            <a:pPr marL="370416" indent="-370416">
              <a:buSzPct val="75000"/>
              <a:buChar char="•"/>
            </a:pPr>
            <a:r>
              <a:t>They can make site development more consistent and efficient.</a:t>
            </a:r>
          </a:p>
          <a:p>
            <a:pPr marL="370416" indent="-370416">
              <a:buSzPct val="75000"/>
              <a:buChar char="•"/>
            </a:pPr>
            <a:r>
              <a:t>More complex components can be built from simpler ones.</a:t>
            </a:r>
          </a:p>
          <a:p>
            <a:pPr marL="370416" indent="-370416">
              <a:buSzPct val="75000"/>
              <a:buChar char="•"/>
            </a:pPr>
            <a:r>
              <a:t>With a framework, you write everything in JavaScript, including your HTML and CSS. </a:t>
            </a:r>
          </a:p>
          <a:p>
            <a:pPr marL="370416" indent="-370416">
              <a:buSzPct val="75000"/>
              <a:buChar char="•"/>
            </a:pPr>
            <a:r>
              <a:t>They often include a templating system.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JAVASCRIPT FRAMEWORK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0" spc="100" sz="2000">
                <a:latin typeface="+mn-lt"/>
                <a:ea typeface="+mn-ea"/>
                <a:cs typeface="+mn-cs"/>
                <a:sym typeface="Helvetica Light"/>
              </a:defRPr>
            </a:pPr>
            <a:r>
              <a:t>JAVASCRIPT FRAMEWORKS</a:t>
            </a:r>
          </a:p>
          <a:p>
            <a:pPr/>
            <a:r>
              <a:t>Pros and Cons</a:t>
            </a:r>
          </a:p>
        </p:txBody>
      </p:sp>
      <p:sp>
        <p:nvSpPr>
          <p:cNvPr id="112" name="PRO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514095">
              <a:spcBef>
                <a:spcPts val="3100"/>
              </a:spcBef>
              <a:defRPr b="1" sz="2640">
                <a:latin typeface="+mj-lt"/>
                <a:ea typeface="+mj-ea"/>
                <a:cs typeface="+mj-cs"/>
                <a:sym typeface="Helvetica"/>
              </a:defRPr>
            </a:pPr>
            <a:r>
              <a:t>PROS:</a:t>
            </a:r>
          </a:p>
          <a:p>
            <a:pPr marL="325966" indent="-325966" defTabSz="514095">
              <a:spcBef>
                <a:spcPts val="1700"/>
              </a:spcBef>
              <a:buSzPct val="75000"/>
              <a:buChar char="•"/>
              <a:defRPr sz="2640"/>
            </a:pPr>
            <a:r>
              <a:t>Don't need to create everything from scratch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Ensures consistency across a team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Major frameworks have vibrant communities with developers helping one another</a:t>
            </a:r>
          </a:p>
          <a:p>
            <a:pPr defTabSz="514095">
              <a:spcBef>
                <a:spcPts val="4000"/>
              </a:spcBef>
              <a:defRPr b="1" sz="2640">
                <a:latin typeface="+mj-lt"/>
                <a:ea typeface="+mj-ea"/>
                <a:cs typeface="+mj-cs"/>
                <a:sym typeface="Helvetica"/>
              </a:defRPr>
            </a:pPr>
            <a:r>
              <a:t>CONS:</a:t>
            </a:r>
          </a:p>
          <a:p>
            <a:pPr marL="325966" indent="-325966" defTabSz="514095">
              <a:spcBef>
                <a:spcPts val="1700"/>
              </a:spcBef>
              <a:buSzPct val="75000"/>
              <a:buChar char="•"/>
              <a:defRPr sz="2640"/>
            </a:pPr>
            <a:r>
              <a:t>Frameworks may be built for a certain kind of site, and may not be a match for yours</a:t>
            </a:r>
          </a:p>
          <a:p>
            <a:pPr marL="325966" indent="-325966" defTabSz="514095">
              <a:spcBef>
                <a:spcPts val="3100"/>
              </a:spcBef>
              <a:buSzPct val="75000"/>
              <a:buChar char="•"/>
              <a:defRPr sz="2640"/>
            </a:pPr>
            <a:r>
              <a:t>They can have a large file size and may contain a lot of features you do not need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4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