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9" name="partIII_header.png" descr="partI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oklch.com" TargetMode="External"/><Relationship Id="rId3" Type="http://schemas.openxmlformats.org/officeDocument/2006/relationships/image" Target="../media/image10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learningwebdesign.com/colornames.html" TargetMode="Externa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13 COLORS AND BACKGROUNDS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3D71B8"/>
                </a:solidFill>
              </a:rPr>
              <a:t>13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COLORS AND BACKGROUNDS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HSL, continued"/>
          <p:cNvSpPr txBox="1"/>
          <p:nvPr>
            <p:ph type="title"/>
          </p:nvPr>
        </p:nvSpPr>
        <p:spPr>
          <a:xfrm>
            <a:off x="952500" y="444499"/>
            <a:ext cx="11099800" cy="122222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HSL, continued</a:t>
            </a:r>
          </a:p>
        </p:txBody>
      </p:sp>
      <p:pic>
        <p:nvPicPr>
          <p:cNvPr id="118" name="lwd6_13a08.png" descr="lwd6_13a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02000" y="2908300"/>
            <a:ext cx="9017000" cy="5511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lwd6_13a07.png" descr="lwd6_13a0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6750" y="1880641"/>
            <a:ext cx="12026900" cy="6845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HSL, continued"/>
          <p:cNvSpPr txBox="1"/>
          <p:nvPr>
            <p:ph type="title"/>
          </p:nvPr>
        </p:nvSpPr>
        <p:spPr>
          <a:xfrm>
            <a:off x="999579" y="457200"/>
            <a:ext cx="11099801" cy="1222227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HSL, continued</a:t>
            </a:r>
          </a:p>
        </p:txBody>
      </p:sp>
      <p:pic>
        <p:nvPicPr>
          <p:cNvPr id="122" name="lwd6_13a08.png" descr="lwd6_13a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40979" y="2760588"/>
            <a:ext cx="9017001" cy="551180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One hue in the HSL color model, with its associated saturation and lightness values"/>
          <p:cNvSpPr txBox="1"/>
          <p:nvPr/>
        </p:nvSpPr>
        <p:spPr>
          <a:xfrm>
            <a:off x="639012" y="1985057"/>
            <a:ext cx="11447375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One hue in the HSL color model, with its associated saturation and lightness values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OKLCH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OKLCH</a:t>
            </a:r>
          </a:p>
        </p:txBody>
      </p:sp>
      <p:sp>
        <p:nvSpPr>
          <p:cNvPr id="126" name="Colors described by values for perceived lightness (%), chroma (from 0.0 to 0.37), and hue (0deg to 360deg)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Colors described by values for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perceived lightness</a:t>
            </a:r>
            <a:r>
              <a:t> (%),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chroma</a:t>
            </a:r>
            <a:r>
              <a:t> (from 0.0 to 0.37),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hue</a:t>
            </a:r>
            <a:r>
              <a:t> (0deg to 360deg):</a:t>
            </a:r>
          </a:p>
          <a:p>
            <a:pPr marL="0" indent="0" algn="ctr">
              <a:spcBef>
                <a:spcPts val="1200"/>
              </a:spcBef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oklch(79.96% 0.076 304.01)</a:t>
            </a:r>
          </a:p>
          <a:p>
            <a:pPr>
              <a:defRPr sz="3000"/>
            </a:pPr>
            <a:r>
              <a:t>Provides the ability to access the brighter colors on high dynamic range (HDR) monitors</a:t>
            </a:r>
          </a:p>
          <a:p>
            <a:pPr>
              <a:defRPr sz="3000"/>
            </a:pPr>
            <a:r>
              <a:t>Not as well supported as RGB and HSL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OKLCH, continued"/>
          <p:cNvSpPr txBox="1"/>
          <p:nvPr>
            <p:ph type="title"/>
          </p:nvPr>
        </p:nvSpPr>
        <p:spPr>
          <a:xfrm>
            <a:off x="999579" y="457200"/>
            <a:ext cx="11099801" cy="1222227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OKLCH, continued</a:t>
            </a:r>
          </a:p>
        </p:txBody>
      </p:sp>
      <p:sp>
        <p:nvSpPr>
          <p:cNvPr id="129" name="The OKLCH color picker (oklch.com)"/>
          <p:cNvSpPr txBox="1"/>
          <p:nvPr/>
        </p:nvSpPr>
        <p:spPr>
          <a:xfrm>
            <a:off x="3926248" y="2069302"/>
            <a:ext cx="5246463" cy="469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The OKLCH color picker (</a:t>
            </a:r>
            <a:r>
              <a:rPr b="1" u="sng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  <a:hlinkClick r:id="rId2" invalidUrl="" action="" tgtFrame="" tooltip="" history="1" highlightClick="0" endSnd="0"/>
              </a:rPr>
              <a:t>oklch.com</a:t>
            </a:r>
            <a:r>
              <a:t>)</a:t>
            </a:r>
          </a:p>
        </p:txBody>
      </p:sp>
      <p:pic>
        <p:nvPicPr>
          <p:cNvPr id="130" name="lwd6_1309_oklch.png" descr="lwd6_1309_oklch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80957" y="2929084"/>
            <a:ext cx="9537045" cy="51748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Adding Transparenc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Adding Transparency</a:t>
            </a:r>
          </a:p>
        </p:txBody>
      </p:sp>
      <p:sp>
        <p:nvSpPr>
          <p:cNvPr id="133" name="Specify an alpha transparency value for any color model by adding a transparency value after a slash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Specify an alpha transparency value for any color model by adding a transparency value after a slash:</a:t>
            </a:r>
          </a:p>
          <a:p>
            <a:pPr marL="0" indent="0" algn="ctr"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rgb(0 0 0 </a:t>
            </a:r>
            <a:r>
              <a:rPr b="1">
                <a:solidFill>
                  <a:schemeClr val="accent1"/>
                </a:solidFill>
              </a:rPr>
              <a:t>/ .5</a:t>
            </a:r>
            <a:r>
              <a:t>)</a:t>
            </a:r>
          </a:p>
          <a:p>
            <a:pPr marL="0" indent="0" algn="ctr"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hsl(0 0% 0% </a:t>
            </a:r>
            <a:r>
              <a:rPr b="1">
                <a:solidFill>
                  <a:schemeClr val="accent1"/>
                </a:solidFill>
              </a:rPr>
              <a:t>/ 50%</a:t>
            </a:r>
            <a:r>
              <a:t>)</a:t>
            </a:r>
          </a:p>
          <a:p>
            <a:pPr marL="0" indent="0" algn="ctr"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oklch(0% 0 0 </a:t>
            </a:r>
            <a:r>
              <a:rPr b="1">
                <a:solidFill>
                  <a:schemeClr val="accent1"/>
                </a:solidFill>
              </a:rPr>
              <a:t>/ .5</a:t>
            </a:r>
            <a:r>
              <a:t>)</a:t>
            </a:r>
          </a:p>
          <a:p>
            <a:pPr marL="0" indent="0">
              <a:spcBef>
                <a:spcPts val="6700"/>
              </a:spcBef>
              <a:buSzTx/>
              <a:buNone/>
              <a:defRPr sz="3000">
                <a:latin typeface="+mj-lt"/>
                <a:ea typeface="+mj-ea"/>
                <a:cs typeface="+mj-cs"/>
                <a:sym typeface="Helvetica"/>
              </a:defRPr>
            </a:pPr>
            <a:r>
              <a:rPr>
                <a:solidFill>
                  <a:schemeClr val="accent5"/>
                </a:solidFill>
              </a:rPr>
              <a:t>NOTE:</a:t>
            </a:r>
            <a:r>
              <a:t> </a:t>
            </a:r>
            <a:r>
              <a:rPr>
                <a:latin typeface="+mn-lt"/>
                <a:ea typeface="+mn-ea"/>
                <a:cs typeface="+mn-cs"/>
                <a:sym typeface="Helvetica Light"/>
              </a:rPr>
              <a:t>To support older browsers, use the specialized </a:t>
            </a:r>
            <a:br>
              <a:rPr>
                <a:latin typeface="+mn-lt"/>
                <a:ea typeface="+mn-ea"/>
                <a:cs typeface="+mn-cs"/>
                <a:sym typeface="Helvetica Light"/>
              </a:rPr>
            </a:br>
            <a:r>
              <a:rPr>
                <a:latin typeface="Courier"/>
                <a:ea typeface="Courier"/>
                <a:cs typeface="Courier"/>
                <a:sym typeface="Courier"/>
              </a:rPr>
              <a:t>rgba()</a:t>
            </a:r>
            <a:r>
              <a:rPr>
                <a:latin typeface="+mn-lt"/>
                <a:ea typeface="+mn-ea"/>
                <a:cs typeface="+mn-cs"/>
                <a:sym typeface="Helvetica Light"/>
              </a:rPr>
              <a:t>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hsla()</a:t>
            </a:r>
            <a:r>
              <a:rPr>
                <a:latin typeface="+mn-lt"/>
                <a:ea typeface="+mn-ea"/>
                <a:cs typeface="+mn-cs"/>
                <a:sym typeface="Helvetica Light"/>
              </a:rPr>
              <a:t> notation; e.g. 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rgba(0, 0, 0, .5)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Foreground Colo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Foreground Color</a:t>
            </a:r>
          </a:p>
        </p:txBody>
      </p:sp>
      <p:sp>
        <p:nvSpPr>
          <p:cNvPr id="136" name="color…"/>
          <p:cNvSpPr txBox="1"/>
          <p:nvPr>
            <p:ph type="body" idx="1"/>
          </p:nvPr>
        </p:nvSpPr>
        <p:spPr>
          <a:xfrm>
            <a:off x="852983" y="2157015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color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Color value</a:t>
            </a:r>
            <a:r>
              <a:t> (named or numeric)</a:t>
            </a: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blockquote {border: 4px dashed; </a:t>
            </a:r>
            <a:r>
              <a: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color: green;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}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foreground</a:t>
            </a:r>
            <a:r>
              <a:t> of an element consists of its text and border </a:t>
            </a:r>
            <a:br/>
            <a:r>
              <a:t>(if one is specified).</a:t>
            </a:r>
          </a:p>
        </p:txBody>
      </p:sp>
      <p:pic>
        <p:nvPicPr>
          <p:cNvPr id="137" name="lwd5_1309_color.png" descr="lwd5_1309_colo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13945" y="6430547"/>
            <a:ext cx="6976910" cy="25503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Background Colo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Background Color</a:t>
            </a:r>
          </a:p>
        </p:txBody>
      </p:sp>
      <p:sp>
        <p:nvSpPr>
          <p:cNvPr id="140" name="background-color…"/>
          <p:cNvSpPr txBox="1"/>
          <p:nvPr>
            <p:ph type="body" idx="4294967295"/>
          </p:nvPr>
        </p:nvSpPr>
        <p:spPr>
          <a:xfrm>
            <a:off x="852983" y="2157015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background-color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Color value</a:t>
            </a:r>
            <a:r>
              <a:t> (named or numeric)</a:t>
            </a: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blockquote {border: 4px dashed; </a:t>
            </a:r>
            <a:br>
              <a:rPr sz="2700">
                <a:latin typeface="Courier"/>
                <a:ea typeface="Courier"/>
                <a:cs typeface="Courier"/>
                <a:sym typeface="Courier"/>
              </a:rPr>
            </a:br>
            <a:r>
              <a:rPr sz="2700">
                <a:latin typeface="Courier"/>
                <a:ea typeface="Courier"/>
                <a:cs typeface="Courier"/>
                <a:sym typeface="Courier"/>
              </a:rPr>
              <a:t>                     </a:t>
            </a:r>
            <a:r>
              <a: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background-color: lightgreen;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}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background painting area</a:t>
            </a:r>
            <a:r>
              <a:t> of an element fills the area behind the text to the outer edge of the border.</a:t>
            </a:r>
          </a:p>
        </p:txBody>
      </p:sp>
      <p:pic>
        <p:nvPicPr>
          <p:cNvPr id="141" name="lwd5_1310_background.png" descr="lwd5_1310_backgroun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24225" y="6299209"/>
            <a:ext cx="6850509" cy="24990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lipping the Backgroun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Clipping the Background</a:t>
            </a:r>
          </a:p>
        </p:txBody>
      </p:sp>
      <p:sp>
        <p:nvSpPr>
          <p:cNvPr id="144" name="background-clip…"/>
          <p:cNvSpPr txBox="1"/>
          <p:nvPr>
            <p:ph type="body" idx="4294967295"/>
          </p:nvPr>
        </p:nvSpPr>
        <p:spPr>
          <a:xfrm>
            <a:off x="852983" y="2157015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background-clip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border-box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padding-box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content-box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Specifies where the background painting area ends.</a:t>
            </a:r>
          </a:p>
        </p:txBody>
      </p:sp>
      <p:pic>
        <p:nvPicPr>
          <p:cNvPr id="145" name="lwd5_1312_clip.png" descr="lwd5_1312_cli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83178" y="4675338"/>
            <a:ext cx="6932603" cy="4373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Opac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Opacity</a:t>
            </a:r>
          </a:p>
        </p:txBody>
      </p:sp>
      <p:sp>
        <p:nvSpPr>
          <p:cNvPr id="148" name="opacity…"/>
          <p:cNvSpPr txBox="1"/>
          <p:nvPr>
            <p:ph type="body" idx="1"/>
          </p:nvPr>
        </p:nvSpPr>
        <p:spPr>
          <a:xfrm>
            <a:off x="754087" y="2169715"/>
            <a:ext cx="11590785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opacity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number</a:t>
            </a:r>
            <a:r>
              <a:t> (0 to 1)</a:t>
            </a: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 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rPr sz="2700">
                <a:latin typeface="Courier"/>
                <a:ea typeface="Courier"/>
                <a:cs typeface="Courier"/>
                <a:sym typeface="Courier"/>
              </a:rPr>
              <a:t>h1 {color: gold; background: white; </a:t>
            </a:r>
            <a:r>
              <a: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opacity: .25;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}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Specifies the transparency level from 0 (transparent) to 1 (opaque):</a:t>
            </a:r>
          </a:p>
        </p:txBody>
      </p:sp>
      <p:pic>
        <p:nvPicPr>
          <p:cNvPr id="149" name="lwd5_1313_opacity.png" descr="lwd5_1313_opacit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93094" y="5923653"/>
            <a:ext cx="7897170" cy="30107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ling Background Imag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Tiling Background Images</a:t>
            </a:r>
          </a:p>
        </p:txBody>
      </p:sp>
      <p:sp>
        <p:nvSpPr>
          <p:cNvPr id="152" name="background-image…"/>
          <p:cNvSpPr txBox="1"/>
          <p:nvPr>
            <p:ph type="body" idx="4294967295"/>
          </p:nvPr>
        </p:nvSpPr>
        <p:spPr>
          <a:xfrm>
            <a:off x="852983" y="2115988"/>
            <a:ext cx="11392993" cy="682590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background-image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url(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location of image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)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  </a:t>
            </a:r>
            <a:r>
              <a:rPr b="1" sz="2700"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body {</a:t>
            </a:r>
            <a:r>
              <a: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background-image: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 url(star.png);}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0" indent="0">
              <a:spcBef>
                <a:spcPts val="2400"/>
              </a:spcBef>
              <a:buSzTx/>
              <a:buNone/>
              <a:defRPr sz="2800"/>
            </a:pPr>
            <a:r>
              <a:t>Locates an image to be used as a tiling background image behind an element. By default, it starts at the top, left corner and repeats horizontally and vertically:</a:t>
            </a:r>
            <a:endParaRPr b="1">
              <a:latin typeface="+mj-lt"/>
              <a:ea typeface="+mj-ea"/>
              <a:cs typeface="+mj-cs"/>
              <a:sym typeface="Helvetica"/>
            </a:endParaRPr>
          </a:p>
        </p:txBody>
      </p:sp>
      <p:pic>
        <p:nvPicPr>
          <p:cNvPr id="153" name="lwd5_1318_tiling.png" descr="lwd5_1318_til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46700" y="5492750"/>
            <a:ext cx="6941460" cy="37136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olor spaces and models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Color spaces and models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CSS color names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RGB and HSL color values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Foreground and background colors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Tiling background images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More selectors and external style sheets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Background Repeat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Background Repeating</a:t>
            </a:r>
          </a:p>
        </p:txBody>
      </p:sp>
      <p:sp>
        <p:nvSpPr>
          <p:cNvPr id="156" name="background-repeat…"/>
          <p:cNvSpPr txBox="1"/>
          <p:nvPr>
            <p:ph type="body" idx="1"/>
          </p:nvPr>
        </p:nvSpPr>
        <p:spPr>
          <a:xfrm>
            <a:off x="852983" y="2157015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background-repeat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br/>
            <a:r>
              <a:rPr>
                <a:latin typeface="Courier"/>
                <a:ea typeface="Courier"/>
                <a:cs typeface="Courier"/>
                <a:sym typeface="Courier"/>
              </a:rPr>
              <a:t>repeat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no-repeat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repeat-x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repeat-y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space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round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Specifies how the background image repeats and can restrict it to tiling in one direction or not at all:</a:t>
            </a:r>
          </a:p>
          <a:p>
            <a:pPr lvl="1" marL="814916" indent="-370416">
              <a:spcBef>
                <a:spcPts val="1600"/>
              </a:spcBef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repeat-x</a:t>
            </a:r>
            <a:r>
              <a:t>: Tiles horizontally only</a:t>
            </a:r>
          </a:p>
          <a:p>
            <a:pPr lvl="1" marL="814916" indent="-370416">
              <a:spcBef>
                <a:spcPts val="1600"/>
              </a:spcBef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repeat-y</a:t>
            </a:r>
            <a:r>
              <a:t>: Tiles vertically only</a:t>
            </a:r>
          </a:p>
          <a:p>
            <a:pPr lvl="1" marL="814916" indent="-370416">
              <a:spcBef>
                <a:spcPts val="1600"/>
              </a:spcBef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space</a:t>
            </a:r>
            <a:r>
              <a:t>: Adds space around images so they fit in the window with no clipping</a:t>
            </a:r>
          </a:p>
          <a:p>
            <a:pPr lvl="1" marL="814916" indent="-370416">
              <a:spcBef>
                <a:spcPts val="1600"/>
              </a:spcBef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round</a:t>
            </a:r>
            <a:r>
              <a:t>: Distorts the image so it fits without clipping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Background Repeating (cont’d)"/>
          <p:cNvSpPr txBox="1"/>
          <p:nvPr>
            <p:ph type="title"/>
          </p:nvPr>
        </p:nvSpPr>
        <p:spPr>
          <a:xfrm>
            <a:off x="952500" y="444500"/>
            <a:ext cx="11099800" cy="119077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Background Repeating (cont’d)</a:t>
            </a:r>
          </a:p>
        </p:txBody>
      </p:sp>
      <p:pic>
        <p:nvPicPr>
          <p:cNvPr id="159" name="lwd5_1320_repeat.png" descr="lwd5_1320_repea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14112" y="1634173"/>
            <a:ext cx="7776576" cy="73363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Background Posi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Background Position</a:t>
            </a:r>
          </a:p>
        </p:txBody>
      </p:sp>
      <p:sp>
        <p:nvSpPr>
          <p:cNvPr id="162" name="background-position…"/>
          <p:cNvSpPr txBox="1"/>
          <p:nvPr>
            <p:ph type="body" idx="4294967295"/>
          </p:nvPr>
        </p:nvSpPr>
        <p:spPr>
          <a:xfrm>
            <a:off x="852983" y="2157015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background-position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br/>
            <a:r>
              <a:rPr i="1"/>
              <a:t>Length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i="1"/>
              <a:t>percentage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left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center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right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top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bottom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Specifies the position of the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 origin image</a:t>
            </a:r>
            <a:r>
              <a:t>, the first image that is placed in the background from which tiling images extend.</a:t>
            </a:r>
          </a:p>
          <a:p>
            <a:pPr marL="0" indent="0">
              <a:spcBef>
                <a:spcPts val="3000"/>
              </a:spcBef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Examples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(horizontal position goes first):</a:t>
            </a:r>
          </a:p>
          <a:p>
            <a:pPr marL="0" indent="0" algn="ctr">
              <a:spcBef>
                <a:spcPts val="300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background-position:</a:t>
            </a:r>
            <a:r>
              <a:t> left bottom;</a:t>
            </a:r>
          </a:p>
          <a:p>
            <a:pPr marL="0" indent="0" algn="ctr">
              <a:spcBef>
                <a:spcPts val="300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background-position:</a:t>
            </a:r>
            <a:r>
              <a:t> 300px 100px;</a:t>
            </a:r>
          </a:p>
          <a:p>
            <a:pPr marL="0" indent="0" algn="ctr">
              <a:spcBef>
                <a:spcPts val="300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background-position:</a:t>
            </a:r>
            <a:r>
              <a:t> 25% 100%;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Background Position (cont’d)"/>
          <p:cNvSpPr txBox="1"/>
          <p:nvPr>
            <p:ph type="title"/>
          </p:nvPr>
        </p:nvSpPr>
        <p:spPr>
          <a:xfrm>
            <a:off x="952500" y="444500"/>
            <a:ext cx="11099800" cy="109607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Background Position (cont’d)</a:t>
            </a:r>
          </a:p>
        </p:txBody>
      </p:sp>
      <p:pic>
        <p:nvPicPr>
          <p:cNvPr id="165" name="lwd5_1323_position.png" descr="lwd5_1323_posi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82850" y="2087909"/>
            <a:ext cx="8039100" cy="6718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Background Attach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Background Attachment</a:t>
            </a:r>
          </a:p>
        </p:txBody>
      </p:sp>
      <p:sp>
        <p:nvSpPr>
          <p:cNvPr id="168" name="background-attachment…"/>
          <p:cNvSpPr txBox="1"/>
          <p:nvPr>
            <p:ph type="body" idx="4294967295"/>
          </p:nvPr>
        </p:nvSpPr>
        <p:spPr>
          <a:xfrm>
            <a:off x="852983" y="2268388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background-attachment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scroll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fixed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local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t>Specifies whether the background image scrolls with the content or stays in a fixed position relative to the viewport.</a:t>
            </a:r>
          </a:p>
        </p:txBody>
      </p:sp>
      <p:pic>
        <p:nvPicPr>
          <p:cNvPr id="169" name="lwd5_1326_attachment.png" descr="lwd5_1326_attachmen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9479" y="5187950"/>
            <a:ext cx="10160001" cy="3975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Background Siz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Background Size</a:t>
            </a:r>
          </a:p>
        </p:txBody>
      </p:sp>
      <p:sp>
        <p:nvSpPr>
          <p:cNvPr id="172" name="background-size…"/>
          <p:cNvSpPr txBox="1"/>
          <p:nvPr>
            <p:ph type="body" idx="4294967295"/>
          </p:nvPr>
        </p:nvSpPr>
        <p:spPr>
          <a:xfrm>
            <a:off x="852983" y="2157015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background-size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br/>
            <a:r>
              <a:rPr i="1"/>
              <a:t>Length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i="1"/>
              <a:t>percentage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auto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cover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contain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Specifies the size of the tiling image:</a:t>
            </a:r>
          </a:p>
        </p:txBody>
      </p:sp>
      <p:pic>
        <p:nvPicPr>
          <p:cNvPr id="173" name="lwd5_1327_target.png" descr="lwd5_1327_targe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10051" y="3878325"/>
            <a:ext cx="2894549" cy="15544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lwd5_1328_covercontain.png" descr="lwd5_1328_covercontai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13479" y="5732778"/>
            <a:ext cx="10977842" cy="33207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orthand background Proper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Shorthand background Property</a:t>
            </a:r>
          </a:p>
        </p:txBody>
      </p:sp>
      <p:sp>
        <p:nvSpPr>
          <p:cNvPr id="177" name="background…"/>
          <p:cNvSpPr txBox="1"/>
          <p:nvPr>
            <p:ph type="body" idx="1"/>
          </p:nvPr>
        </p:nvSpPr>
        <p:spPr>
          <a:xfrm>
            <a:off x="952500" y="2120900"/>
            <a:ext cx="11099800" cy="6885286"/>
          </a:xfrm>
          <a:prstGeom prst="rect">
            <a:avLst/>
          </a:prstGeom>
        </p:spPr>
        <p:txBody>
          <a:bodyPr/>
          <a:lstStyle/>
          <a:p>
            <a:pPr marL="0" indent="0" algn="ctr" defTabSz="566674">
              <a:spcBef>
                <a:spcPts val="4000"/>
              </a:spcBef>
              <a:buSzTx/>
              <a:buNone/>
              <a:defRPr b="1" sz="291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background</a:t>
            </a:r>
          </a:p>
          <a:p>
            <a:pPr marL="0" indent="0" defTabSz="566674">
              <a:spcBef>
                <a:spcPts val="2300"/>
              </a:spcBef>
              <a:buSzTx/>
              <a:buNone/>
              <a:defRPr sz="291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br/>
            <a:r>
              <a:rPr i="1"/>
              <a:t>background-color  background-image  background-repeat  background-attachment  background-position  background-clip  background-origin  background-size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431165" indent="-431165" defTabSz="566674">
              <a:spcBef>
                <a:spcPts val="4000"/>
              </a:spcBef>
              <a:defRPr sz="2910"/>
            </a:pPr>
            <a:r>
              <a:t>Specifies all background properties in one declaration</a:t>
            </a:r>
          </a:p>
          <a:p>
            <a:pPr lvl="3" marL="0" indent="665226" defTabSz="566674">
              <a:spcBef>
                <a:spcPts val="2900"/>
              </a:spcBef>
              <a:buSzTx/>
              <a:buNone/>
              <a:defRPr sz="2619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background:</a:t>
            </a:r>
            <a:r>
              <a:t> white url(star.png) no-repeat top center fixed;</a:t>
            </a:r>
          </a:p>
          <a:p>
            <a:pPr marL="431165" indent="-431165" defTabSz="566674">
              <a:spcBef>
                <a:spcPts val="2900"/>
              </a:spcBef>
              <a:defRPr sz="2910"/>
            </a:pPr>
            <a:r>
              <a:t>Properties are optional and may appear in any order</a:t>
            </a:r>
          </a:p>
          <a:p>
            <a:pPr marL="431165" indent="-431165" defTabSz="566674">
              <a:spcBef>
                <a:spcPts val="2900"/>
              </a:spcBef>
              <a:defRPr sz="2910"/>
            </a:pPr>
            <a:r>
              <a:t>Properties not represented reset to their defaults—</a:t>
            </a:r>
            <a:r>
              <a:rPr>
                <a:solidFill>
                  <a:schemeClr val="accent4"/>
                </a:solidFill>
              </a:rPr>
              <a:t>be careful it doesn’t overwrite previous background settings.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Multiple Background Imag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Multiple Background Images</a:t>
            </a:r>
          </a:p>
        </p:txBody>
      </p:sp>
      <p:sp>
        <p:nvSpPr>
          <p:cNvPr id="180" name="You can place more than one background image in a single image (separated by commas):…"/>
          <p:cNvSpPr txBox="1"/>
          <p:nvPr>
            <p:ph type="body" idx="1"/>
          </p:nvPr>
        </p:nvSpPr>
        <p:spPr>
          <a:xfrm>
            <a:off x="952500" y="2603500"/>
            <a:ext cx="11099800" cy="5677893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You can place more than one background image in a single image (separated by commas):</a:t>
            </a:r>
          </a:p>
          <a:p>
            <a:pPr lvl="2" marL="0" indent="457200">
              <a:spcBef>
                <a:spcPts val="600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body {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background: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  url(image1.png) left top no-repeat,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  url(image2.png) center center no-repeat,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  url(image3.png) right bottom no-repeat;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radient Fil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Gradient Fills</a:t>
            </a:r>
          </a:p>
        </p:txBody>
      </p:sp>
      <p:sp>
        <p:nvSpPr>
          <p:cNvPr id="183" name="A gradient is a transition from one color to another.…"/>
          <p:cNvSpPr txBox="1"/>
          <p:nvPr>
            <p:ph type="body" idx="1"/>
          </p:nvPr>
        </p:nvSpPr>
        <p:spPr>
          <a:xfrm>
            <a:off x="999579" y="2476500"/>
            <a:ext cx="11099801" cy="6706146"/>
          </a:xfrm>
          <a:prstGeom prst="rect">
            <a:avLst/>
          </a:prstGeom>
        </p:spPr>
        <p:txBody>
          <a:bodyPr/>
          <a:lstStyle/>
          <a:p>
            <a:pPr marL="422275" indent="-422275" defTabSz="554990">
              <a:spcBef>
                <a:spcPts val="3900"/>
              </a:spcBef>
              <a:defRPr sz="285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gradient</a:t>
            </a:r>
            <a:r>
              <a:t> is a transition from one color to another.</a:t>
            </a:r>
          </a:p>
          <a:p>
            <a:pPr marL="422275" indent="-422275" defTabSz="554990">
              <a:spcBef>
                <a:spcPts val="2800"/>
              </a:spcBef>
              <a:defRPr sz="285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Linear gradients</a:t>
            </a:r>
            <a:r>
              <a:t> change colors along a line.</a:t>
            </a:r>
          </a:p>
          <a:p>
            <a:pPr marL="422275" indent="-422275" defTabSz="554990">
              <a:spcBef>
                <a:spcPts val="2800"/>
              </a:spcBef>
              <a:defRPr sz="285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Radial gradients</a:t>
            </a:r>
            <a:r>
              <a:t> start at a point and spread outward in a circular or elliptical shape.</a:t>
            </a:r>
          </a:p>
          <a:p>
            <a:pPr marL="422275" indent="-422275" defTabSz="554990">
              <a:spcBef>
                <a:spcPts val="2800"/>
              </a:spcBef>
              <a:defRPr sz="2850"/>
            </a:pPr>
            <a:r>
              <a:t>You can generate a gradient image for use as a background using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linear-gradient()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radial-gradient()</a:t>
            </a:r>
            <a:r>
              <a:t> notation.</a:t>
            </a:r>
          </a:p>
          <a:p>
            <a:pPr marL="0" indent="0" defTabSz="554990">
              <a:spcBef>
                <a:spcPts val="3900"/>
              </a:spcBef>
              <a:buSzTx/>
              <a:buNone/>
              <a:defRPr b="1" sz="2850">
                <a:latin typeface="+mj-lt"/>
                <a:ea typeface="+mj-ea"/>
                <a:cs typeface="+mj-cs"/>
                <a:sym typeface="Helvetica"/>
              </a:defRPr>
            </a:pPr>
            <a:r>
              <a:t>Example:</a:t>
            </a:r>
          </a:p>
          <a:p>
            <a:pPr lvl="1" marL="0" indent="217170" defTabSz="554990">
              <a:spcBef>
                <a:spcPts val="1100"/>
              </a:spcBef>
              <a:buSzTx/>
              <a:buNone/>
              <a:defRPr sz="2470">
                <a:latin typeface="Courier"/>
                <a:ea typeface="Courier"/>
                <a:cs typeface="Courier"/>
                <a:sym typeface="Courier"/>
              </a:defRPr>
            </a:pPr>
            <a:r>
              <a:t>#banner {</a:t>
            </a:r>
          </a:p>
          <a:p>
            <a:pPr lvl="1" marL="0" indent="217170" defTabSz="554990">
              <a:spcBef>
                <a:spcPts val="0"/>
              </a:spcBef>
              <a:buSzTx/>
              <a:buNone/>
              <a:defRPr sz="2470">
                <a:latin typeface="Courier"/>
                <a:ea typeface="Courier"/>
                <a:cs typeface="Courier"/>
                <a:sym typeface="Courier"/>
              </a:defRPr>
            </a:pPr>
            <a:r>
              <a:t>  background-image: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linear-gradient(180deg, aqua, green)</a:t>
            </a:r>
            <a:r>
              <a:t>; </a:t>
            </a:r>
          </a:p>
          <a:p>
            <a:pPr lvl="1" marL="0" indent="217170" defTabSz="554990">
              <a:spcBef>
                <a:spcPts val="0"/>
              </a:spcBef>
              <a:buSzTx/>
              <a:buNone/>
              <a:defRPr sz="247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Linear Gradi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Linear Gradient</a:t>
            </a:r>
          </a:p>
        </p:txBody>
      </p:sp>
      <p:sp>
        <p:nvSpPr>
          <p:cNvPr id="186" name="The linear-gradient() notation provides the angle of a gradient line and the colors the line passes through.…"/>
          <p:cNvSpPr txBox="1"/>
          <p:nvPr>
            <p:ph type="body" sz="half" idx="1"/>
          </p:nvPr>
        </p:nvSpPr>
        <p:spPr>
          <a:xfrm>
            <a:off x="850900" y="3145432"/>
            <a:ext cx="5903814" cy="5215336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linear-gradient()</a:t>
            </a:r>
            <a:r>
              <a:t> notation provides the angle of a gradient line and the colors the line passes through.</a:t>
            </a:r>
          </a:p>
          <a:p>
            <a:pPr marL="0" indent="0">
              <a:buSzTx/>
              <a:buNone/>
              <a:defRPr sz="3000"/>
            </a:pPr>
            <a:r>
              <a:t>It is specified in degrees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deg</a:t>
            </a:r>
            <a:r>
              <a:t>) or keywords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to top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to right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to bottom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to left</a:t>
            </a:r>
            <a:r>
              <a:t>).</a:t>
            </a:r>
          </a:p>
        </p:txBody>
      </p:sp>
      <p:pic>
        <p:nvPicPr>
          <p:cNvPr id="187" name="lwd5_1331_linear.png" descr="lwd5_1331_linea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68335" y="2286956"/>
            <a:ext cx="5447515" cy="69322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lor Spaces and Mode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Color Spaces and Models</a:t>
            </a:r>
          </a:p>
        </p:txBody>
      </p:sp>
      <p:sp>
        <p:nvSpPr>
          <p:cNvPr id="94" name="A color space is a vocabulary for defining and reproducing colors (like Pantone for ink colors, or RGB for screen colors)…"/>
          <p:cNvSpPr txBox="1"/>
          <p:nvPr>
            <p:ph type="body" idx="1"/>
          </p:nvPr>
        </p:nvSpPr>
        <p:spPr>
          <a:xfrm>
            <a:off x="952500" y="3105150"/>
            <a:ext cx="11099800" cy="4927253"/>
          </a:xfrm>
          <a:prstGeom prst="rect">
            <a:avLst/>
          </a:prstGeom>
        </p:spPr>
        <p:txBody>
          <a:bodyPr anchor="t"/>
          <a:lstStyle/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color space </a:t>
            </a:r>
            <a:r>
              <a:t>is a vocabulary for defining and reproducing colors (like Pantone for ink colors, or RGB for screen colors)</a:t>
            </a:r>
          </a:p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color model</a:t>
            </a:r>
            <a:r>
              <a:t> is a system for describing colors numerically. It is one way to describe the colors in a particular color space.</a:t>
            </a:r>
          </a:p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Gamut</a:t>
            </a:r>
            <a:r>
              <a:t> refers to the range of colors a color model or a screen can represent.</a:t>
            </a:r>
          </a:p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t>CSS Color Module Level 4 expands the options for specifying colors to accommodate wide-gamut devices.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Radial Gradi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Radial Gradients</a:t>
            </a:r>
          </a:p>
        </p:txBody>
      </p:sp>
      <p:sp>
        <p:nvSpPr>
          <p:cNvPr id="190" name="The radial-gradient() notation provides the color values and optional size, shape, and position information."/>
          <p:cNvSpPr txBox="1"/>
          <p:nvPr>
            <p:ph type="body" sz="quarter" idx="4294967295"/>
          </p:nvPr>
        </p:nvSpPr>
        <p:spPr>
          <a:xfrm>
            <a:off x="698500" y="2540000"/>
            <a:ext cx="5412135" cy="2281337"/>
          </a:xfrm>
          <a:prstGeom prst="rect">
            <a:avLst/>
          </a:prstGeom>
        </p:spPr>
        <p:txBody>
          <a:bodyPr/>
          <a:lstStyle/>
          <a:p>
            <a:pPr marL="0" indent="0" defTabSz="566674">
              <a:spcBef>
                <a:spcPts val="4000"/>
              </a:spcBef>
              <a:buSzTx/>
              <a:buNone/>
              <a:defRPr sz="291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radial-gradient()</a:t>
            </a:r>
            <a:r>
              <a:t> notation provides the color values and optional size, shape, and position information.</a:t>
            </a:r>
          </a:p>
        </p:txBody>
      </p:sp>
      <p:pic>
        <p:nvPicPr>
          <p:cNvPr id="191" name="lwd5_1334_radialexamples.png" descr="lwd5_1334_radialexampl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82664" y="2559311"/>
            <a:ext cx="5164837" cy="64894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Named Color Valu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Named Color Values</a:t>
            </a:r>
          </a:p>
        </p:txBody>
      </p:sp>
      <p:sp>
        <p:nvSpPr>
          <p:cNvPr id="97" name="Specify foreground or background color using one of 140 predefined CSS3 color names:…"/>
          <p:cNvSpPr txBox="1"/>
          <p:nvPr>
            <p:ph type="body" idx="1"/>
          </p:nvPr>
        </p:nvSpPr>
        <p:spPr>
          <a:xfrm>
            <a:off x="952500" y="2609850"/>
            <a:ext cx="11099800" cy="5599559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Specify foreground or background color using one of 140 predefined CSS3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color names</a:t>
            </a:r>
            <a:r>
              <a:t>:</a:t>
            </a:r>
          </a:p>
          <a:p>
            <a:pPr marL="0" indent="0" algn="ctr"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h1 { color: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red</a:t>
            </a:r>
            <a:r>
              <a:t>; }</a:t>
            </a:r>
          </a:p>
          <a:p>
            <a:pPr marL="0" indent="0" algn="ctr"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h2 { color: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darkviolet</a:t>
            </a:r>
            <a:r>
              <a:t>; }</a:t>
            </a:r>
          </a:p>
          <a:p>
            <a:pPr marL="0" indent="0" algn="ctr"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body { background-color: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papayawhip</a:t>
            </a:r>
            <a:r>
              <a:t>; }</a:t>
            </a:r>
          </a:p>
          <a:p>
            <a:pPr marL="0" indent="0" algn="ctr">
              <a:spcBef>
                <a:spcPts val="6000"/>
              </a:spcBef>
              <a:buSzTx/>
              <a:buNone/>
              <a:defRPr sz="3000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u="sng">
                <a:hlinkClick r:id="rId2" invalidUrl="" action="" tgtFrame="" tooltip="" history="1" highlightClick="0" endSnd="0"/>
              </a:rPr>
              <a:t>learningwebdesign.com/colornames.html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Numeric Color Valu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Numeric Color Values</a:t>
            </a:r>
          </a:p>
        </p:txBody>
      </p:sp>
      <p:sp>
        <p:nvSpPr>
          <p:cNvPr id="100" name="For more control, define colors numerically. Color models include:…"/>
          <p:cNvSpPr txBox="1"/>
          <p:nvPr>
            <p:ph type="body" idx="1"/>
          </p:nvPr>
        </p:nvSpPr>
        <p:spPr>
          <a:xfrm>
            <a:off x="952500" y="2603500"/>
            <a:ext cx="11099800" cy="5706666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For more control, define colors numerically. Color models include:</a:t>
            </a:r>
          </a:p>
          <a:p>
            <a:pPr lvl="1"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RGB</a:t>
            </a:r>
            <a:r>
              <a:t> (combination of red, green, and blue light values)</a:t>
            </a:r>
          </a:p>
          <a:p>
            <a:pPr lvl="1"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HSL</a:t>
            </a:r>
            <a:r>
              <a:t> (hue, saturation, and luminosity)</a:t>
            </a:r>
          </a:p>
          <a:p>
            <a:pPr lvl="1"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OKLCH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(lightness, chroma, hue)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lvl="1"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rPr b="0">
                <a:latin typeface="+mn-lt"/>
                <a:ea typeface="+mn-ea"/>
                <a:cs typeface="+mn-cs"/>
                <a:sym typeface="Helvetica Light"/>
              </a:rPr>
              <a:t>Each model may include an </a:t>
            </a:r>
            <a:r>
              <a:t>alpha transparency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value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GB Colo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RGB Color</a:t>
            </a:r>
          </a:p>
        </p:txBody>
      </p:sp>
      <p:sp>
        <p:nvSpPr>
          <p:cNvPr id="103" name="The RGB color model mixes color with red, green, and blue light.…"/>
          <p:cNvSpPr txBox="1"/>
          <p:nvPr>
            <p:ph type="body" sz="quarter" idx="1"/>
          </p:nvPr>
        </p:nvSpPr>
        <p:spPr>
          <a:xfrm>
            <a:off x="857423" y="2633067"/>
            <a:ext cx="11384113" cy="2159001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RGB color model</a:t>
            </a:r>
            <a:r>
              <a:t> mixes color with red, green, and blue light.</a:t>
            </a:r>
          </a:p>
          <a:p>
            <a:pPr marL="0" indent="0">
              <a:buSzTx/>
              <a:buNone/>
              <a:defRPr sz="3000"/>
            </a:pPr>
            <a:r>
              <a:t>Each channel can have 256 shades, for millions of color options.</a:t>
            </a:r>
          </a:p>
        </p:txBody>
      </p:sp>
      <p:pic>
        <p:nvPicPr>
          <p:cNvPr id="10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99579" y="4890642"/>
            <a:ext cx="11099801" cy="35993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GB Values in Style Rul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RGB Values in Style Rules</a:t>
            </a:r>
          </a:p>
        </p:txBody>
      </p:sp>
      <p:sp>
        <p:nvSpPr>
          <p:cNvPr id="107" name="There are four formats for providing RGB color values:…"/>
          <p:cNvSpPr txBox="1"/>
          <p:nvPr>
            <p:ph type="body" idx="1"/>
          </p:nvPr>
        </p:nvSpPr>
        <p:spPr>
          <a:xfrm>
            <a:off x="952500" y="2616200"/>
            <a:ext cx="11099800" cy="6273800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There are four formats for providing RGB color values:</a:t>
            </a:r>
          </a:p>
          <a:p>
            <a:pPr lvl="1">
              <a:defRPr sz="3000"/>
            </a:pPr>
            <a:r>
              <a:t>RGB values (0 to 255):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rgb(200 178 230)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1" marL="0" indent="228600">
              <a:spcBef>
                <a:spcPts val="200"/>
              </a:spcBef>
              <a:buSzTx/>
              <a:buNone/>
              <a:defRPr sz="3000"/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   </a:t>
            </a:r>
            <a:r>
              <a:rPr b="1" sz="2000">
                <a:solidFill>
                  <a:srgbClr val="A6AAA9"/>
                </a:solidFill>
                <a:latin typeface="+mj-lt"/>
                <a:ea typeface="+mj-ea"/>
                <a:cs typeface="+mj-cs"/>
                <a:sym typeface="Helvetica"/>
              </a:rPr>
              <a:t>NOTE: Old browsers require commas between values</a:t>
            </a:r>
            <a:endParaRPr>
              <a:solidFill>
                <a:srgbClr val="A6AAA9"/>
              </a:solidFill>
            </a:endParaRPr>
          </a:p>
          <a:p>
            <a:pPr lvl="1">
              <a:defRPr sz="3000"/>
            </a:pPr>
            <a:r>
              <a:t>Percentage values: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rgb(78% 70% 90%)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  <a:latin typeface="Courier"/>
              <a:ea typeface="Courier"/>
              <a:cs typeface="Courier"/>
              <a:sym typeface="Courier"/>
            </a:endParaRPr>
          </a:p>
          <a:p>
            <a:pPr lvl="1" marL="0" indent="228600">
              <a:spcBef>
                <a:spcPts val="200"/>
              </a:spcBef>
              <a:buSzTx/>
              <a:buNone/>
              <a:defRPr sz="3000"/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   </a:t>
            </a:r>
            <a:r>
              <a:rPr b="1" sz="2000">
                <a:solidFill>
                  <a:srgbClr val="A6AAA9"/>
                </a:solidFill>
                <a:latin typeface="+mj-lt"/>
                <a:ea typeface="+mj-ea"/>
                <a:cs typeface="+mj-cs"/>
                <a:sym typeface="Helvetica"/>
              </a:rPr>
              <a:t>NOTE: Old browsers require commas between values</a:t>
            </a:r>
          </a:p>
          <a:p>
            <a:pPr lvl="1">
              <a:defRPr sz="3000"/>
            </a:pPr>
            <a:r>
              <a:t>Hexadecimal values: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#C8B2E6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lvl="1">
              <a:defRPr sz="3000"/>
            </a:pPr>
            <a:r>
              <a:t>Condensed hexadecimal values (for double-digits only):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#F06</a:t>
            </a:r>
            <a:r>
              <a:t> is the same as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#FF0066</a:t>
            </a:r>
            <a:r>
              <a:t>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Hexadecimal RGB Valu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Hexadecimal RGB Values</a:t>
            </a:r>
          </a:p>
        </p:txBody>
      </p:sp>
      <p:sp>
        <p:nvSpPr>
          <p:cNvPr id="110" name="Red, green, and blue values converted to hexadecimal and preceded by the # symbol."/>
          <p:cNvSpPr txBox="1"/>
          <p:nvPr>
            <p:ph type="body" idx="1"/>
          </p:nvPr>
        </p:nvSpPr>
        <p:spPr>
          <a:xfrm>
            <a:off x="825500" y="230505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sz="3000"/>
            </a:pPr>
            <a:r>
              <a:t>Red, green, and blue values converted to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hexadecimal</a:t>
            </a:r>
            <a:r>
              <a:t> and preceded by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#</a:t>
            </a:r>
            <a:r>
              <a:t> symbol.</a:t>
            </a:r>
          </a:p>
        </p:txBody>
      </p:sp>
      <p:pic>
        <p:nvPicPr>
          <p:cNvPr id="111" name="lwd5_1305_rgbdiagram.png" descr="lwd5_1305_rgbdiagr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56308" y="3798385"/>
            <a:ext cx="6186342" cy="19873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lwd5_1306_hex.png" descr="lwd5_1306_hex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90115" y="6120980"/>
            <a:ext cx="7624570" cy="28973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HS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HSL</a:t>
            </a:r>
          </a:p>
        </p:txBody>
      </p:sp>
      <p:sp>
        <p:nvSpPr>
          <p:cNvPr id="115" name="Colors described by values for hue (°), saturation (%), and luminosity (%)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Colors described by values for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hue</a:t>
            </a:r>
            <a:r>
              <a:t> (°),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saturation</a:t>
            </a:r>
            <a:r>
              <a:t> (%),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luminosity</a:t>
            </a:r>
            <a:r>
              <a:t> (%):</a:t>
            </a:r>
          </a:p>
          <a:p>
            <a:pPr marL="0" indent="0" algn="ctr">
              <a:spcBef>
                <a:spcPts val="1200"/>
              </a:spcBef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hsl(180 50% 75%)</a:t>
            </a:r>
          </a:p>
          <a:p>
            <a:pPr>
              <a:defRPr sz="3000"/>
            </a:pPr>
            <a:r>
              <a:t>Hue specifies the position on a color wheel (in degrees) that has red at 0°, green at 120°, and blue at 240°.</a:t>
            </a:r>
          </a:p>
          <a:p>
            <a:pPr>
              <a:defRPr sz="3000"/>
            </a:pPr>
            <a:r>
              <a:t>HSL is less commonly used than RGB, but some find it more intuitive.</a:t>
            </a:r>
          </a:p>
          <a:p>
            <a:pPr>
              <a:defRPr sz="3000"/>
            </a:pPr>
            <a:r>
              <a:t>Older browsers require commas between values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