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000000"/>
        </a:solidFill>
        <a:effectLst/>
        <a:uFillTx/>
        <a:latin typeface="+mn-lt"/>
        <a:ea typeface="+mn-ea"/>
        <a:cs typeface="+mn-cs"/>
        <a:sym typeface="Helvetica Light"/>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b="def" i="def"/>
      <a:tcStyle>
        <a:tcBdr/>
        <a:fill>
          <a:solidFill>
            <a:srgbClr val="E3E5E8"/>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b="def" i="def"/>
      <a:tcStyle>
        <a:tcBdr/>
        <a:fill>
          <a:solidFill>
            <a:srgbClr val="E1E0DA"/>
          </a:solidFill>
        </a:fill>
      </a:tcStyle>
    </a:band2H>
    <a:firstCol>
      <a:tcTxStyle b="on" i="off">
        <a:fontRef idx="major">
          <a:srgbClr val="FFFFFF"/>
        </a:fontRef>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Ref idx="major">
          <a:srgbClr val="FFFFFF"/>
        </a:fontRef>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b="def" i="def"/>
      <a:tcStyle>
        <a:tcBdr/>
        <a:fill>
          <a:solidFill>
            <a:srgbClr val="C3C2C2"/>
          </a:solidFill>
        </a:fill>
      </a:tcStyle>
    </a:band2H>
    <a:firstCol>
      <a:tcTxStyle b="on" i="off">
        <a:fontRef idx="maj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Ref idx="maj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Ref idx="maj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b="def" i="def"/>
      <a:tcStyle>
        <a:tcBdr/>
        <a:fill>
          <a:solidFill>
            <a:srgbClr val="DCE5E6"/>
          </a:solidFill>
        </a:fill>
      </a:tcStyle>
    </a:band2H>
    <a:firstCol>
      <a:tcTxStyle b="on" i="off">
        <a:fontRef idx="major">
          <a:srgbClr val="FFFFFF"/>
        </a:fontRef>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Ref idx="major">
          <a:srgbClr val="FFFFFF"/>
        </a:fontRef>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Ref idx="major">
          <a:srgbClr val="FFFFFF"/>
        </a:fontRef>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b="def" i="def"/>
      <a:tcStyle>
        <a:tcBdr/>
        <a:fill>
          <a:solidFill>
            <a:srgbClr val="DEDEDF"/>
          </a:solidFill>
        </a:fill>
      </a:tcStyle>
    </a:band2H>
    <a:firstCol>
      <a:tcTxStyle b="on" i="off">
        <a:fontRef idx="major">
          <a:srgbClr val="FFFFFF"/>
        </a:fontRef>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Ref idx="major">
          <a:srgbClr val="FFFFFF"/>
        </a:fontRef>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Ref idx="major">
          <a:srgbClr val="FFFFFF"/>
        </a:fontRef>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b="def" i="def"/>
      <a:tcStyle>
        <a:tcBdr/>
        <a:fill>
          <a:solidFill>
            <a:srgbClr val="EDEEEE"/>
          </a:solidFill>
        </a:fill>
      </a:tcStyle>
    </a:band2H>
    <a:firstCol>
      <a:tcTxStyle b="on" i="off">
        <a:fontRef idx="major">
          <a:srgbClr val="000000"/>
        </a:fontRef>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Ref idx="maj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Ref idx="maj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81" name="Shape 81"/>
          <p:cNvSpPr/>
          <p:nvPr>
            <p:ph type="sldImg"/>
          </p:nvPr>
        </p:nvSpPr>
        <p:spPr>
          <a:xfrm>
            <a:off x="1143000" y="685800"/>
            <a:ext cx="4572000" cy="3429000"/>
          </a:xfrm>
          <a:prstGeom prst="rect">
            <a:avLst/>
          </a:prstGeom>
        </p:spPr>
        <p:txBody>
          <a:bodyPr/>
          <a:lstStyle/>
          <a:p>
            <a:pPr/>
          </a:p>
        </p:txBody>
      </p:sp>
      <p:sp>
        <p:nvSpPr>
          <p:cNvPr id="82" name="Shape 82"/>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3.png"/></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itle" showMasterSp="0" showMasterPhAnim="1">
  <p:cSld name="PART I Opener">
    <p:spTree>
      <p:nvGrpSpPr>
        <p:cNvPr id="1" name=""/>
        <p:cNvGrpSpPr/>
        <p:nvPr/>
      </p:nvGrpSpPr>
      <p:grpSpPr>
        <a:xfrm>
          <a:off x="0" y="0"/>
          <a:ext cx="0" cy="0"/>
          <a:chOff x="0" y="0"/>
          <a:chExt cx="0" cy="0"/>
        </a:xfrm>
      </p:grpSpPr>
      <p:pic>
        <p:nvPicPr>
          <p:cNvPr id="16" name="footer.png" descr="footer.png"/>
          <p:cNvPicPr>
            <a:picLocks noChangeAspect="1"/>
          </p:cNvPicPr>
          <p:nvPr/>
        </p:nvPicPr>
        <p:blipFill>
          <a:blip r:embed="rId2">
            <a:extLst/>
          </a:blip>
          <a:stretch>
            <a:fillRect/>
          </a:stretch>
        </p:blipFill>
        <p:spPr>
          <a:xfrm>
            <a:off x="0" y="9366250"/>
            <a:ext cx="13004800" cy="393700"/>
          </a:xfrm>
          <a:prstGeom prst="rect">
            <a:avLst/>
          </a:prstGeom>
          <a:ln w="12700">
            <a:miter lim="400000"/>
          </a:ln>
        </p:spPr>
      </p:pic>
      <p:sp>
        <p:nvSpPr>
          <p:cNvPr id="17" name="# CHAPTER TITLE"/>
          <p:cNvSpPr txBox="1"/>
          <p:nvPr>
            <p:ph type="body" sz="half" idx="21"/>
          </p:nvPr>
        </p:nvSpPr>
        <p:spPr>
          <a:xfrm>
            <a:off x="519633" y="2527300"/>
            <a:ext cx="11965534" cy="3302000"/>
          </a:xfrm>
          <a:prstGeom prst="rect">
            <a:avLst/>
          </a:prstGeom>
        </p:spPr>
        <p:txBody>
          <a:bodyPr anchor="b"/>
          <a:lstStyle/>
          <a:p>
            <a:pPr marL="0" indent="0" algn="ctr">
              <a:spcBef>
                <a:spcPts val="0"/>
              </a:spcBef>
              <a:buSzTx/>
              <a:buNone/>
              <a:defRPr sz="8000">
                <a:latin typeface="+mj-lt"/>
                <a:ea typeface="+mj-ea"/>
                <a:cs typeface="+mj-cs"/>
                <a:sym typeface="Helvetica"/>
              </a:defRPr>
            </a:pPr>
            <a:r>
              <a:rPr b="1" sz="9000">
                <a:solidFill>
                  <a:srgbClr val="42D0D0"/>
                </a:solidFill>
              </a:rPr>
              <a:t>#</a:t>
            </a:r>
            <a:br>
              <a:rPr sz="4000"/>
            </a:br>
            <a:r>
              <a:rPr sz="6000"/>
              <a:t>CHAPTER TITLE</a:t>
            </a:r>
          </a:p>
        </p:txBody>
      </p:sp>
      <p:pic>
        <p:nvPicPr>
          <p:cNvPr id="18" name="partII_header.png" descr="partII_header.png"/>
          <p:cNvPicPr>
            <a:picLocks noChangeAspect="1"/>
          </p:cNvPicPr>
          <p:nvPr/>
        </p:nvPicPr>
        <p:blipFill>
          <a:blip r:embed="rId3">
            <a:extLst/>
          </a:blip>
          <a:stretch>
            <a:fillRect/>
          </a:stretch>
        </p:blipFill>
        <p:spPr>
          <a:xfrm>
            <a:off x="-1" y="0"/>
            <a:ext cx="13004801" cy="1676400"/>
          </a:xfrm>
          <a:prstGeom prst="rect">
            <a:avLst/>
          </a:prstGeom>
          <a:ln w="12700">
            <a:miter lim="400000"/>
          </a:ln>
        </p:spPr>
      </p:pic>
      <p:sp>
        <p:nvSpPr>
          <p:cNvPr id="19"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ART I title + bullets copy">
    <p:spTree>
      <p:nvGrpSpPr>
        <p:cNvPr id="1" name=""/>
        <p:cNvGrpSpPr/>
        <p:nvPr/>
      </p:nvGrpSpPr>
      <p:grpSpPr>
        <a:xfrm>
          <a:off x="0" y="0"/>
          <a:ext cx="0" cy="0"/>
          <a:chOff x="0" y="0"/>
          <a:chExt cx="0" cy="0"/>
        </a:xfrm>
      </p:grpSpPr>
      <p:sp>
        <p:nvSpPr>
          <p:cNvPr id="26" name="The internet vs. the web…"/>
          <p:cNvSpPr txBox="1"/>
          <p:nvPr>
            <p:ph type="body" sz="half" idx="21"/>
          </p:nvPr>
        </p:nvSpPr>
        <p:spPr>
          <a:xfrm>
            <a:off x="2270621" y="3094260"/>
            <a:ext cx="9781679" cy="5105848"/>
          </a:xfrm>
          <a:prstGeom prst="rect">
            <a:avLst/>
          </a:prstGeom>
        </p:spPr>
        <p:txBody>
          <a:bodyPr/>
          <a:lstStyle/>
          <a:p>
            <a:pPr marL="373379" indent="-373379" defTabSz="490727">
              <a:spcBef>
                <a:spcPts val="3500"/>
              </a:spcBef>
              <a:defRPr b="1" sz="3024">
                <a:latin typeface="+mj-lt"/>
                <a:ea typeface="+mj-ea"/>
                <a:cs typeface="+mj-cs"/>
                <a:sym typeface="Helvetica"/>
              </a:defRPr>
            </a:pPr>
            <a:r>
              <a:t>The internet vs. the web</a:t>
            </a:r>
          </a:p>
          <a:p>
            <a:pPr marL="373379" indent="-373379" defTabSz="490727">
              <a:spcBef>
                <a:spcPts val="3500"/>
              </a:spcBef>
              <a:defRPr b="1" sz="3024">
                <a:latin typeface="+mj-lt"/>
                <a:ea typeface="+mj-ea"/>
                <a:cs typeface="+mj-cs"/>
                <a:sym typeface="Helvetica"/>
              </a:defRPr>
            </a:pPr>
            <a:r>
              <a:t>History of the web</a:t>
            </a:r>
          </a:p>
          <a:p>
            <a:pPr marL="373379" indent="-373379" defTabSz="490727">
              <a:spcBef>
                <a:spcPts val="3500"/>
              </a:spcBef>
              <a:defRPr b="1" sz="3024">
                <a:latin typeface="+mj-lt"/>
                <a:ea typeface="+mj-ea"/>
                <a:cs typeface="+mj-cs"/>
                <a:sym typeface="Helvetica"/>
              </a:defRPr>
            </a:pPr>
            <a:r>
              <a:t>What servers do</a:t>
            </a:r>
          </a:p>
          <a:p>
            <a:pPr marL="373379" indent="-373379" defTabSz="490727">
              <a:spcBef>
                <a:spcPts val="3500"/>
              </a:spcBef>
              <a:defRPr b="1" sz="3024">
                <a:latin typeface="+mj-lt"/>
                <a:ea typeface="+mj-ea"/>
                <a:cs typeface="+mj-cs"/>
                <a:sym typeface="Helvetica"/>
              </a:defRPr>
            </a:pPr>
            <a:r>
              <a:t>What browsers do</a:t>
            </a:r>
          </a:p>
          <a:p>
            <a:pPr marL="373379" indent="-373379" defTabSz="490727">
              <a:spcBef>
                <a:spcPts val="3500"/>
              </a:spcBef>
              <a:defRPr b="1" sz="3024">
                <a:latin typeface="+mj-lt"/>
                <a:ea typeface="+mj-ea"/>
                <a:cs typeface="+mj-cs"/>
                <a:sym typeface="Helvetica"/>
              </a:defRPr>
            </a:pPr>
            <a:r>
              <a:t>URLs</a:t>
            </a:r>
          </a:p>
          <a:p>
            <a:pPr marL="373379" indent="-373379" defTabSz="490727">
              <a:spcBef>
                <a:spcPts val="3500"/>
              </a:spcBef>
              <a:defRPr b="1" sz="3024">
                <a:latin typeface="+mj-lt"/>
                <a:ea typeface="+mj-ea"/>
                <a:cs typeface="+mj-cs"/>
                <a:sym typeface="Helvetica"/>
              </a:defRPr>
            </a:pPr>
            <a:r>
              <a:t>How web pages are constructed </a:t>
            </a:r>
          </a:p>
        </p:txBody>
      </p:sp>
      <p:sp>
        <p:nvSpPr>
          <p:cNvPr id="2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PART I blank">
    <p:spTree>
      <p:nvGrpSpPr>
        <p:cNvPr id="1" name=""/>
        <p:cNvGrpSpPr/>
        <p:nvPr/>
      </p:nvGrpSpPr>
      <p:grpSpPr>
        <a:xfrm>
          <a:off x="0" y="0"/>
          <a:ext cx="0" cy="0"/>
          <a:chOff x="0" y="0"/>
          <a:chExt cx="0" cy="0"/>
        </a:xfrm>
      </p:grpSpPr>
      <p:pic>
        <p:nvPicPr>
          <p:cNvPr id="34" name="footer.png" descr="footer.png"/>
          <p:cNvPicPr>
            <a:picLocks noChangeAspect="1"/>
          </p:cNvPicPr>
          <p:nvPr/>
        </p:nvPicPr>
        <p:blipFill>
          <a:blip r:embed="rId2">
            <a:extLst/>
          </a:blip>
          <a:stretch>
            <a:fillRect/>
          </a:stretch>
        </p:blipFill>
        <p:spPr>
          <a:xfrm>
            <a:off x="0" y="9353550"/>
            <a:ext cx="13004800" cy="393700"/>
          </a:xfrm>
          <a:prstGeom prst="rect">
            <a:avLst/>
          </a:prstGeom>
          <a:ln w="12700">
            <a:miter lim="400000"/>
          </a:ln>
        </p:spPr>
      </p:pic>
      <p:sp>
        <p:nvSpPr>
          <p:cNvPr id="35" name="Rectangle"/>
          <p:cNvSpPr/>
          <p:nvPr/>
        </p:nvSpPr>
        <p:spPr>
          <a:xfrm>
            <a:off x="-12700" y="0"/>
            <a:ext cx="13124359" cy="230585"/>
          </a:xfrm>
          <a:prstGeom prst="rect">
            <a:avLst/>
          </a:prstGeom>
          <a:solidFill>
            <a:srgbClr val="27BDBE"/>
          </a:solidFill>
          <a:ln w="12700">
            <a:miter lim="400000"/>
          </a:ln>
        </p:spPr>
        <p:txBody>
          <a:bodyPr lIns="50800" tIns="50800" rIns="50800" bIns="50800" anchor="ctr"/>
          <a:lstStyle/>
          <a:p>
            <a:pPr>
              <a:defRPr sz="2400">
                <a:solidFill>
                  <a:srgbClr val="FFFFFF"/>
                </a:solidFill>
              </a:defRPr>
            </a:pPr>
          </a:p>
        </p:txBody>
      </p:sp>
      <p:sp>
        <p:nvSpPr>
          <p:cNvPr id="36"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PART I title only">
    <p:spTree>
      <p:nvGrpSpPr>
        <p:cNvPr id="1" name=""/>
        <p:cNvGrpSpPr/>
        <p:nvPr/>
      </p:nvGrpSpPr>
      <p:grpSpPr>
        <a:xfrm>
          <a:off x="0" y="0"/>
          <a:ext cx="0" cy="0"/>
          <a:chOff x="0" y="0"/>
          <a:chExt cx="0" cy="0"/>
        </a:xfrm>
      </p:grpSpPr>
      <p:sp>
        <p:nvSpPr>
          <p:cNvPr id="43" name="Title Text"/>
          <p:cNvSpPr txBox="1"/>
          <p:nvPr>
            <p:ph type="title"/>
          </p:nvPr>
        </p:nvSpPr>
        <p:spPr>
          <a:prstGeom prst="rect">
            <a:avLst/>
          </a:prstGeom>
        </p:spPr>
        <p:txBody>
          <a:bodyPr/>
          <a:lstStyle/>
          <a:p>
            <a:pPr/>
            <a:r>
              <a:t>Title Text</a:t>
            </a:r>
          </a:p>
        </p:txBody>
      </p:sp>
      <p:pic>
        <p:nvPicPr>
          <p:cNvPr id="44" name="footer.png" descr="footer.png"/>
          <p:cNvPicPr>
            <a:picLocks noChangeAspect="1"/>
          </p:cNvPicPr>
          <p:nvPr/>
        </p:nvPicPr>
        <p:blipFill>
          <a:blip r:embed="rId2">
            <a:extLst/>
          </a:blip>
          <a:stretch>
            <a:fillRect/>
          </a:stretch>
        </p:blipFill>
        <p:spPr>
          <a:xfrm>
            <a:off x="0" y="9353550"/>
            <a:ext cx="13004800" cy="393700"/>
          </a:xfrm>
          <a:prstGeom prst="rect">
            <a:avLst/>
          </a:prstGeom>
          <a:ln w="12700">
            <a:miter lim="400000"/>
          </a:ln>
        </p:spPr>
      </p:pic>
      <p:sp>
        <p:nvSpPr>
          <p:cNvPr id="45" name="Rectangle"/>
          <p:cNvSpPr/>
          <p:nvPr/>
        </p:nvSpPr>
        <p:spPr>
          <a:xfrm>
            <a:off x="-12700" y="0"/>
            <a:ext cx="13124359" cy="230585"/>
          </a:xfrm>
          <a:prstGeom prst="rect">
            <a:avLst/>
          </a:prstGeom>
          <a:solidFill>
            <a:srgbClr val="27BDBE"/>
          </a:solidFill>
          <a:ln w="12700">
            <a:miter lim="400000"/>
          </a:ln>
        </p:spPr>
        <p:txBody>
          <a:bodyPr lIns="50800" tIns="50800" rIns="50800" bIns="50800" anchor="ctr"/>
          <a:lstStyle/>
          <a:p>
            <a:pPr>
              <a:defRPr sz="2400">
                <a:solidFill>
                  <a:srgbClr val="FFFFFF"/>
                </a:solidFill>
              </a:defRPr>
            </a:pPr>
          </a:p>
        </p:txBody>
      </p:sp>
      <p:sp>
        <p:nvSpPr>
          <p:cNvPr id="46"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PART I title + bullets">
    <p:spTree>
      <p:nvGrpSpPr>
        <p:cNvPr id="1" name=""/>
        <p:cNvGrpSpPr/>
        <p:nvPr/>
      </p:nvGrpSpPr>
      <p:grpSpPr>
        <a:xfrm>
          <a:off x="0" y="0"/>
          <a:ext cx="0" cy="0"/>
          <a:chOff x="0" y="0"/>
          <a:chExt cx="0" cy="0"/>
        </a:xfrm>
      </p:grpSpPr>
      <p:sp>
        <p:nvSpPr>
          <p:cNvPr id="53" name="Title Text"/>
          <p:cNvSpPr txBox="1"/>
          <p:nvPr>
            <p:ph type="title"/>
          </p:nvPr>
        </p:nvSpPr>
        <p:spPr>
          <a:prstGeom prst="rect">
            <a:avLst/>
          </a:prstGeom>
        </p:spPr>
        <p:txBody>
          <a:bodyPr/>
          <a:lstStyle/>
          <a:p>
            <a:pPr/>
            <a:r>
              <a:t>Title Text</a:t>
            </a:r>
          </a:p>
        </p:txBody>
      </p:sp>
      <p:sp>
        <p:nvSpPr>
          <p:cNvPr id="54" name="Body Level One…"/>
          <p:cNvSpPr txBox="1"/>
          <p:nvPr>
            <p:ph type="body" idx="1"/>
          </p:nvPr>
        </p:nvSpPr>
        <p:spPr>
          <a:prstGeom prst="rect">
            <a:avLst/>
          </a:prstGeom>
        </p:spPr>
        <p:txBody>
          <a:bodyPr/>
          <a:lstStyle/>
          <a:p>
            <a:pPr/>
            <a:r>
              <a:t>Body Level One</a:t>
            </a:r>
          </a:p>
          <a:p>
            <a:pPr lvl="1"/>
            <a:r>
              <a:t>Body Level Two</a:t>
            </a:r>
          </a:p>
          <a:p>
            <a:pPr lvl="2"/>
            <a:r>
              <a:t>Body Level Three</a:t>
            </a:r>
          </a:p>
          <a:p>
            <a:pPr lvl="3"/>
            <a:r>
              <a:t>Body Level Four</a:t>
            </a:r>
          </a:p>
          <a:p>
            <a:pPr lvl="4"/>
            <a:r>
              <a:t>Body Level Five</a:t>
            </a:r>
          </a:p>
        </p:txBody>
      </p:sp>
      <p:pic>
        <p:nvPicPr>
          <p:cNvPr id="55" name="footer.png" descr="footer.png"/>
          <p:cNvPicPr>
            <a:picLocks noChangeAspect="1"/>
          </p:cNvPicPr>
          <p:nvPr/>
        </p:nvPicPr>
        <p:blipFill>
          <a:blip r:embed="rId2">
            <a:extLst/>
          </a:blip>
          <a:stretch>
            <a:fillRect/>
          </a:stretch>
        </p:blipFill>
        <p:spPr>
          <a:xfrm>
            <a:off x="0" y="9353550"/>
            <a:ext cx="13004800" cy="393700"/>
          </a:xfrm>
          <a:prstGeom prst="rect">
            <a:avLst/>
          </a:prstGeom>
          <a:ln w="12700">
            <a:miter lim="400000"/>
          </a:ln>
        </p:spPr>
      </p:pic>
      <p:sp>
        <p:nvSpPr>
          <p:cNvPr id="56" name="Rectangle"/>
          <p:cNvSpPr/>
          <p:nvPr/>
        </p:nvSpPr>
        <p:spPr>
          <a:xfrm>
            <a:off x="-12700" y="0"/>
            <a:ext cx="13124359" cy="230585"/>
          </a:xfrm>
          <a:prstGeom prst="rect">
            <a:avLst/>
          </a:prstGeom>
          <a:solidFill>
            <a:srgbClr val="27BDBE"/>
          </a:solidFill>
          <a:ln w="12700">
            <a:miter lim="400000"/>
          </a:ln>
        </p:spPr>
        <p:txBody>
          <a:bodyPr lIns="50800" tIns="50800" rIns="50800" bIns="50800" anchor="ctr"/>
          <a:lstStyle/>
          <a:p>
            <a:pPr>
              <a:defRPr sz="2400">
                <a:solidFill>
                  <a:srgbClr val="FFFFFF"/>
                </a:solidFill>
              </a:defRPr>
            </a:pPr>
          </a:p>
        </p:txBody>
      </p:sp>
      <p:sp>
        <p:nvSpPr>
          <p:cNvPr id="5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PART I title, centered list">
    <p:spTree>
      <p:nvGrpSpPr>
        <p:cNvPr id="1" name=""/>
        <p:cNvGrpSpPr/>
        <p:nvPr/>
      </p:nvGrpSpPr>
      <p:grpSpPr>
        <a:xfrm>
          <a:off x="0" y="0"/>
          <a:ext cx="0" cy="0"/>
          <a:chOff x="0" y="0"/>
          <a:chExt cx="0" cy="0"/>
        </a:xfrm>
      </p:grpSpPr>
      <p:sp>
        <p:nvSpPr>
          <p:cNvPr id="64" name="Title Text"/>
          <p:cNvSpPr txBox="1"/>
          <p:nvPr>
            <p:ph type="title"/>
          </p:nvPr>
        </p:nvSpPr>
        <p:spPr>
          <a:prstGeom prst="rect">
            <a:avLst/>
          </a:prstGeom>
        </p:spPr>
        <p:txBody>
          <a:bodyPr/>
          <a:lstStyle/>
          <a:p>
            <a:pPr/>
            <a:r>
              <a:t>Title Text</a:t>
            </a:r>
          </a:p>
        </p:txBody>
      </p:sp>
      <p:pic>
        <p:nvPicPr>
          <p:cNvPr id="65" name="footer.png" descr="footer.png"/>
          <p:cNvPicPr>
            <a:picLocks noChangeAspect="1"/>
          </p:cNvPicPr>
          <p:nvPr/>
        </p:nvPicPr>
        <p:blipFill>
          <a:blip r:embed="rId2">
            <a:extLst/>
          </a:blip>
          <a:stretch>
            <a:fillRect/>
          </a:stretch>
        </p:blipFill>
        <p:spPr>
          <a:xfrm>
            <a:off x="0" y="9353550"/>
            <a:ext cx="13004800" cy="393700"/>
          </a:xfrm>
          <a:prstGeom prst="rect">
            <a:avLst/>
          </a:prstGeom>
          <a:ln w="12700">
            <a:miter lim="400000"/>
          </a:ln>
        </p:spPr>
      </p:pic>
      <p:sp>
        <p:nvSpPr>
          <p:cNvPr id="66" name="Rectangle"/>
          <p:cNvSpPr/>
          <p:nvPr/>
        </p:nvSpPr>
        <p:spPr>
          <a:xfrm>
            <a:off x="-12700" y="0"/>
            <a:ext cx="13124359" cy="230585"/>
          </a:xfrm>
          <a:prstGeom prst="rect">
            <a:avLst/>
          </a:prstGeom>
          <a:solidFill>
            <a:srgbClr val="27BDBE"/>
          </a:solidFill>
          <a:ln w="12700">
            <a:miter lim="400000"/>
          </a:ln>
        </p:spPr>
        <p:txBody>
          <a:bodyPr lIns="50800" tIns="50800" rIns="50800" bIns="50800" anchor="ctr"/>
          <a:lstStyle/>
          <a:p>
            <a:pPr>
              <a:defRPr sz="2400">
                <a:solidFill>
                  <a:srgbClr val="FFFFFF"/>
                </a:solidFill>
              </a:defRPr>
            </a:pPr>
          </a:p>
        </p:txBody>
      </p:sp>
      <p:sp>
        <p:nvSpPr>
          <p:cNvPr id="67" name="Body Level One…"/>
          <p:cNvSpPr txBox="1"/>
          <p:nvPr>
            <p:ph type="body" idx="1"/>
          </p:nvPr>
        </p:nvSpPr>
        <p:spPr>
          <a:xfrm>
            <a:off x="952500" y="2609850"/>
            <a:ext cx="11099800" cy="6286500"/>
          </a:xfrm>
          <a:prstGeom prst="rect">
            <a:avLst/>
          </a:prstGeom>
        </p:spPr>
        <p:txBody>
          <a:bodyPr/>
          <a:lstStyle>
            <a:lvl1pPr marL="0" indent="0" algn="ctr">
              <a:buSzTx/>
              <a:buNone/>
              <a:defRPr sz="4000"/>
            </a:lvl1pPr>
            <a:lvl2pPr marL="0" indent="228600" algn="ctr">
              <a:buSzTx/>
              <a:buNone/>
              <a:defRPr sz="4000"/>
            </a:lvl2pPr>
            <a:lvl3pPr marL="0" indent="457200" algn="ctr">
              <a:buSzTx/>
              <a:buNone/>
              <a:defRPr sz="4000"/>
            </a:lvl3pPr>
            <a:lvl4pPr marL="0" indent="685800" algn="ctr">
              <a:buSzTx/>
              <a:buNone/>
              <a:defRPr sz="4000"/>
            </a:lvl4pPr>
            <a:lvl5pPr marL="0" indent="914400" algn="ctr">
              <a:buSzTx/>
              <a:buNone/>
              <a:defRPr sz="4000"/>
            </a:lvl5pPr>
          </a:lstStyle>
          <a:p>
            <a:pPr/>
            <a:r>
              <a:t>Body Level One</a:t>
            </a:r>
          </a:p>
          <a:p>
            <a:pPr lvl="1"/>
            <a:r>
              <a:t>Body Level Two</a:t>
            </a:r>
          </a:p>
          <a:p>
            <a:pPr lvl="2"/>
            <a:r>
              <a:t>Body Level Three</a:t>
            </a:r>
          </a:p>
          <a:p>
            <a:pPr lvl="3"/>
            <a:r>
              <a:t>Body Level Four</a:t>
            </a:r>
          </a:p>
          <a:p>
            <a:pPr lvl="4"/>
            <a:r>
              <a:t>Body Level Five</a:t>
            </a:r>
          </a:p>
        </p:txBody>
      </p:sp>
      <p:sp>
        <p:nvSpPr>
          <p:cNvPr id="68"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Blank">
    <p:spTree>
      <p:nvGrpSpPr>
        <p:cNvPr id="1" name=""/>
        <p:cNvGrpSpPr/>
        <p:nvPr/>
      </p:nvGrpSpPr>
      <p:grpSpPr>
        <a:xfrm>
          <a:off x="0" y="0"/>
          <a:ext cx="0" cy="0"/>
          <a:chOff x="0" y="0"/>
          <a:chExt cx="0" cy="0"/>
        </a:xfrm>
      </p:grpSpPr>
      <p:sp>
        <p:nvSpPr>
          <p:cNvPr id="7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image" Target="../media/image1.png"/><Relationship Id="rId3" Type="http://schemas.openxmlformats.org/officeDocument/2006/relationships/slideLayout" Target="../slideLayouts/slideLayout1.xml"/><Relationship Id="rId4" Type="http://schemas.openxmlformats.org/officeDocument/2006/relationships/slideLayout" Target="../slideLayouts/slideLayout2.xml"/><Relationship Id="rId5" Type="http://schemas.openxmlformats.org/officeDocument/2006/relationships/slideLayout" Target="../slideLayouts/slideLayout3.xml"/><Relationship Id="rId6" Type="http://schemas.openxmlformats.org/officeDocument/2006/relationships/slideLayout" Target="../slideLayouts/slideLayout4.xml"/><Relationship Id="rId7" Type="http://schemas.openxmlformats.org/officeDocument/2006/relationships/slideLayout" Target="../slideLayouts/slideLayout5.xml"/><Relationship Id="rId8" Type="http://schemas.openxmlformats.org/officeDocument/2006/relationships/slideLayout" Target="../slideLayouts/slideLayout6.xml"/><Relationship Id="rId9"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solidFill>
          <a:srgbClr val="FFFFFF"/>
        </a:solidFill>
      </p:bgPr>
    </p:bg>
    <p:spTree>
      <p:nvGrpSpPr>
        <p:cNvPr id="1" name=""/>
        <p:cNvGrpSpPr/>
        <p:nvPr/>
      </p:nvGrpSpPr>
      <p:grpSpPr>
        <a:xfrm>
          <a:off x="0" y="0"/>
          <a:ext cx="0" cy="0"/>
          <a:chOff x="0" y="0"/>
          <a:chExt cx="0" cy="0"/>
        </a:xfrm>
      </p:grpSpPr>
      <p:pic>
        <p:nvPicPr>
          <p:cNvPr id="2" name="footer.png" descr="footer.png"/>
          <p:cNvPicPr>
            <a:picLocks noChangeAspect="1"/>
          </p:cNvPicPr>
          <p:nvPr/>
        </p:nvPicPr>
        <p:blipFill>
          <a:blip r:embed="rId2">
            <a:extLst/>
          </a:blip>
          <a:stretch>
            <a:fillRect/>
          </a:stretch>
        </p:blipFill>
        <p:spPr>
          <a:xfrm>
            <a:off x="0" y="9353550"/>
            <a:ext cx="13004800" cy="393700"/>
          </a:xfrm>
          <a:prstGeom prst="rect">
            <a:avLst/>
          </a:prstGeom>
          <a:ln w="12700">
            <a:miter lim="400000"/>
          </a:ln>
        </p:spPr>
      </p:pic>
      <p:sp>
        <p:nvSpPr>
          <p:cNvPr id="3" name="Rectangle"/>
          <p:cNvSpPr/>
          <p:nvPr/>
        </p:nvSpPr>
        <p:spPr>
          <a:xfrm>
            <a:off x="-12700" y="0"/>
            <a:ext cx="13124359" cy="230585"/>
          </a:xfrm>
          <a:prstGeom prst="rect">
            <a:avLst/>
          </a:prstGeom>
          <a:solidFill>
            <a:srgbClr val="27BDBE"/>
          </a:solidFill>
          <a:ln w="12700">
            <a:miter lim="400000"/>
          </a:ln>
        </p:spPr>
        <p:txBody>
          <a:bodyPr lIns="50800" tIns="50800" rIns="50800" bIns="50800" anchor="ctr"/>
          <a:lstStyle/>
          <a:p>
            <a:pPr>
              <a:defRPr sz="2400">
                <a:solidFill>
                  <a:srgbClr val="FFFFFF"/>
                </a:solidFill>
              </a:defRPr>
            </a:pPr>
          </a:p>
        </p:txBody>
      </p:sp>
      <p:sp>
        <p:nvSpPr>
          <p:cNvPr id="4" name="OVERVIEW"/>
          <p:cNvSpPr txBox="1"/>
          <p:nvPr/>
        </p:nvSpPr>
        <p:spPr>
          <a:xfrm>
            <a:off x="952500" y="533400"/>
            <a:ext cx="11099800" cy="21590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normAutofit fontScale="100000" lnSpcReduction="0"/>
          </a:bodyPr>
          <a:lstStyle>
            <a:lvl1pPr>
              <a:defRPr b="1" sz="4800">
                <a:solidFill>
                  <a:srgbClr val="53585F"/>
                </a:solidFill>
                <a:latin typeface="+mj-lt"/>
                <a:ea typeface="+mj-ea"/>
                <a:cs typeface="+mj-cs"/>
                <a:sym typeface="Helvetica"/>
              </a:defRPr>
            </a:lvl1pPr>
          </a:lstStyle>
          <a:p>
            <a:pPr/>
            <a:r>
              <a:t>OVERVIEW</a:t>
            </a:r>
          </a:p>
        </p:txBody>
      </p:sp>
      <p:sp>
        <p:nvSpPr>
          <p:cNvPr id="5" name="Line"/>
          <p:cNvSpPr/>
          <p:nvPr/>
        </p:nvSpPr>
        <p:spPr>
          <a:xfrm>
            <a:off x="1197470" y="2074763"/>
            <a:ext cx="10609860" cy="1"/>
          </a:xfrm>
          <a:prstGeom prst="line">
            <a:avLst/>
          </a:prstGeom>
          <a:ln w="25400">
            <a:solidFill>
              <a:srgbClr val="000000"/>
            </a:solidFill>
            <a:miter lim="400000"/>
          </a:ln>
        </p:spPr>
        <p:txBody>
          <a:bodyPr lIns="50800" tIns="50800" rIns="50800" bIns="50800" anchor="ctr"/>
          <a:lstStyle/>
          <a:p>
            <a:pPr>
              <a:defRPr sz="2400"/>
            </a:pPr>
          </a:p>
        </p:txBody>
      </p:sp>
      <p:sp>
        <p:nvSpPr>
          <p:cNvPr id="6" name="Line"/>
          <p:cNvSpPr/>
          <p:nvPr/>
        </p:nvSpPr>
        <p:spPr>
          <a:xfrm>
            <a:off x="1197470" y="1146323"/>
            <a:ext cx="10609860" cy="1"/>
          </a:xfrm>
          <a:prstGeom prst="line">
            <a:avLst/>
          </a:prstGeom>
          <a:ln w="25400">
            <a:solidFill>
              <a:srgbClr val="000000"/>
            </a:solidFill>
            <a:miter lim="400000"/>
          </a:ln>
        </p:spPr>
        <p:txBody>
          <a:bodyPr lIns="50800" tIns="50800" rIns="50800" bIns="50800" anchor="ctr"/>
          <a:lstStyle/>
          <a:p>
            <a:pPr>
              <a:defRPr sz="2400"/>
            </a:pPr>
          </a:p>
        </p:txBody>
      </p:sp>
      <p:sp>
        <p:nvSpPr>
          <p:cNvPr id="7" name="Title Text"/>
          <p:cNvSpPr txBox="1"/>
          <p:nvPr>
            <p:ph type="title"/>
          </p:nvPr>
        </p:nvSpPr>
        <p:spPr>
          <a:xfrm>
            <a:off x="952500" y="444500"/>
            <a:ext cx="11099800" cy="21590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normAutofit fontScale="100000" lnSpcReduction="0"/>
          </a:bodyPr>
          <a:lstStyle/>
          <a:p>
            <a:pPr/>
            <a:r>
              <a:t>Title Text</a:t>
            </a:r>
          </a:p>
        </p:txBody>
      </p:sp>
      <p:sp>
        <p:nvSpPr>
          <p:cNvPr id="8" name="Body Level One…"/>
          <p:cNvSpPr txBox="1"/>
          <p:nvPr>
            <p:ph type="body" idx="1"/>
          </p:nvPr>
        </p:nvSpPr>
        <p:spPr>
          <a:xfrm>
            <a:off x="952500" y="2603500"/>
            <a:ext cx="11099800" cy="62865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normAutofit fontScale="100000" lnSpcReduction="0"/>
          </a:bodyPr>
          <a:lstStyle/>
          <a:p>
            <a:pPr/>
            <a:r>
              <a:t>Body Level One</a:t>
            </a:r>
          </a:p>
          <a:p>
            <a:pPr lvl="1"/>
            <a:r>
              <a:t>Body Level Two</a:t>
            </a:r>
          </a:p>
          <a:p>
            <a:pPr lvl="2"/>
            <a:r>
              <a:t>Body Level Three</a:t>
            </a:r>
          </a:p>
          <a:p>
            <a:pPr lvl="3"/>
            <a:r>
              <a:t>Body Level Four</a:t>
            </a:r>
          </a:p>
          <a:p>
            <a:pPr lvl="4"/>
            <a:r>
              <a:t>Body Level Five</a:t>
            </a:r>
          </a:p>
        </p:txBody>
      </p:sp>
      <p:sp>
        <p:nvSpPr>
          <p:cNvPr id="9" name="Slide Number"/>
          <p:cNvSpPr txBox="1"/>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3"/>
    <p:sldLayoutId id="2147483650" r:id="rId4"/>
    <p:sldLayoutId id="2147483651" r:id="rId5"/>
    <p:sldLayoutId id="2147483652" r:id="rId6"/>
    <p:sldLayoutId id="2147483653" r:id="rId7"/>
    <p:sldLayoutId id="2147483654" r:id="rId8"/>
    <p:sldLayoutId id="2147483655" r:id="rId9"/>
  </p:sldLayoutIdLst>
  <p:transition xmlns:p14="http://schemas.microsoft.com/office/powerpoint/2010/main" spd="med" advClick="1"/>
  <p:txStyles>
    <p:titleStyle>
      <a:lvl1pPr marL="0" marR="0" indent="0" algn="ctr" defTabSz="584200" latinLnBrk="0">
        <a:lnSpc>
          <a:spcPct val="100000"/>
        </a:lnSpc>
        <a:spcBef>
          <a:spcPts val="0"/>
        </a:spcBef>
        <a:spcAft>
          <a:spcPts val="0"/>
        </a:spcAft>
        <a:buClrTx/>
        <a:buSzTx/>
        <a:buFontTx/>
        <a:buNone/>
        <a:tabLst/>
        <a:defRPr b="1" baseline="0" cap="none" i="0" spc="0" strike="noStrike" sz="4800" u="none">
          <a:solidFill>
            <a:srgbClr val="53585F"/>
          </a:solidFill>
          <a:uFillTx/>
          <a:latin typeface="+mj-lt"/>
          <a:ea typeface="+mj-ea"/>
          <a:cs typeface="+mj-cs"/>
          <a:sym typeface="Helvetica"/>
        </a:defRPr>
      </a:lvl1pPr>
      <a:lvl2pPr marL="0" marR="0" indent="228600" algn="ctr" defTabSz="584200" latinLnBrk="0">
        <a:lnSpc>
          <a:spcPct val="100000"/>
        </a:lnSpc>
        <a:spcBef>
          <a:spcPts val="0"/>
        </a:spcBef>
        <a:spcAft>
          <a:spcPts val="0"/>
        </a:spcAft>
        <a:buClrTx/>
        <a:buSzTx/>
        <a:buFontTx/>
        <a:buNone/>
        <a:tabLst/>
        <a:defRPr b="1" baseline="0" cap="none" i="0" spc="0" strike="noStrike" sz="4800" u="none">
          <a:solidFill>
            <a:srgbClr val="53585F"/>
          </a:solidFill>
          <a:uFillTx/>
          <a:latin typeface="+mj-lt"/>
          <a:ea typeface="+mj-ea"/>
          <a:cs typeface="+mj-cs"/>
          <a:sym typeface="Helvetica"/>
        </a:defRPr>
      </a:lvl2pPr>
      <a:lvl3pPr marL="0" marR="0" indent="457200" algn="ctr" defTabSz="584200" latinLnBrk="0">
        <a:lnSpc>
          <a:spcPct val="100000"/>
        </a:lnSpc>
        <a:spcBef>
          <a:spcPts val="0"/>
        </a:spcBef>
        <a:spcAft>
          <a:spcPts val="0"/>
        </a:spcAft>
        <a:buClrTx/>
        <a:buSzTx/>
        <a:buFontTx/>
        <a:buNone/>
        <a:tabLst/>
        <a:defRPr b="1" baseline="0" cap="none" i="0" spc="0" strike="noStrike" sz="4800" u="none">
          <a:solidFill>
            <a:srgbClr val="53585F"/>
          </a:solidFill>
          <a:uFillTx/>
          <a:latin typeface="+mj-lt"/>
          <a:ea typeface="+mj-ea"/>
          <a:cs typeface="+mj-cs"/>
          <a:sym typeface="Helvetica"/>
        </a:defRPr>
      </a:lvl3pPr>
      <a:lvl4pPr marL="0" marR="0" indent="685800" algn="ctr" defTabSz="584200" latinLnBrk="0">
        <a:lnSpc>
          <a:spcPct val="100000"/>
        </a:lnSpc>
        <a:spcBef>
          <a:spcPts val="0"/>
        </a:spcBef>
        <a:spcAft>
          <a:spcPts val="0"/>
        </a:spcAft>
        <a:buClrTx/>
        <a:buSzTx/>
        <a:buFontTx/>
        <a:buNone/>
        <a:tabLst/>
        <a:defRPr b="1" baseline="0" cap="none" i="0" spc="0" strike="noStrike" sz="4800" u="none">
          <a:solidFill>
            <a:srgbClr val="53585F"/>
          </a:solidFill>
          <a:uFillTx/>
          <a:latin typeface="+mj-lt"/>
          <a:ea typeface="+mj-ea"/>
          <a:cs typeface="+mj-cs"/>
          <a:sym typeface="Helvetica"/>
        </a:defRPr>
      </a:lvl4pPr>
      <a:lvl5pPr marL="0" marR="0" indent="914400" algn="ctr" defTabSz="584200" latinLnBrk="0">
        <a:lnSpc>
          <a:spcPct val="100000"/>
        </a:lnSpc>
        <a:spcBef>
          <a:spcPts val="0"/>
        </a:spcBef>
        <a:spcAft>
          <a:spcPts val="0"/>
        </a:spcAft>
        <a:buClrTx/>
        <a:buSzTx/>
        <a:buFontTx/>
        <a:buNone/>
        <a:tabLst/>
        <a:defRPr b="1" baseline="0" cap="none" i="0" spc="0" strike="noStrike" sz="4800" u="none">
          <a:solidFill>
            <a:srgbClr val="53585F"/>
          </a:solidFill>
          <a:uFillTx/>
          <a:latin typeface="+mj-lt"/>
          <a:ea typeface="+mj-ea"/>
          <a:cs typeface="+mj-cs"/>
          <a:sym typeface="Helvetica"/>
        </a:defRPr>
      </a:lvl5pPr>
      <a:lvl6pPr marL="0" marR="0" indent="1143000" algn="ctr" defTabSz="584200" latinLnBrk="0">
        <a:lnSpc>
          <a:spcPct val="100000"/>
        </a:lnSpc>
        <a:spcBef>
          <a:spcPts val="0"/>
        </a:spcBef>
        <a:spcAft>
          <a:spcPts val="0"/>
        </a:spcAft>
        <a:buClrTx/>
        <a:buSzTx/>
        <a:buFontTx/>
        <a:buNone/>
        <a:tabLst/>
        <a:defRPr b="1" baseline="0" cap="none" i="0" spc="0" strike="noStrike" sz="4800" u="none">
          <a:solidFill>
            <a:srgbClr val="53585F"/>
          </a:solidFill>
          <a:uFillTx/>
          <a:latin typeface="+mj-lt"/>
          <a:ea typeface="+mj-ea"/>
          <a:cs typeface="+mj-cs"/>
          <a:sym typeface="Helvetica"/>
        </a:defRPr>
      </a:lvl6pPr>
      <a:lvl7pPr marL="0" marR="0" indent="1371600" algn="ctr" defTabSz="584200" latinLnBrk="0">
        <a:lnSpc>
          <a:spcPct val="100000"/>
        </a:lnSpc>
        <a:spcBef>
          <a:spcPts val="0"/>
        </a:spcBef>
        <a:spcAft>
          <a:spcPts val="0"/>
        </a:spcAft>
        <a:buClrTx/>
        <a:buSzTx/>
        <a:buFontTx/>
        <a:buNone/>
        <a:tabLst/>
        <a:defRPr b="1" baseline="0" cap="none" i="0" spc="0" strike="noStrike" sz="4800" u="none">
          <a:solidFill>
            <a:srgbClr val="53585F"/>
          </a:solidFill>
          <a:uFillTx/>
          <a:latin typeface="+mj-lt"/>
          <a:ea typeface="+mj-ea"/>
          <a:cs typeface="+mj-cs"/>
          <a:sym typeface="Helvetica"/>
        </a:defRPr>
      </a:lvl7pPr>
      <a:lvl8pPr marL="0" marR="0" indent="1600200" algn="ctr" defTabSz="584200" latinLnBrk="0">
        <a:lnSpc>
          <a:spcPct val="100000"/>
        </a:lnSpc>
        <a:spcBef>
          <a:spcPts val="0"/>
        </a:spcBef>
        <a:spcAft>
          <a:spcPts val="0"/>
        </a:spcAft>
        <a:buClrTx/>
        <a:buSzTx/>
        <a:buFontTx/>
        <a:buNone/>
        <a:tabLst/>
        <a:defRPr b="1" baseline="0" cap="none" i="0" spc="0" strike="noStrike" sz="4800" u="none">
          <a:solidFill>
            <a:srgbClr val="53585F"/>
          </a:solidFill>
          <a:uFillTx/>
          <a:latin typeface="+mj-lt"/>
          <a:ea typeface="+mj-ea"/>
          <a:cs typeface="+mj-cs"/>
          <a:sym typeface="Helvetica"/>
        </a:defRPr>
      </a:lvl8pPr>
      <a:lvl9pPr marL="0" marR="0" indent="1828800" algn="ctr" defTabSz="584200" latinLnBrk="0">
        <a:lnSpc>
          <a:spcPct val="100000"/>
        </a:lnSpc>
        <a:spcBef>
          <a:spcPts val="0"/>
        </a:spcBef>
        <a:spcAft>
          <a:spcPts val="0"/>
        </a:spcAft>
        <a:buClrTx/>
        <a:buSzTx/>
        <a:buFontTx/>
        <a:buNone/>
        <a:tabLst/>
        <a:defRPr b="1" baseline="0" cap="none" i="0" spc="0" strike="noStrike" sz="4800" u="none">
          <a:solidFill>
            <a:srgbClr val="53585F"/>
          </a:solidFill>
          <a:uFillTx/>
          <a:latin typeface="+mj-lt"/>
          <a:ea typeface="+mj-ea"/>
          <a:cs typeface="+mj-cs"/>
          <a:sym typeface="Helvetica"/>
        </a:defRPr>
      </a:lvl9pPr>
    </p:titleStyle>
    <p:bodyStyle>
      <a:lvl1pPr marL="444500" marR="0" indent="-444500" algn="l" defTabSz="584200" latinLnBrk="0">
        <a:lnSpc>
          <a:spcPct val="100000"/>
        </a:lnSpc>
        <a:spcBef>
          <a:spcPts val="4200"/>
        </a:spcBef>
        <a:spcAft>
          <a:spcPts val="0"/>
        </a:spcAft>
        <a:buClrTx/>
        <a:buSzPct val="75000"/>
        <a:buFontTx/>
        <a:buChar char="•"/>
        <a:tabLst/>
        <a:defRPr b="0" baseline="0" cap="none" i="0" spc="0" strike="noStrike" sz="3600" u="none">
          <a:solidFill>
            <a:srgbClr val="53585F"/>
          </a:solidFill>
          <a:uFillTx/>
          <a:latin typeface="+mn-lt"/>
          <a:ea typeface="+mn-ea"/>
          <a:cs typeface="+mn-cs"/>
          <a:sym typeface="Helvetica Light"/>
        </a:defRPr>
      </a:lvl1pPr>
      <a:lvl2pPr marL="889000" marR="0" indent="-444500" algn="l" defTabSz="584200" latinLnBrk="0">
        <a:lnSpc>
          <a:spcPct val="100000"/>
        </a:lnSpc>
        <a:spcBef>
          <a:spcPts val="4200"/>
        </a:spcBef>
        <a:spcAft>
          <a:spcPts val="0"/>
        </a:spcAft>
        <a:buClrTx/>
        <a:buSzPct val="75000"/>
        <a:buFontTx/>
        <a:buChar char="•"/>
        <a:tabLst/>
        <a:defRPr b="0" baseline="0" cap="none" i="0" spc="0" strike="noStrike" sz="3600" u="none">
          <a:solidFill>
            <a:srgbClr val="53585F"/>
          </a:solidFill>
          <a:uFillTx/>
          <a:latin typeface="+mn-lt"/>
          <a:ea typeface="+mn-ea"/>
          <a:cs typeface="+mn-cs"/>
          <a:sym typeface="Helvetica Light"/>
        </a:defRPr>
      </a:lvl2pPr>
      <a:lvl3pPr marL="1333500" marR="0" indent="-444500" algn="l" defTabSz="584200" latinLnBrk="0">
        <a:lnSpc>
          <a:spcPct val="100000"/>
        </a:lnSpc>
        <a:spcBef>
          <a:spcPts val="4200"/>
        </a:spcBef>
        <a:spcAft>
          <a:spcPts val="0"/>
        </a:spcAft>
        <a:buClrTx/>
        <a:buSzPct val="75000"/>
        <a:buFontTx/>
        <a:buChar char="•"/>
        <a:tabLst/>
        <a:defRPr b="0" baseline="0" cap="none" i="0" spc="0" strike="noStrike" sz="3600" u="none">
          <a:solidFill>
            <a:srgbClr val="53585F"/>
          </a:solidFill>
          <a:uFillTx/>
          <a:latin typeface="+mn-lt"/>
          <a:ea typeface="+mn-ea"/>
          <a:cs typeface="+mn-cs"/>
          <a:sym typeface="Helvetica Light"/>
        </a:defRPr>
      </a:lvl3pPr>
      <a:lvl4pPr marL="1778000" marR="0" indent="-444500" algn="l" defTabSz="584200" latinLnBrk="0">
        <a:lnSpc>
          <a:spcPct val="100000"/>
        </a:lnSpc>
        <a:spcBef>
          <a:spcPts val="4200"/>
        </a:spcBef>
        <a:spcAft>
          <a:spcPts val="0"/>
        </a:spcAft>
        <a:buClrTx/>
        <a:buSzPct val="75000"/>
        <a:buFontTx/>
        <a:buChar char="•"/>
        <a:tabLst/>
        <a:defRPr b="0" baseline="0" cap="none" i="0" spc="0" strike="noStrike" sz="3600" u="none">
          <a:solidFill>
            <a:srgbClr val="53585F"/>
          </a:solidFill>
          <a:uFillTx/>
          <a:latin typeface="+mn-lt"/>
          <a:ea typeface="+mn-ea"/>
          <a:cs typeface="+mn-cs"/>
          <a:sym typeface="Helvetica Light"/>
        </a:defRPr>
      </a:lvl4pPr>
      <a:lvl5pPr marL="2222500" marR="0" indent="-444500" algn="l" defTabSz="584200" latinLnBrk="0">
        <a:lnSpc>
          <a:spcPct val="100000"/>
        </a:lnSpc>
        <a:spcBef>
          <a:spcPts val="4200"/>
        </a:spcBef>
        <a:spcAft>
          <a:spcPts val="0"/>
        </a:spcAft>
        <a:buClrTx/>
        <a:buSzPct val="75000"/>
        <a:buFontTx/>
        <a:buChar char="•"/>
        <a:tabLst/>
        <a:defRPr b="0" baseline="0" cap="none" i="0" spc="0" strike="noStrike" sz="3600" u="none">
          <a:solidFill>
            <a:srgbClr val="53585F"/>
          </a:solidFill>
          <a:uFillTx/>
          <a:latin typeface="+mn-lt"/>
          <a:ea typeface="+mn-ea"/>
          <a:cs typeface="+mn-cs"/>
          <a:sym typeface="Helvetica Light"/>
        </a:defRPr>
      </a:lvl5pPr>
      <a:lvl6pPr marL="2667000" marR="0" indent="-444500" algn="l" defTabSz="584200" latinLnBrk="0">
        <a:lnSpc>
          <a:spcPct val="100000"/>
        </a:lnSpc>
        <a:spcBef>
          <a:spcPts val="4200"/>
        </a:spcBef>
        <a:spcAft>
          <a:spcPts val="0"/>
        </a:spcAft>
        <a:buClrTx/>
        <a:buSzPct val="75000"/>
        <a:buFontTx/>
        <a:buChar char="•"/>
        <a:tabLst/>
        <a:defRPr b="0" baseline="0" cap="none" i="0" spc="0" strike="noStrike" sz="3600" u="none">
          <a:solidFill>
            <a:srgbClr val="53585F"/>
          </a:solidFill>
          <a:uFillTx/>
          <a:latin typeface="+mn-lt"/>
          <a:ea typeface="+mn-ea"/>
          <a:cs typeface="+mn-cs"/>
          <a:sym typeface="Helvetica Light"/>
        </a:defRPr>
      </a:lvl6pPr>
      <a:lvl7pPr marL="3111500" marR="0" indent="-444500" algn="l" defTabSz="584200" latinLnBrk="0">
        <a:lnSpc>
          <a:spcPct val="100000"/>
        </a:lnSpc>
        <a:spcBef>
          <a:spcPts val="4200"/>
        </a:spcBef>
        <a:spcAft>
          <a:spcPts val="0"/>
        </a:spcAft>
        <a:buClrTx/>
        <a:buSzPct val="75000"/>
        <a:buFontTx/>
        <a:buChar char="•"/>
        <a:tabLst/>
        <a:defRPr b="0" baseline="0" cap="none" i="0" spc="0" strike="noStrike" sz="3600" u="none">
          <a:solidFill>
            <a:srgbClr val="53585F"/>
          </a:solidFill>
          <a:uFillTx/>
          <a:latin typeface="+mn-lt"/>
          <a:ea typeface="+mn-ea"/>
          <a:cs typeface="+mn-cs"/>
          <a:sym typeface="Helvetica Light"/>
        </a:defRPr>
      </a:lvl7pPr>
      <a:lvl8pPr marL="3556000" marR="0" indent="-444500" algn="l" defTabSz="584200" latinLnBrk="0">
        <a:lnSpc>
          <a:spcPct val="100000"/>
        </a:lnSpc>
        <a:spcBef>
          <a:spcPts val="4200"/>
        </a:spcBef>
        <a:spcAft>
          <a:spcPts val="0"/>
        </a:spcAft>
        <a:buClrTx/>
        <a:buSzPct val="75000"/>
        <a:buFontTx/>
        <a:buChar char="•"/>
        <a:tabLst/>
        <a:defRPr b="0" baseline="0" cap="none" i="0" spc="0" strike="noStrike" sz="3600" u="none">
          <a:solidFill>
            <a:srgbClr val="53585F"/>
          </a:solidFill>
          <a:uFillTx/>
          <a:latin typeface="+mn-lt"/>
          <a:ea typeface="+mn-ea"/>
          <a:cs typeface="+mn-cs"/>
          <a:sym typeface="Helvetica Light"/>
        </a:defRPr>
      </a:lvl8pPr>
      <a:lvl9pPr marL="4000500" marR="0" indent="-444500" algn="l" defTabSz="584200" latinLnBrk="0">
        <a:lnSpc>
          <a:spcPct val="100000"/>
        </a:lnSpc>
        <a:spcBef>
          <a:spcPts val="4200"/>
        </a:spcBef>
        <a:spcAft>
          <a:spcPts val="0"/>
        </a:spcAft>
        <a:buClrTx/>
        <a:buSzPct val="75000"/>
        <a:buFontTx/>
        <a:buChar char="•"/>
        <a:tabLst/>
        <a:defRPr b="0" baseline="0" cap="none" i="0" spc="0" strike="noStrike" sz="3600" u="none">
          <a:solidFill>
            <a:srgbClr val="53585F"/>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Light"/>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9.png"/></Relationships>

</file>

<file path=ppt/slides/_rels/slide1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0.png"/></Relationships>

</file>

<file path=ppt/slides/_rels/slide1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1.png"/></Relationships>

</file>

<file path=ppt/slides/_rels/slide1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2.png"/></Relationships>

</file>

<file path=ppt/slides/_rels/slide14.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3.png"/></Relationships>

</file>

<file path=ppt/slides/_rels/slide16.xml.rels><?xml version="1.0" encoding="UTF-8"?>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5.png"/></Relationships>

</file>

<file path=ppt/slides/_rels/slide5.xml.rels><?xml version="1.0" encoding="UTF-8"?>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6.png"/></Relationships>

</file>

<file path=ppt/slides/_rels/slide8.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7.png"/></Relationships>

</file>

<file path=ppt/slides/_rels/slide9.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84" name="6 ADDING LINKS"/>
          <p:cNvSpPr txBox="1"/>
          <p:nvPr>
            <p:ph type="body" idx="21"/>
          </p:nvPr>
        </p:nvSpPr>
        <p:spPr>
          <a:prstGeom prst="rect">
            <a:avLst/>
          </a:prstGeom>
        </p:spPr>
        <p:txBody>
          <a:bodyPr/>
          <a:lstStyle/>
          <a:p>
            <a:pPr marL="0" indent="0" algn="ctr">
              <a:spcBef>
                <a:spcPts val="0"/>
              </a:spcBef>
              <a:buSzTx/>
              <a:buNone/>
              <a:defRPr sz="8000">
                <a:latin typeface="+mj-lt"/>
                <a:ea typeface="+mj-ea"/>
                <a:cs typeface="+mj-cs"/>
                <a:sym typeface="Helvetica"/>
              </a:defRPr>
            </a:pPr>
            <a:r>
              <a:rPr b="1" sz="9000">
                <a:solidFill>
                  <a:srgbClr val="42D0D0"/>
                </a:solidFill>
              </a:rPr>
              <a:t>6</a:t>
            </a:r>
            <a:br>
              <a:rPr sz="4000"/>
            </a:br>
            <a:r>
              <a:rPr sz="6000">
                <a:latin typeface="+mn-lt"/>
                <a:ea typeface="+mn-ea"/>
                <a:cs typeface="+mn-cs"/>
                <a:sym typeface="Helvetica Light"/>
              </a:rPr>
              <a:t>ADDING LINKS</a:t>
            </a:r>
          </a:p>
        </p:txBody>
      </p:sp>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14" name="Linking into Two Directories"/>
          <p:cNvSpPr txBox="1"/>
          <p:nvPr>
            <p:ph type="title"/>
          </p:nvPr>
        </p:nvSpPr>
        <p:spPr>
          <a:xfrm>
            <a:off x="999579" y="444500"/>
            <a:ext cx="11099801" cy="1543050"/>
          </a:xfrm>
          <a:prstGeom prst="rect">
            <a:avLst/>
          </a:prstGeom>
        </p:spPr>
        <p:txBody>
          <a:bodyPr/>
          <a:lstStyle/>
          <a:p>
            <a:pPr/>
            <a:r>
              <a:t>Linking into Two Directories</a:t>
            </a:r>
          </a:p>
        </p:txBody>
      </p:sp>
      <p:sp>
        <p:nvSpPr>
          <p:cNvPr id="115" name="Include each subdirectory name in the path to the linked document:…"/>
          <p:cNvSpPr txBox="1"/>
          <p:nvPr/>
        </p:nvSpPr>
        <p:spPr>
          <a:xfrm>
            <a:off x="613432" y="2010965"/>
            <a:ext cx="11777935" cy="12319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defTabSz="457200">
              <a:tabLst>
                <a:tab pos="457200" algn="l"/>
                <a:tab pos="914400" algn="l"/>
                <a:tab pos="1371600" algn="l"/>
                <a:tab pos="1828800" algn="l"/>
                <a:tab pos="2286000" algn="l"/>
                <a:tab pos="2743200" algn="l"/>
                <a:tab pos="3200400" algn="l"/>
                <a:tab pos="3657600" algn="l"/>
                <a:tab pos="4114800" algn="l"/>
                <a:tab pos="4572000" algn="l"/>
                <a:tab pos="5029200" algn="l"/>
                <a:tab pos="5486400" algn="l"/>
              </a:tabLst>
              <a:defRPr sz="3000">
                <a:solidFill>
                  <a:srgbClr val="53585F"/>
                </a:solidFill>
              </a:defRPr>
            </a:pPr>
            <a:r>
              <a:t>Include each subdirectory name in the path to the linked document:</a:t>
            </a:r>
          </a:p>
          <a:p>
            <a:pPr defTabSz="457200">
              <a:spcBef>
                <a:spcPts val="2400"/>
              </a:spcBef>
              <a:tabLst>
                <a:tab pos="457200" algn="l"/>
                <a:tab pos="914400" algn="l"/>
                <a:tab pos="1371600" algn="l"/>
                <a:tab pos="1828800" algn="l"/>
                <a:tab pos="2286000" algn="l"/>
                <a:tab pos="2743200" algn="l"/>
                <a:tab pos="3200400" algn="l"/>
                <a:tab pos="3657600" algn="l"/>
                <a:tab pos="4114800" algn="l"/>
                <a:tab pos="4572000" algn="l"/>
                <a:tab pos="5029200" algn="l"/>
                <a:tab pos="5486400" algn="l"/>
              </a:tabLst>
              <a:defRPr sz="2400">
                <a:solidFill>
                  <a:srgbClr val="53585F"/>
                </a:solidFill>
                <a:latin typeface="Courier"/>
                <a:ea typeface="Courier"/>
                <a:cs typeface="Courier"/>
                <a:sym typeface="Courier"/>
              </a:defRPr>
            </a:pPr>
            <a:r>
              <a:t>href="</a:t>
            </a:r>
            <a:r>
              <a:rPr b="1">
                <a:solidFill>
                  <a:schemeClr val="accent4">
                    <a:hueOff val="384618"/>
                    <a:satOff val="3869"/>
                    <a:lumOff val="5802"/>
                  </a:schemeClr>
                </a:solidFill>
              </a:rPr>
              <a:t>recipes/pasta/couscous.html</a:t>
            </a:r>
            <a:r>
              <a:t>"</a:t>
            </a:r>
          </a:p>
        </p:txBody>
      </p:sp>
      <p:pic>
        <p:nvPicPr>
          <p:cNvPr id="116" name="lwd6_0607.png" descr="lwd6_0607.png"/>
          <p:cNvPicPr>
            <a:picLocks noChangeAspect="1"/>
          </p:cNvPicPr>
          <p:nvPr/>
        </p:nvPicPr>
        <p:blipFill>
          <a:blip r:embed="rId2">
            <a:extLst/>
          </a:blip>
          <a:srcRect l="0" t="13" r="0" b="13"/>
          <a:stretch>
            <a:fillRect/>
          </a:stretch>
        </p:blipFill>
        <p:spPr>
          <a:xfrm>
            <a:off x="2677105" y="3736727"/>
            <a:ext cx="8125749" cy="5338862"/>
          </a:xfrm>
          <a:prstGeom prst="rect">
            <a:avLst/>
          </a:prstGeom>
          <a:ln w="12700">
            <a:miter lim="400000"/>
          </a:ln>
        </p:spPr>
      </p:pic>
    </p:spTree>
  </p:cSld>
  <p:clrMapOvr>
    <a:masterClrMapping/>
  </p:clrMapOvr>
  <p:transition xmlns:p14="http://schemas.microsoft.com/office/powerpoint/2010/main" spd="med" advClick="1"/>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18" name="Linking to a Higher Directory"/>
          <p:cNvSpPr txBox="1"/>
          <p:nvPr>
            <p:ph type="title"/>
          </p:nvPr>
        </p:nvSpPr>
        <p:spPr>
          <a:xfrm>
            <a:off x="952500" y="444500"/>
            <a:ext cx="11099800" cy="1695234"/>
          </a:xfrm>
          <a:prstGeom prst="rect">
            <a:avLst/>
          </a:prstGeom>
        </p:spPr>
        <p:txBody>
          <a:bodyPr/>
          <a:lstStyle/>
          <a:p>
            <a:pPr/>
            <a:r>
              <a:t>Linking to a Higher Directory</a:t>
            </a:r>
          </a:p>
        </p:txBody>
      </p:sp>
      <p:sp>
        <p:nvSpPr>
          <p:cNvPr id="119" name="To back up a level, the ../ stands in for the name of the higher directory:…"/>
          <p:cNvSpPr txBox="1"/>
          <p:nvPr/>
        </p:nvSpPr>
        <p:spPr>
          <a:xfrm>
            <a:off x="1208621" y="1895344"/>
            <a:ext cx="10587558" cy="1695234"/>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defTabSz="457200">
              <a:tabLst>
                <a:tab pos="457200" algn="l"/>
                <a:tab pos="914400" algn="l"/>
                <a:tab pos="1371600" algn="l"/>
                <a:tab pos="1828800" algn="l"/>
                <a:tab pos="2286000" algn="l"/>
                <a:tab pos="2743200" algn="l"/>
                <a:tab pos="3200400" algn="l"/>
                <a:tab pos="3657600" algn="l"/>
                <a:tab pos="4114800" algn="l"/>
                <a:tab pos="4572000" algn="l"/>
                <a:tab pos="5029200" algn="l"/>
                <a:tab pos="5486400" algn="l"/>
              </a:tabLst>
              <a:defRPr sz="3000">
                <a:solidFill>
                  <a:srgbClr val="53585F"/>
                </a:solidFill>
              </a:defRPr>
            </a:pPr>
            <a:r>
              <a:t>To back up a level, the </a:t>
            </a:r>
            <a:r>
              <a:rPr b="1">
                <a:latin typeface="Courier"/>
                <a:ea typeface="Courier"/>
                <a:cs typeface="Courier"/>
                <a:sym typeface="Courier"/>
              </a:rPr>
              <a:t>../</a:t>
            </a:r>
            <a:r>
              <a:t> stands in for the name of the higher directory:</a:t>
            </a:r>
          </a:p>
          <a:p>
            <a:pPr defTabSz="457200">
              <a:spcBef>
                <a:spcPts val="2400"/>
              </a:spcBef>
              <a:tabLst>
                <a:tab pos="457200" algn="l"/>
                <a:tab pos="914400" algn="l"/>
                <a:tab pos="1371600" algn="l"/>
                <a:tab pos="1828800" algn="l"/>
                <a:tab pos="2286000" algn="l"/>
                <a:tab pos="2743200" algn="l"/>
                <a:tab pos="3200400" algn="l"/>
                <a:tab pos="3657600" algn="l"/>
                <a:tab pos="4114800" algn="l"/>
                <a:tab pos="4572000" algn="l"/>
                <a:tab pos="5029200" algn="l"/>
                <a:tab pos="5486400" algn="l"/>
              </a:tabLst>
              <a:defRPr sz="2400">
                <a:solidFill>
                  <a:srgbClr val="53585F"/>
                </a:solidFill>
                <a:latin typeface="Courier"/>
                <a:ea typeface="Courier"/>
                <a:cs typeface="Courier"/>
                <a:sym typeface="Courier"/>
              </a:defRPr>
            </a:pPr>
            <a:r>
              <a:t>href="</a:t>
            </a:r>
            <a:r>
              <a:rPr b="1">
                <a:solidFill>
                  <a:schemeClr val="accent4">
                    <a:hueOff val="384618"/>
                    <a:satOff val="3869"/>
                    <a:lumOff val="5802"/>
                  </a:schemeClr>
                </a:solidFill>
              </a:rPr>
              <a:t>../index.html</a:t>
            </a:r>
            <a:r>
              <a:t>"</a:t>
            </a:r>
          </a:p>
        </p:txBody>
      </p:sp>
      <p:pic>
        <p:nvPicPr>
          <p:cNvPr id="120" name="lwd6_0608.png" descr="lwd6_0608.png"/>
          <p:cNvPicPr>
            <a:picLocks noChangeAspect="1"/>
          </p:cNvPicPr>
          <p:nvPr/>
        </p:nvPicPr>
        <p:blipFill>
          <a:blip r:embed="rId2">
            <a:extLst/>
          </a:blip>
          <a:srcRect l="132" t="0" r="132" b="0"/>
          <a:stretch>
            <a:fillRect/>
          </a:stretch>
        </p:blipFill>
        <p:spPr>
          <a:xfrm>
            <a:off x="2764397" y="3793232"/>
            <a:ext cx="8154365" cy="5357664"/>
          </a:xfrm>
          <a:prstGeom prst="rect">
            <a:avLst/>
          </a:prstGeom>
          <a:ln w="12700">
            <a:miter lim="400000"/>
          </a:ln>
        </p:spPr>
      </p:pic>
    </p:spTree>
  </p:cSld>
  <p:clrMapOvr>
    <a:masterClrMapping/>
  </p:clrMapOvr>
  <p:transition xmlns:p14="http://schemas.microsoft.com/office/powerpoint/2010/main" spd="med" advClick="1"/>
</p:sld>
</file>

<file path=ppt/slides/slide1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22" name="Linking Up Two Directory Levels"/>
          <p:cNvSpPr txBox="1"/>
          <p:nvPr>
            <p:ph type="title"/>
          </p:nvPr>
        </p:nvSpPr>
        <p:spPr>
          <a:xfrm>
            <a:off x="952500" y="444500"/>
            <a:ext cx="11099800" cy="1537531"/>
          </a:xfrm>
          <a:prstGeom prst="rect">
            <a:avLst/>
          </a:prstGeom>
        </p:spPr>
        <p:txBody>
          <a:bodyPr/>
          <a:lstStyle/>
          <a:p>
            <a:pPr/>
            <a:r>
              <a:t>Linking Up Two Directory Levels</a:t>
            </a:r>
          </a:p>
        </p:txBody>
      </p:sp>
      <p:sp>
        <p:nvSpPr>
          <p:cNvPr id="123" name="Include a ../ for each level you need to back up to:…"/>
          <p:cNvSpPr txBox="1"/>
          <p:nvPr/>
        </p:nvSpPr>
        <p:spPr>
          <a:xfrm>
            <a:off x="745468" y="2151189"/>
            <a:ext cx="11513865" cy="1276134"/>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defTabSz="457200">
              <a:tabLst>
                <a:tab pos="457200" algn="l"/>
                <a:tab pos="914400" algn="l"/>
                <a:tab pos="1371600" algn="l"/>
                <a:tab pos="1828800" algn="l"/>
                <a:tab pos="2286000" algn="l"/>
                <a:tab pos="2743200" algn="l"/>
                <a:tab pos="3200400" algn="l"/>
                <a:tab pos="3657600" algn="l"/>
                <a:tab pos="4114800" algn="l"/>
                <a:tab pos="4572000" algn="l"/>
                <a:tab pos="5029200" algn="l"/>
                <a:tab pos="5486400" algn="l"/>
              </a:tabLst>
              <a:defRPr sz="3000">
                <a:solidFill>
                  <a:srgbClr val="53585F"/>
                </a:solidFill>
              </a:defRPr>
            </a:pPr>
            <a:r>
              <a:t>Include a </a:t>
            </a:r>
            <a:r>
              <a:rPr b="1">
                <a:latin typeface="Courier"/>
                <a:ea typeface="Courier"/>
                <a:cs typeface="Courier"/>
                <a:sym typeface="Courier"/>
              </a:rPr>
              <a:t>../</a:t>
            </a:r>
            <a:r>
              <a:t> for each level you need to back up to:</a:t>
            </a:r>
          </a:p>
          <a:p>
            <a:pPr defTabSz="457200">
              <a:spcBef>
                <a:spcPts val="2400"/>
              </a:spcBef>
              <a:tabLst>
                <a:tab pos="457200" algn="l"/>
                <a:tab pos="914400" algn="l"/>
                <a:tab pos="1371600" algn="l"/>
                <a:tab pos="1828800" algn="l"/>
                <a:tab pos="2286000" algn="l"/>
                <a:tab pos="2743200" algn="l"/>
                <a:tab pos="3200400" algn="l"/>
                <a:tab pos="3657600" algn="l"/>
                <a:tab pos="4114800" algn="l"/>
                <a:tab pos="4572000" algn="l"/>
                <a:tab pos="5029200" algn="l"/>
                <a:tab pos="5486400" algn="l"/>
              </a:tabLst>
              <a:defRPr sz="2700">
                <a:solidFill>
                  <a:srgbClr val="53585F"/>
                </a:solidFill>
                <a:latin typeface="Courier"/>
                <a:ea typeface="Courier"/>
                <a:cs typeface="Courier"/>
                <a:sym typeface="Courier"/>
              </a:defRPr>
            </a:pPr>
            <a:r>
              <a:t>href="</a:t>
            </a:r>
            <a:r>
              <a:rPr b="1">
                <a:solidFill>
                  <a:schemeClr val="accent4">
                    <a:hueOff val="384618"/>
                    <a:satOff val="3869"/>
                    <a:lumOff val="5802"/>
                  </a:schemeClr>
                </a:solidFill>
              </a:rPr>
              <a:t>../../</a:t>
            </a:r>
            <a:r>
              <a:rPr>
                <a:solidFill>
                  <a:schemeClr val="accent4">
                    <a:hueOff val="384618"/>
                    <a:satOff val="3869"/>
                    <a:lumOff val="5802"/>
                  </a:schemeClr>
                </a:solidFill>
              </a:rPr>
              <a:t>index.html</a:t>
            </a:r>
            <a:r>
              <a:t>"</a:t>
            </a:r>
          </a:p>
        </p:txBody>
      </p:sp>
      <p:pic>
        <p:nvPicPr>
          <p:cNvPr id="124" name="lwd6_0609.png" descr="lwd6_0609.png"/>
          <p:cNvPicPr>
            <a:picLocks noChangeAspect="1"/>
          </p:cNvPicPr>
          <p:nvPr/>
        </p:nvPicPr>
        <p:blipFill>
          <a:blip r:embed="rId2">
            <a:extLst/>
          </a:blip>
          <a:srcRect l="0" t="103" r="0" b="103"/>
          <a:stretch>
            <a:fillRect/>
          </a:stretch>
        </p:blipFill>
        <p:spPr>
          <a:xfrm>
            <a:off x="2679008" y="3713911"/>
            <a:ext cx="8147343" cy="5353051"/>
          </a:xfrm>
          <a:prstGeom prst="rect">
            <a:avLst/>
          </a:prstGeom>
          <a:ln w="12700">
            <a:miter lim="400000"/>
          </a:ln>
        </p:spPr>
      </p:pic>
    </p:spTree>
  </p:cSld>
  <p:clrMapOvr>
    <a:masterClrMapping/>
  </p:clrMapOvr>
  <p:transition xmlns:p14="http://schemas.microsoft.com/office/powerpoint/2010/main" spd="med" advClick="1"/>
</p:sld>
</file>

<file path=ppt/slides/slide1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26" name="Site Root Relative Paths"/>
          <p:cNvSpPr txBox="1"/>
          <p:nvPr>
            <p:ph type="title"/>
          </p:nvPr>
        </p:nvSpPr>
        <p:spPr>
          <a:xfrm>
            <a:off x="952500" y="444500"/>
            <a:ext cx="11099800" cy="1695234"/>
          </a:xfrm>
          <a:prstGeom prst="rect">
            <a:avLst/>
          </a:prstGeom>
        </p:spPr>
        <p:txBody>
          <a:bodyPr/>
          <a:lstStyle/>
          <a:p>
            <a:pPr/>
            <a:r>
              <a:t>Site Root Relative Paths</a:t>
            </a:r>
          </a:p>
        </p:txBody>
      </p:sp>
      <p:sp>
        <p:nvSpPr>
          <p:cNvPr id="127" name="Starting the path with a slash / means the pathname starts at the root directory. You don’t need to write the name of the directory.…"/>
          <p:cNvSpPr txBox="1"/>
          <p:nvPr/>
        </p:nvSpPr>
        <p:spPr>
          <a:xfrm>
            <a:off x="745468" y="1941639"/>
            <a:ext cx="11513865" cy="1695234"/>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defTabSz="457200">
              <a:tabLst>
                <a:tab pos="457200" algn="l"/>
                <a:tab pos="914400" algn="l"/>
                <a:tab pos="1371600" algn="l"/>
                <a:tab pos="1828800" algn="l"/>
                <a:tab pos="2286000" algn="l"/>
                <a:tab pos="2743200" algn="l"/>
                <a:tab pos="3200400" algn="l"/>
                <a:tab pos="3657600" algn="l"/>
                <a:tab pos="4114800" algn="l"/>
                <a:tab pos="4572000" algn="l"/>
                <a:tab pos="5029200" algn="l"/>
                <a:tab pos="5486400" algn="l"/>
              </a:tabLst>
              <a:defRPr sz="3000">
                <a:solidFill>
                  <a:srgbClr val="53585F"/>
                </a:solidFill>
              </a:defRPr>
            </a:pPr>
            <a:r>
              <a:t>Starting the path with a slash </a:t>
            </a:r>
            <a:r>
              <a:rPr b="1">
                <a:latin typeface="Courier"/>
                <a:ea typeface="Courier"/>
                <a:cs typeface="Courier"/>
                <a:sym typeface="Courier"/>
              </a:rPr>
              <a:t>/</a:t>
            </a:r>
            <a:r>
              <a:t> means the pathname starts at the root directory. You don’t need to write the name of the directory.</a:t>
            </a:r>
          </a:p>
          <a:p>
            <a:pPr defTabSz="457200">
              <a:spcBef>
                <a:spcPts val="2400"/>
              </a:spcBef>
              <a:tabLst>
                <a:tab pos="457200" algn="l"/>
                <a:tab pos="914400" algn="l"/>
                <a:tab pos="1371600" algn="l"/>
                <a:tab pos="1828800" algn="l"/>
                <a:tab pos="2286000" algn="l"/>
                <a:tab pos="2743200" algn="l"/>
                <a:tab pos="3200400" algn="l"/>
                <a:tab pos="3657600" algn="l"/>
                <a:tab pos="4114800" algn="l"/>
                <a:tab pos="4572000" algn="l"/>
                <a:tab pos="5029200" algn="l"/>
                <a:tab pos="5486400" algn="l"/>
              </a:tabLst>
              <a:defRPr sz="2400">
                <a:solidFill>
                  <a:srgbClr val="53585F"/>
                </a:solidFill>
                <a:latin typeface="Courier"/>
                <a:ea typeface="Courier"/>
                <a:cs typeface="Courier"/>
                <a:sym typeface="Courier"/>
              </a:defRPr>
            </a:pPr>
            <a:r>
              <a:t>href="</a:t>
            </a:r>
            <a:r>
              <a:rPr b="1">
                <a:solidFill>
                  <a:schemeClr val="accent4">
                    <a:hueOff val="384618"/>
                    <a:satOff val="3869"/>
                    <a:lumOff val="5802"/>
                  </a:schemeClr>
                </a:solidFill>
              </a:rPr>
              <a:t>/</a:t>
            </a:r>
            <a:r>
              <a:rPr>
                <a:solidFill>
                  <a:schemeClr val="accent4">
                    <a:hueOff val="384618"/>
                    <a:satOff val="3869"/>
                    <a:lumOff val="5802"/>
                  </a:schemeClr>
                </a:solidFill>
              </a:rPr>
              <a:t>recipes/salmon.html</a:t>
            </a:r>
            <a:r>
              <a:t>”</a:t>
            </a:r>
          </a:p>
        </p:txBody>
      </p:sp>
      <p:pic>
        <p:nvPicPr>
          <p:cNvPr id="128" name="lwd6_0610.png" descr="lwd6_0610.png"/>
          <p:cNvPicPr>
            <a:picLocks noChangeAspect="1"/>
          </p:cNvPicPr>
          <p:nvPr/>
        </p:nvPicPr>
        <p:blipFill>
          <a:blip r:embed="rId2">
            <a:extLst/>
          </a:blip>
          <a:srcRect l="0" t="103" r="0" b="103"/>
          <a:stretch>
            <a:fillRect/>
          </a:stretch>
        </p:blipFill>
        <p:spPr>
          <a:xfrm>
            <a:off x="4247826" y="3980879"/>
            <a:ext cx="8039748" cy="5282358"/>
          </a:xfrm>
          <a:prstGeom prst="rect">
            <a:avLst/>
          </a:prstGeom>
          <a:ln w="12700">
            <a:miter lim="400000"/>
          </a:ln>
        </p:spPr>
      </p:pic>
      <p:sp>
        <p:nvSpPr>
          <p:cNvPr id="129" name="NOTE: Site root relative URLs are more flexible because they work from any document on the site.…"/>
          <p:cNvSpPr txBox="1"/>
          <p:nvPr/>
        </p:nvSpPr>
        <p:spPr>
          <a:xfrm>
            <a:off x="461314" y="4162424"/>
            <a:ext cx="3270058" cy="43942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l">
              <a:defRPr sz="2200">
                <a:solidFill>
                  <a:srgbClr val="53585F"/>
                </a:solidFill>
              </a:defRPr>
            </a:pPr>
            <a:r>
              <a:rPr>
                <a:solidFill>
                  <a:schemeClr val="accent4"/>
                </a:solidFill>
              </a:rPr>
              <a:t>NOTE:</a:t>
            </a:r>
            <a:r>
              <a:t> Site root relative URLs are more flexible because they work from any document on the site.</a:t>
            </a:r>
          </a:p>
          <a:p>
            <a:pPr algn="l">
              <a:defRPr sz="2200">
                <a:solidFill>
                  <a:schemeClr val="accent4"/>
                </a:solidFill>
              </a:defRPr>
            </a:pPr>
          </a:p>
          <a:p>
            <a:pPr algn="l">
              <a:defRPr sz="2200">
                <a:solidFill>
                  <a:schemeClr val="accent4"/>
                </a:solidFill>
              </a:defRPr>
            </a:pPr>
            <a:r>
              <a:t>DOWNSIDE: </a:t>
            </a:r>
            <a:r>
              <a:rPr>
                <a:solidFill>
                  <a:srgbClr val="53585F"/>
                </a:solidFill>
              </a:rPr>
              <a:t>They won’t work on your own computer because the / will be relative to your hard drive. You’ll need to test it on the actual web server.</a:t>
            </a:r>
          </a:p>
        </p:txBody>
      </p:sp>
    </p:spTree>
  </p:cSld>
  <p:clrMapOvr>
    <a:masterClrMapping/>
  </p:clrMapOvr>
  <p:transition xmlns:p14="http://schemas.microsoft.com/office/powerpoint/2010/main" spd="med" advClick="1"/>
</p:sld>
</file>

<file path=ppt/slides/slide1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31" name="Image src Pathnames"/>
          <p:cNvSpPr txBox="1"/>
          <p:nvPr>
            <p:ph type="title"/>
          </p:nvPr>
        </p:nvSpPr>
        <p:spPr>
          <a:prstGeom prst="rect">
            <a:avLst/>
          </a:prstGeom>
        </p:spPr>
        <p:txBody>
          <a:bodyPr/>
          <a:lstStyle/>
          <a:p>
            <a:pPr/>
            <a:r>
              <a:t>Image src Pathnames</a:t>
            </a:r>
          </a:p>
        </p:txBody>
      </p:sp>
      <p:sp>
        <p:nvSpPr>
          <p:cNvPr id="132" name="Relative pathnames are also commonly used to point to image files with the src attribute:…"/>
          <p:cNvSpPr txBox="1"/>
          <p:nvPr/>
        </p:nvSpPr>
        <p:spPr>
          <a:xfrm>
            <a:off x="1392026" y="2906928"/>
            <a:ext cx="10220747" cy="1961935"/>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defTabSz="457200">
              <a:tabLst>
                <a:tab pos="457200" algn="l"/>
                <a:tab pos="914400" algn="l"/>
                <a:tab pos="1371600" algn="l"/>
                <a:tab pos="1828800" algn="l"/>
                <a:tab pos="2286000" algn="l"/>
                <a:tab pos="2743200" algn="l"/>
                <a:tab pos="3200400" algn="l"/>
                <a:tab pos="3657600" algn="l"/>
                <a:tab pos="4114800" algn="l"/>
                <a:tab pos="4572000" algn="l"/>
                <a:tab pos="5029200" algn="l"/>
                <a:tab pos="5486400" algn="l"/>
              </a:tabLst>
              <a:defRPr sz="3000">
                <a:solidFill>
                  <a:srgbClr val="53585F"/>
                </a:solidFill>
              </a:defRPr>
            </a:pPr>
            <a:r>
              <a:t>Relative pathnames are also commonly used to point to image files with the </a:t>
            </a:r>
            <a:r>
              <a:rPr b="1">
                <a:solidFill>
                  <a:schemeClr val="accent1"/>
                </a:solidFill>
                <a:latin typeface="Courier"/>
                <a:ea typeface="Courier"/>
                <a:cs typeface="Courier"/>
                <a:sym typeface="Courier"/>
              </a:rPr>
              <a:t>src</a:t>
            </a:r>
            <a:r>
              <a:t> attribute:</a:t>
            </a:r>
          </a:p>
          <a:p>
            <a:pPr defTabSz="457200">
              <a:spcBef>
                <a:spcPts val="4200"/>
              </a:spcBef>
              <a:tabLst>
                <a:tab pos="457200" algn="l"/>
                <a:tab pos="914400" algn="l"/>
                <a:tab pos="1371600" algn="l"/>
                <a:tab pos="1828800" algn="l"/>
                <a:tab pos="2286000" algn="l"/>
                <a:tab pos="2743200" algn="l"/>
                <a:tab pos="3200400" algn="l"/>
                <a:tab pos="3657600" algn="l"/>
                <a:tab pos="4114800" algn="l"/>
                <a:tab pos="4572000" algn="l"/>
                <a:tab pos="5029200" algn="l"/>
                <a:tab pos="5486400" algn="l"/>
              </a:tabLst>
              <a:defRPr sz="2700">
                <a:solidFill>
                  <a:srgbClr val="53585F"/>
                </a:solidFill>
                <a:latin typeface="Courier"/>
                <a:ea typeface="Courier"/>
                <a:cs typeface="Courier"/>
                <a:sym typeface="Courier"/>
              </a:defRPr>
            </a:pPr>
            <a:r>
              <a:t>&lt;img </a:t>
            </a:r>
            <a:r>
              <a:rPr b="1"/>
              <a:t>src</a:t>
            </a:r>
            <a:r>
              <a:t>="</a:t>
            </a:r>
            <a:r>
              <a:rPr b="1">
                <a:solidFill>
                  <a:schemeClr val="accent4">
                    <a:hueOff val="384618"/>
                    <a:satOff val="3869"/>
                    <a:lumOff val="5802"/>
                  </a:schemeClr>
                </a:solidFill>
              </a:rPr>
              <a:t>/images/icons/next.svg</a:t>
            </a:r>
            <a:r>
              <a:t>" alt="next"&gt;</a:t>
            </a:r>
          </a:p>
        </p:txBody>
      </p:sp>
    </p:spTree>
  </p:cSld>
  <p:clrMapOvr>
    <a:masterClrMapping/>
  </p:clrMapOvr>
  <p:transition xmlns:p14="http://schemas.microsoft.com/office/powerpoint/2010/main" spd="med" advClick="1"/>
</p:sld>
</file>

<file path=ppt/slides/slide1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34" name="Linking Within a Page (Fragments)"/>
          <p:cNvSpPr txBox="1"/>
          <p:nvPr>
            <p:ph type="title"/>
          </p:nvPr>
        </p:nvSpPr>
        <p:spPr>
          <a:prstGeom prst="rect">
            <a:avLst/>
          </a:prstGeom>
        </p:spPr>
        <p:txBody>
          <a:bodyPr/>
          <a:lstStyle/>
          <a:p>
            <a:pPr/>
            <a:r>
              <a:t>Linking Within a Page (Fragments)</a:t>
            </a:r>
          </a:p>
        </p:txBody>
      </p:sp>
      <p:sp>
        <p:nvSpPr>
          <p:cNvPr id="135" name="Linking to a specific point on a web page is called linking to a document fragment.…"/>
          <p:cNvSpPr txBox="1"/>
          <p:nvPr>
            <p:ph type="body" sz="quarter" idx="1"/>
          </p:nvPr>
        </p:nvSpPr>
        <p:spPr>
          <a:xfrm>
            <a:off x="622300" y="2603500"/>
            <a:ext cx="3627041" cy="4213771"/>
          </a:xfrm>
          <a:prstGeom prst="rect">
            <a:avLst/>
          </a:prstGeom>
        </p:spPr>
        <p:txBody>
          <a:bodyPr anchor="t"/>
          <a:lstStyle/>
          <a:p>
            <a:pPr marL="0" indent="0" defTabSz="543305">
              <a:spcBef>
                <a:spcPts val="3900"/>
              </a:spcBef>
              <a:buSzTx/>
              <a:buNone/>
              <a:defRPr sz="2790"/>
            </a:pPr>
            <a:r>
              <a:t>Linking to a specific point on a web page is called linking to a document fragment.</a:t>
            </a:r>
          </a:p>
          <a:p>
            <a:pPr marL="0" indent="0" defTabSz="543305">
              <a:spcBef>
                <a:spcPts val="2700"/>
              </a:spcBef>
              <a:buSzTx/>
              <a:buNone/>
              <a:defRPr sz="2790"/>
            </a:pPr>
            <a:r>
              <a:t>This is useful for providing links down to content from the top of a long document.</a:t>
            </a:r>
          </a:p>
        </p:txBody>
      </p:sp>
      <p:pic>
        <p:nvPicPr>
          <p:cNvPr id="136" name="lwd5_0611_fragment.png" descr="lwd5_0611_fragment.png"/>
          <p:cNvPicPr>
            <a:picLocks noChangeAspect="1"/>
          </p:cNvPicPr>
          <p:nvPr/>
        </p:nvPicPr>
        <p:blipFill>
          <a:blip r:embed="rId2">
            <a:extLst/>
          </a:blip>
          <a:stretch>
            <a:fillRect/>
          </a:stretch>
        </p:blipFill>
        <p:spPr>
          <a:xfrm>
            <a:off x="4775200" y="2527300"/>
            <a:ext cx="7569200" cy="5943600"/>
          </a:xfrm>
          <a:prstGeom prst="rect">
            <a:avLst/>
          </a:prstGeom>
          <a:ln w="12700">
            <a:miter lim="400000"/>
          </a:ln>
        </p:spPr>
      </p:pic>
    </p:spTree>
  </p:cSld>
  <p:clrMapOvr>
    <a:masterClrMapping/>
  </p:clrMapOvr>
  <p:transition xmlns:p14="http://schemas.microsoft.com/office/powerpoint/2010/main" spd="med" advClick="1"/>
</p:sld>
</file>

<file path=ppt/slides/slide1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38" name="Linking to a Fragment"/>
          <p:cNvSpPr txBox="1"/>
          <p:nvPr>
            <p:ph type="title"/>
          </p:nvPr>
        </p:nvSpPr>
        <p:spPr>
          <a:prstGeom prst="rect">
            <a:avLst/>
          </a:prstGeom>
        </p:spPr>
        <p:txBody>
          <a:bodyPr/>
          <a:lstStyle/>
          <a:p>
            <a:pPr/>
            <a:r>
              <a:t>Linking to a Fragment</a:t>
            </a:r>
          </a:p>
        </p:txBody>
      </p:sp>
      <p:sp>
        <p:nvSpPr>
          <p:cNvPr id="139" name="Step 1: Identify the target destination.…"/>
          <p:cNvSpPr txBox="1"/>
          <p:nvPr>
            <p:ph type="body" idx="1"/>
          </p:nvPr>
        </p:nvSpPr>
        <p:spPr>
          <a:xfrm>
            <a:off x="999579" y="2438400"/>
            <a:ext cx="11099801" cy="5887790"/>
          </a:xfrm>
          <a:prstGeom prst="rect">
            <a:avLst/>
          </a:prstGeom>
        </p:spPr>
        <p:txBody>
          <a:bodyPr anchor="t"/>
          <a:lstStyle/>
          <a:p>
            <a:pPr marL="0" indent="0">
              <a:buSzTx/>
              <a:buNone/>
              <a:defRPr sz="3000"/>
            </a:pPr>
            <a:r>
              <a:rPr b="1">
                <a:latin typeface="+mj-lt"/>
                <a:ea typeface="+mj-ea"/>
                <a:cs typeface="+mj-cs"/>
                <a:sym typeface="Helvetica"/>
              </a:rPr>
              <a:t>Step 1: </a:t>
            </a:r>
            <a:r>
              <a:t>Identify the target destination.</a:t>
            </a:r>
          </a:p>
          <a:p>
            <a:pPr marL="0" indent="0">
              <a:spcBef>
                <a:spcPts val="0"/>
              </a:spcBef>
              <a:buSzTx/>
              <a:buNone/>
              <a:defRPr sz="3000"/>
            </a:pPr>
            <a:r>
              <a:t>Use the </a:t>
            </a:r>
            <a:r>
              <a:rPr b="1">
                <a:latin typeface="Courier"/>
                <a:ea typeface="Courier"/>
                <a:cs typeface="Courier"/>
                <a:sym typeface="Courier"/>
              </a:rPr>
              <a:t>id</a:t>
            </a:r>
            <a:r>
              <a:t> attribute to give the target element a unique name:</a:t>
            </a:r>
          </a:p>
          <a:p>
            <a:pPr marL="0" indent="0">
              <a:spcBef>
                <a:spcPts val="2400"/>
              </a:spcBef>
              <a:buSzTx/>
              <a:buNone/>
              <a:defRPr sz="3000">
                <a:latin typeface="Courier"/>
                <a:ea typeface="Courier"/>
                <a:cs typeface="Courier"/>
                <a:sym typeface="Courier"/>
              </a:defRPr>
            </a:pPr>
            <a:r>
              <a:t>&lt;h2 </a:t>
            </a:r>
            <a:r>
              <a:rPr b="1">
                <a:solidFill>
                  <a:schemeClr val="accent4">
                    <a:hueOff val="384618"/>
                    <a:satOff val="3869"/>
                    <a:lumOff val="5802"/>
                  </a:schemeClr>
                </a:solidFill>
              </a:rPr>
              <a:t>id="startH"</a:t>
            </a:r>
            <a:r>
              <a:t>&gt;H&lt;/h2&gt;</a:t>
            </a:r>
          </a:p>
          <a:p>
            <a:pPr marL="0" indent="0">
              <a:buSzTx/>
              <a:buNone/>
              <a:defRPr sz="3000"/>
            </a:pPr>
            <a:r>
              <a:rPr b="1">
                <a:latin typeface="+mj-lt"/>
                <a:ea typeface="+mj-ea"/>
                <a:cs typeface="+mj-cs"/>
                <a:sym typeface="Helvetica"/>
              </a:rPr>
              <a:t>Step 2: </a:t>
            </a:r>
            <a:r>
              <a:t>Link to the target (#).</a:t>
            </a:r>
          </a:p>
          <a:p>
            <a:pPr marL="0" indent="0">
              <a:spcBef>
                <a:spcPts val="0"/>
              </a:spcBef>
              <a:buSzTx/>
              <a:buNone/>
              <a:defRPr sz="3000"/>
            </a:pPr>
            <a:r>
              <a:t>The </a:t>
            </a:r>
            <a:r>
              <a:rPr b="1">
                <a:latin typeface="+mj-lt"/>
                <a:ea typeface="+mj-ea"/>
                <a:cs typeface="+mj-cs"/>
                <a:sym typeface="Helvetica"/>
              </a:rPr>
              <a:t>#</a:t>
            </a:r>
            <a:r>
              <a:t> symbol before the name indicates that the link goes to a fragment:</a:t>
            </a:r>
          </a:p>
          <a:p>
            <a:pPr marL="0" indent="0">
              <a:spcBef>
                <a:spcPts val="2400"/>
              </a:spcBef>
              <a:buSzTx/>
              <a:buNone/>
              <a:defRPr sz="3000">
                <a:latin typeface="Courier"/>
                <a:ea typeface="Courier"/>
                <a:cs typeface="Courier"/>
                <a:sym typeface="Courier"/>
              </a:defRPr>
            </a:pPr>
            <a:r>
              <a:t>&lt;p&gt;… F | G | </a:t>
            </a:r>
            <a:r>
              <a:rPr>
                <a:solidFill>
                  <a:schemeClr val="accent4">
                    <a:hueOff val="384618"/>
                    <a:satOff val="3869"/>
                    <a:lumOff val="5802"/>
                  </a:schemeClr>
                </a:solidFill>
              </a:rPr>
              <a:t>&lt;a href=</a:t>
            </a:r>
            <a:r>
              <a:rPr b="1">
                <a:solidFill>
                  <a:schemeClr val="accent4">
                    <a:hueOff val="384618"/>
                    <a:satOff val="3869"/>
                    <a:lumOff val="5802"/>
                  </a:schemeClr>
                </a:solidFill>
              </a:rPr>
              <a:t>"#startH"</a:t>
            </a:r>
            <a:r>
              <a:rPr>
                <a:solidFill>
                  <a:schemeClr val="accent4">
                    <a:hueOff val="384618"/>
                    <a:satOff val="3869"/>
                    <a:lumOff val="5802"/>
                  </a:schemeClr>
                </a:solidFill>
              </a:rPr>
              <a:t>&gt;</a:t>
            </a:r>
            <a:r>
              <a:t>H</a:t>
            </a:r>
            <a:r>
              <a:rPr>
                <a:solidFill>
                  <a:schemeClr val="accent4">
                    <a:hueOff val="384618"/>
                    <a:satOff val="3869"/>
                    <a:lumOff val="5802"/>
                  </a:schemeClr>
                </a:solidFill>
              </a:rPr>
              <a:t>&lt;/a&gt;</a:t>
            </a:r>
            <a:r>
              <a:t> | I | … &lt;/p&gt;</a:t>
            </a:r>
          </a:p>
        </p:txBody>
      </p:sp>
    </p:spTree>
  </p:cSld>
  <p:clrMapOvr>
    <a:masterClrMapping/>
  </p:clrMapOvr>
  <p:transition xmlns:p14="http://schemas.microsoft.com/office/powerpoint/2010/main" spd="med" advClick="1"/>
</p:sld>
</file>

<file path=ppt/slides/slide1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41" name="Targeting Browser Windows"/>
          <p:cNvSpPr txBox="1"/>
          <p:nvPr>
            <p:ph type="title"/>
          </p:nvPr>
        </p:nvSpPr>
        <p:spPr>
          <a:prstGeom prst="rect">
            <a:avLst/>
          </a:prstGeom>
        </p:spPr>
        <p:txBody>
          <a:bodyPr/>
          <a:lstStyle/>
          <a:p>
            <a:pPr/>
            <a:r>
              <a:t>Targeting Browser Windows</a:t>
            </a:r>
          </a:p>
        </p:txBody>
      </p:sp>
      <p:sp>
        <p:nvSpPr>
          <p:cNvPr id="142" name="The target attribute in the a tag tells the browser the name of the window in which you want the linked document to open:…"/>
          <p:cNvSpPr txBox="1"/>
          <p:nvPr>
            <p:ph type="body" idx="1"/>
          </p:nvPr>
        </p:nvSpPr>
        <p:spPr>
          <a:xfrm>
            <a:off x="952500" y="2679700"/>
            <a:ext cx="11099800" cy="6764784"/>
          </a:xfrm>
          <a:prstGeom prst="rect">
            <a:avLst/>
          </a:prstGeom>
        </p:spPr>
        <p:txBody>
          <a:bodyPr anchor="t"/>
          <a:lstStyle/>
          <a:p>
            <a:pPr marL="0" indent="0">
              <a:buSzTx/>
              <a:buNone/>
              <a:defRPr sz="3000"/>
            </a:pPr>
            <a:r>
              <a:t>The </a:t>
            </a:r>
            <a:r>
              <a:rPr b="1">
                <a:solidFill>
                  <a:schemeClr val="accent1"/>
                </a:solidFill>
                <a:latin typeface="Courier"/>
                <a:ea typeface="Courier"/>
                <a:cs typeface="Courier"/>
                <a:sym typeface="Courier"/>
              </a:rPr>
              <a:t>target</a:t>
            </a:r>
            <a:r>
              <a:t> attribute in the a tag tells the browser the name of the window in which you want the linked document to open:</a:t>
            </a:r>
          </a:p>
          <a:p>
            <a:pPr marL="0" indent="0" algn="ctr">
              <a:buSzTx/>
              <a:buNone/>
              <a:defRPr sz="2400">
                <a:solidFill>
                  <a:srgbClr val="000000"/>
                </a:solidFill>
                <a:latin typeface="Courier"/>
                <a:ea typeface="Courier"/>
                <a:cs typeface="Courier"/>
                <a:sym typeface="Courier"/>
              </a:defRPr>
            </a:pPr>
            <a:r>
              <a:t>&lt;a href=</a:t>
            </a:r>
            <a:r>
              <a:rPr b="1"/>
              <a:t>"</a:t>
            </a:r>
            <a:r>
              <a:t>recipes.html</a:t>
            </a:r>
            <a:r>
              <a:rPr b="1"/>
              <a:t>"</a:t>
            </a:r>
            <a:r>
              <a:t> </a:t>
            </a:r>
            <a:r>
              <a:rPr b="1">
                <a:solidFill>
                  <a:schemeClr val="accent4">
                    <a:hueOff val="384618"/>
                    <a:satOff val="3869"/>
                    <a:lumOff val="5802"/>
                  </a:schemeClr>
                </a:solidFill>
              </a:rPr>
              <a:t>target="_blank"</a:t>
            </a:r>
            <a:r>
              <a:t>&gt;Recipe book&lt;/a&gt;</a:t>
            </a:r>
          </a:p>
          <a:p>
            <a:pPr marL="0" indent="0">
              <a:buSzTx/>
              <a:buNone/>
              <a:defRPr sz="3000"/>
            </a:pPr>
            <a:r>
              <a:rPr b="1">
                <a:solidFill>
                  <a:schemeClr val="accent1"/>
                </a:solidFill>
                <a:latin typeface="Courier"/>
                <a:ea typeface="Courier"/>
                <a:cs typeface="Courier"/>
                <a:sym typeface="Courier"/>
              </a:rPr>
              <a:t>target=</a:t>
            </a:r>
            <a:r>
              <a:rPr b="1">
                <a:solidFill>
                  <a:schemeClr val="accent1"/>
                </a:solidFill>
                <a:latin typeface="+mj-lt"/>
                <a:ea typeface="+mj-ea"/>
                <a:cs typeface="+mj-cs"/>
                <a:sym typeface="Helvetica"/>
              </a:rPr>
              <a:t>"</a:t>
            </a:r>
            <a:r>
              <a:rPr b="1">
                <a:solidFill>
                  <a:schemeClr val="accent1"/>
                </a:solidFill>
                <a:latin typeface="Courier"/>
                <a:ea typeface="Courier"/>
                <a:cs typeface="Courier"/>
                <a:sym typeface="Courier"/>
              </a:rPr>
              <a:t>_blank</a:t>
            </a:r>
            <a:r>
              <a:rPr b="1">
                <a:solidFill>
                  <a:schemeClr val="accent1"/>
                </a:solidFill>
                <a:latin typeface="+mj-lt"/>
                <a:ea typeface="+mj-ea"/>
                <a:cs typeface="+mj-cs"/>
                <a:sym typeface="Helvetica"/>
              </a:rPr>
              <a:t>"</a:t>
            </a:r>
            <a:r>
              <a:t> </a:t>
            </a:r>
          </a:p>
          <a:p>
            <a:pPr marL="0" indent="0">
              <a:spcBef>
                <a:spcPts val="0"/>
              </a:spcBef>
              <a:buSzTx/>
              <a:buNone/>
              <a:defRPr sz="3000"/>
            </a:pPr>
            <a:r>
              <a:t>Always opens a new browser window.</a:t>
            </a:r>
          </a:p>
          <a:p>
            <a:pPr marL="0" indent="0">
              <a:spcBef>
                <a:spcPts val="3000"/>
              </a:spcBef>
              <a:buSzTx/>
              <a:buNone/>
              <a:defRPr sz="3000">
                <a:solidFill>
                  <a:schemeClr val="accent1"/>
                </a:solidFill>
              </a:defRPr>
            </a:pPr>
            <a:r>
              <a:rPr b="1">
                <a:latin typeface="Courier"/>
                <a:ea typeface="Courier"/>
                <a:cs typeface="Courier"/>
                <a:sym typeface="Courier"/>
              </a:rPr>
              <a:t>target=</a:t>
            </a:r>
            <a:r>
              <a:rPr b="1">
                <a:latin typeface="+mj-lt"/>
                <a:ea typeface="+mj-ea"/>
                <a:cs typeface="+mj-cs"/>
                <a:sym typeface="Helvetica"/>
              </a:rPr>
              <a:t>"</a:t>
            </a:r>
            <a:r>
              <a:rPr b="1">
                <a:latin typeface="Courier"/>
                <a:ea typeface="Courier"/>
                <a:cs typeface="Courier"/>
                <a:sym typeface="Courier"/>
              </a:rPr>
              <a:t>name</a:t>
            </a:r>
            <a:r>
              <a:rPr b="1">
                <a:latin typeface="+mj-lt"/>
                <a:ea typeface="+mj-ea"/>
                <a:cs typeface="+mj-cs"/>
                <a:sym typeface="Helvetica"/>
              </a:rPr>
              <a:t>"</a:t>
            </a:r>
            <a:r>
              <a:t> </a:t>
            </a:r>
          </a:p>
          <a:p>
            <a:pPr marL="0" indent="0">
              <a:spcBef>
                <a:spcPts val="0"/>
              </a:spcBef>
              <a:buSzTx/>
              <a:buNone/>
              <a:defRPr sz="3000"/>
            </a:pPr>
            <a:r>
              <a:t>Opens a new window with that name and then opens all subsequent targeted links with that name in the same window. </a:t>
            </a:r>
          </a:p>
          <a:p>
            <a:pPr marL="0" indent="0">
              <a:spcBef>
                <a:spcPts val="1200"/>
              </a:spcBef>
              <a:buSzTx/>
              <a:buNone/>
              <a:defRPr sz="3000"/>
            </a:pPr>
            <a:r>
              <a:t>It may also open in an embedded frame (iframe) with that name.</a:t>
            </a:r>
          </a:p>
        </p:txBody>
      </p:sp>
    </p:spTree>
  </p:cSld>
  <p:clrMapOvr>
    <a:masterClrMapping/>
  </p:clrMapOvr>
  <p:transition xmlns:p14="http://schemas.microsoft.com/office/powerpoint/2010/main" spd="med" advClick="1"/>
</p:sld>
</file>

<file path=ppt/slides/slide1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44" name="Mail Links"/>
          <p:cNvSpPr txBox="1"/>
          <p:nvPr>
            <p:ph type="title"/>
          </p:nvPr>
        </p:nvSpPr>
        <p:spPr>
          <a:prstGeom prst="rect">
            <a:avLst/>
          </a:prstGeom>
        </p:spPr>
        <p:txBody>
          <a:bodyPr/>
          <a:lstStyle/>
          <a:p>
            <a:pPr/>
            <a:r>
              <a:t>Mail Links</a:t>
            </a:r>
          </a:p>
        </p:txBody>
      </p:sp>
      <p:sp>
        <p:nvSpPr>
          <p:cNvPr id="145" name="Use the “mailto” protocol to make a linked email address open in a mail program:…"/>
          <p:cNvSpPr txBox="1"/>
          <p:nvPr>
            <p:ph type="body" idx="1"/>
          </p:nvPr>
        </p:nvSpPr>
        <p:spPr>
          <a:xfrm>
            <a:off x="1286544" y="2817415"/>
            <a:ext cx="10178605" cy="5678885"/>
          </a:xfrm>
          <a:prstGeom prst="rect">
            <a:avLst/>
          </a:prstGeom>
        </p:spPr>
        <p:txBody>
          <a:bodyPr anchor="t"/>
          <a:lstStyle/>
          <a:p>
            <a:pPr marL="0" indent="0">
              <a:buSzTx/>
              <a:buNone/>
              <a:defRPr sz="3000"/>
            </a:pPr>
            <a:r>
              <a:t>Use the “mailto” protocol to make a linked email address open in a mail program:</a:t>
            </a:r>
          </a:p>
          <a:p>
            <a:pPr marL="0" indent="0" defTabSz="457200">
              <a:spcBef>
                <a:spcPts val="2400"/>
              </a:spcBef>
              <a:buSzTx/>
              <a:buNone/>
              <a:tabLst>
                <a:tab pos="457200" algn="l"/>
                <a:tab pos="914400" algn="l"/>
                <a:tab pos="1371600" algn="l"/>
                <a:tab pos="1828800" algn="l"/>
                <a:tab pos="2286000" algn="l"/>
                <a:tab pos="2743200" algn="l"/>
                <a:tab pos="3200400" algn="l"/>
                <a:tab pos="3657600" algn="l"/>
                <a:tab pos="4114800" algn="l"/>
                <a:tab pos="4572000" algn="l"/>
                <a:tab pos="5029200" algn="l"/>
                <a:tab pos="5486400" algn="l"/>
              </a:tabLst>
              <a:defRPr sz="2400">
                <a:solidFill>
                  <a:srgbClr val="000000"/>
                </a:solidFill>
                <a:latin typeface="Courier"/>
                <a:ea typeface="Courier"/>
                <a:cs typeface="Courier"/>
                <a:sym typeface="Courier"/>
              </a:defRPr>
            </a:pPr>
            <a:r>
              <a:t>&lt;a href=</a:t>
            </a:r>
            <a:r>
              <a:rPr>
                <a:solidFill>
                  <a:schemeClr val="accent4">
                    <a:hueOff val="384618"/>
                    <a:satOff val="3869"/>
                    <a:lumOff val="5802"/>
                  </a:schemeClr>
                </a:solidFill>
              </a:rPr>
              <a:t>"mailto:wonderwoman@example.com"</a:t>
            </a:r>
            <a:r>
              <a:t>&gt;Email WonderWoman&lt;/a&gt; (wonderwoman@example.com)</a:t>
            </a:r>
          </a:p>
          <a:p>
            <a:pPr marL="0" indent="0">
              <a:spcBef>
                <a:spcPts val="7200"/>
              </a:spcBef>
              <a:buSzTx/>
              <a:buNone/>
              <a:defRPr sz="2700">
                <a:solidFill>
                  <a:schemeClr val="accent4"/>
                </a:solidFill>
              </a:defRPr>
            </a:pPr>
            <a:r>
              <a:t>NOTE: </a:t>
            </a:r>
            <a:r>
              <a:rPr>
                <a:solidFill>
                  <a:srgbClr val="53585F"/>
                </a:solidFill>
              </a:rPr>
              <a:t>Most browsers are configured to open the computer’s primary email program, but this may not work for some users. Be sure the email address is included on the page and use the </a:t>
            </a:r>
            <a:r>
              <a:rPr>
                <a:solidFill>
                  <a:srgbClr val="53585F"/>
                </a:solidFill>
                <a:latin typeface="Courier"/>
                <a:ea typeface="Courier"/>
                <a:cs typeface="Courier"/>
                <a:sym typeface="Courier"/>
              </a:rPr>
              <a:t>mailto</a:t>
            </a:r>
            <a:r>
              <a:rPr>
                <a:solidFill>
                  <a:srgbClr val="53585F"/>
                </a:solidFill>
              </a:rPr>
              <a:t> link as progressive enhancement.</a:t>
            </a:r>
          </a:p>
        </p:txBody>
      </p:sp>
    </p:spTree>
  </p:cSld>
  <p:clrMapOvr>
    <a:masterClrMapping/>
  </p:clrMapOvr>
  <p:transition xmlns:p14="http://schemas.microsoft.com/office/powerpoint/2010/main" spd="med" advClick="1"/>
</p:sld>
</file>

<file path=ppt/slides/slide1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47" name="Telephone Links"/>
          <p:cNvSpPr txBox="1"/>
          <p:nvPr>
            <p:ph type="title"/>
          </p:nvPr>
        </p:nvSpPr>
        <p:spPr>
          <a:prstGeom prst="rect">
            <a:avLst/>
          </a:prstGeom>
        </p:spPr>
        <p:txBody>
          <a:bodyPr/>
          <a:lstStyle/>
          <a:p>
            <a:pPr/>
            <a:r>
              <a:t>Telephone Links</a:t>
            </a:r>
          </a:p>
        </p:txBody>
      </p:sp>
      <p:sp>
        <p:nvSpPr>
          <p:cNvPr id="148" name="Use the “tel” protocol as a shortcut to making a call on mobile devices:…"/>
          <p:cNvSpPr txBox="1"/>
          <p:nvPr>
            <p:ph type="body" idx="1"/>
          </p:nvPr>
        </p:nvSpPr>
        <p:spPr>
          <a:xfrm>
            <a:off x="1286544" y="2817415"/>
            <a:ext cx="10178605" cy="5678885"/>
          </a:xfrm>
          <a:prstGeom prst="rect">
            <a:avLst/>
          </a:prstGeom>
        </p:spPr>
        <p:txBody>
          <a:bodyPr anchor="t"/>
          <a:lstStyle/>
          <a:p>
            <a:pPr marL="0" indent="0">
              <a:buSzTx/>
              <a:buNone/>
              <a:defRPr sz="3000"/>
            </a:pPr>
            <a:r>
              <a:t>Use the “tel” protocol as a shortcut to making a call on mobile devices:</a:t>
            </a:r>
          </a:p>
          <a:p>
            <a:pPr marL="0" indent="0" defTabSz="457200">
              <a:spcBef>
                <a:spcPts val="3100"/>
              </a:spcBef>
              <a:buSzTx/>
              <a:buNone/>
              <a:tabLst>
                <a:tab pos="457200" algn="l"/>
                <a:tab pos="914400" algn="l"/>
                <a:tab pos="1371600" algn="l"/>
                <a:tab pos="1828800" algn="l"/>
                <a:tab pos="2286000" algn="l"/>
                <a:tab pos="2743200" algn="l"/>
                <a:tab pos="3200400" algn="l"/>
                <a:tab pos="3657600" algn="l"/>
                <a:tab pos="4114800" algn="l"/>
                <a:tab pos="4572000" algn="l"/>
                <a:tab pos="5029200" algn="l"/>
                <a:tab pos="5486400" algn="l"/>
              </a:tabLst>
              <a:defRPr sz="2200">
                <a:solidFill>
                  <a:srgbClr val="000000"/>
                </a:solidFill>
                <a:latin typeface="Courier"/>
                <a:ea typeface="Courier"/>
                <a:cs typeface="Courier"/>
                <a:sym typeface="Courier"/>
              </a:defRPr>
            </a:pPr>
            <a:r>
              <a:t>&lt;a href=</a:t>
            </a:r>
            <a:r>
              <a:rPr b="1">
                <a:solidFill>
                  <a:schemeClr val="accent4">
                    <a:hueOff val="384618"/>
                    <a:satOff val="3869"/>
                    <a:lumOff val="5802"/>
                  </a:schemeClr>
                </a:solidFill>
              </a:rPr>
              <a:t>"tel:1-800-555-1212"</a:t>
            </a:r>
            <a:r>
              <a:t>&gt;Call us at 1-800-555-1212&lt;/a&gt;</a:t>
            </a:r>
          </a:p>
          <a:p>
            <a:pPr marL="0" indent="0">
              <a:spcBef>
                <a:spcPts val="7200"/>
              </a:spcBef>
              <a:buSzTx/>
              <a:buNone/>
              <a:defRPr sz="2700">
                <a:solidFill>
                  <a:schemeClr val="accent4"/>
                </a:solidFill>
              </a:defRPr>
            </a:pPr>
            <a:r>
              <a:t>NOTE:</a:t>
            </a:r>
          </a:p>
          <a:p>
            <a:pPr marL="0" indent="0">
              <a:spcBef>
                <a:spcPts val="2400"/>
              </a:spcBef>
              <a:buSzTx/>
              <a:buNone/>
              <a:defRPr sz="2700">
                <a:solidFill>
                  <a:schemeClr val="accent4"/>
                </a:solidFill>
              </a:defRPr>
            </a:pPr>
            <a:r>
              <a:rPr>
                <a:solidFill>
                  <a:srgbClr val="53585F"/>
                </a:solidFill>
              </a:rPr>
              <a:t>Android opens the phone app. iOS launches a dialog box with the option to call or message the number. </a:t>
            </a:r>
            <a:endParaRPr>
              <a:solidFill>
                <a:srgbClr val="53585F"/>
              </a:solidFill>
            </a:endParaRPr>
          </a:p>
          <a:p>
            <a:pPr marL="0" indent="0">
              <a:spcBef>
                <a:spcPts val="2400"/>
              </a:spcBef>
              <a:buSzTx/>
              <a:buNone/>
              <a:defRPr sz="2700">
                <a:solidFill>
                  <a:schemeClr val="accent4"/>
                </a:solidFill>
              </a:defRPr>
            </a:pPr>
            <a:r>
              <a:rPr>
                <a:solidFill>
                  <a:srgbClr val="53585F"/>
                </a:solidFill>
              </a:rPr>
              <a:t>You can use CSS to hide the link on desktop computers.</a:t>
            </a:r>
          </a:p>
        </p:txBody>
      </p:sp>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86" name="The a element…"/>
          <p:cNvSpPr txBox="1"/>
          <p:nvPr>
            <p:ph type="body" idx="21"/>
          </p:nvPr>
        </p:nvSpPr>
        <p:spPr>
          <a:xfrm>
            <a:off x="2257921" y="3167583"/>
            <a:ext cx="9781679" cy="5105847"/>
          </a:xfrm>
          <a:prstGeom prst="rect">
            <a:avLst/>
          </a:prstGeom>
        </p:spPr>
        <p:txBody>
          <a:bodyPr/>
          <a:lstStyle/>
          <a:p>
            <a:pPr marL="364489" indent="-364489" defTabSz="479044">
              <a:spcBef>
                <a:spcPts val="3400"/>
              </a:spcBef>
              <a:defRPr b="1" sz="2952">
                <a:latin typeface="+mj-lt"/>
                <a:ea typeface="+mj-ea"/>
                <a:cs typeface="+mj-cs"/>
                <a:sym typeface="Helvetica"/>
              </a:defRPr>
            </a:pPr>
            <a:r>
              <a:t>The </a:t>
            </a:r>
            <a:r>
              <a:rPr sz="3443">
                <a:latin typeface="Courier"/>
                <a:ea typeface="Courier"/>
                <a:cs typeface="Courier"/>
                <a:sym typeface="Courier"/>
              </a:rPr>
              <a:t>a</a:t>
            </a:r>
            <a:r>
              <a:t> element</a:t>
            </a:r>
          </a:p>
          <a:p>
            <a:pPr marL="364489" indent="-364489" defTabSz="479044">
              <a:spcBef>
                <a:spcPts val="3400"/>
              </a:spcBef>
              <a:defRPr b="1" sz="2952">
                <a:latin typeface="+mj-lt"/>
                <a:ea typeface="+mj-ea"/>
                <a:cs typeface="+mj-cs"/>
                <a:sym typeface="Helvetica"/>
              </a:defRPr>
            </a:pPr>
            <a:r>
              <a:t>External links with absolute URLs</a:t>
            </a:r>
          </a:p>
          <a:p>
            <a:pPr marL="364489" indent="-364489" defTabSz="479044">
              <a:spcBef>
                <a:spcPts val="3400"/>
              </a:spcBef>
              <a:defRPr b="1" sz="2952">
                <a:latin typeface="+mj-lt"/>
                <a:ea typeface="+mj-ea"/>
                <a:cs typeface="+mj-cs"/>
                <a:sym typeface="Helvetica"/>
              </a:defRPr>
            </a:pPr>
            <a:r>
              <a:t>Links with relative pathnames</a:t>
            </a:r>
          </a:p>
          <a:p>
            <a:pPr marL="364489" indent="-364489" defTabSz="479044">
              <a:spcBef>
                <a:spcPts val="3400"/>
              </a:spcBef>
              <a:defRPr b="1" sz="2952">
                <a:latin typeface="+mj-lt"/>
                <a:ea typeface="+mj-ea"/>
                <a:cs typeface="+mj-cs"/>
                <a:sym typeface="Helvetica"/>
              </a:defRPr>
            </a:pPr>
            <a:r>
              <a:t>Linking within a page (fragments)</a:t>
            </a:r>
          </a:p>
          <a:p>
            <a:pPr marL="364489" indent="-364489" defTabSz="479044">
              <a:spcBef>
                <a:spcPts val="3400"/>
              </a:spcBef>
              <a:defRPr b="1" sz="2952">
                <a:latin typeface="+mj-lt"/>
                <a:ea typeface="+mj-ea"/>
                <a:cs typeface="+mj-cs"/>
                <a:sym typeface="Helvetica"/>
              </a:defRPr>
            </a:pPr>
            <a:r>
              <a:t>Targeting browser windows</a:t>
            </a:r>
          </a:p>
          <a:p>
            <a:pPr marL="364489" indent="-364489" defTabSz="479044">
              <a:spcBef>
                <a:spcPts val="3400"/>
              </a:spcBef>
              <a:defRPr b="1" sz="2952">
                <a:latin typeface="+mj-lt"/>
                <a:ea typeface="+mj-ea"/>
                <a:cs typeface="+mj-cs"/>
                <a:sym typeface="Helvetica"/>
              </a:defRPr>
            </a:pPr>
            <a:r>
              <a:t>Mail links</a:t>
            </a:r>
          </a:p>
        </p:txBody>
      </p:sp>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88" name="Adding Links"/>
          <p:cNvSpPr txBox="1"/>
          <p:nvPr>
            <p:ph type="title"/>
          </p:nvPr>
        </p:nvSpPr>
        <p:spPr>
          <a:prstGeom prst="rect">
            <a:avLst/>
          </a:prstGeom>
        </p:spPr>
        <p:txBody>
          <a:bodyPr/>
          <a:lstStyle/>
          <a:p>
            <a:pPr/>
            <a:r>
              <a:t>Adding Links</a:t>
            </a:r>
          </a:p>
        </p:txBody>
      </p:sp>
      <p:sp>
        <p:nvSpPr>
          <p:cNvPr id="89" name="&lt;a&gt; &lt;/a&gt;…"/>
          <p:cNvSpPr txBox="1"/>
          <p:nvPr>
            <p:ph type="body" idx="1"/>
          </p:nvPr>
        </p:nvSpPr>
        <p:spPr>
          <a:xfrm>
            <a:off x="952500" y="2006600"/>
            <a:ext cx="11099800" cy="7753847"/>
          </a:xfrm>
          <a:prstGeom prst="rect">
            <a:avLst/>
          </a:prstGeom>
        </p:spPr>
        <p:txBody>
          <a:bodyPr anchor="t"/>
          <a:lstStyle/>
          <a:p>
            <a:pPr marL="0" indent="0" algn="ctr">
              <a:buSzTx/>
              <a:buNone/>
              <a:defRPr b="1" sz="3000">
                <a:solidFill>
                  <a:schemeClr val="accent1"/>
                </a:solidFill>
                <a:latin typeface="Courier"/>
                <a:ea typeface="Courier"/>
                <a:cs typeface="Courier"/>
                <a:sym typeface="Courier"/>
              </a:defRPr>
            </a:pPr>
            <a:r>
              <a:t>&lt;a&gt; &lt;/a&gt;</a:t>
            </a:r>
          </a:p>
          <a:p>
            <a:pPr marL="0" indent="0" algn="ctr">
              <a:spcBef>
                <a:spcPts val="3000"/>
              </a:spcBef>
              <a:buSzTx/>
              <a:buNone/>
              <a:defRPr sz="2700">
                <a:latin typeface="Courier"/>
                <a:ea typeface="Courier"/>
                <a:cs typeface="Courier"/>
                <a:sym typeface="Courier"/>
              </a:defRPr>
            </a:pPr>
            <a:r>
              <a:rPr b="1">
                <a:solidFill>
                  <a:schemeClr val="accent4">
                    <a:hueOff val="384618"/>
                    <a:satOff val="3869"/>
                    <a:lumOff val="5802"/>
                  </a:schemeClr>
                </a:solidFill>
              </a:rPr>
              <a:t>&lt;a</a:t>
            </a:r>
            <a:r>
              <a:rPr>
                <a:solidFill>
                  <a:schemeClr val="accent4">
                    <a:hueOff val="384618"/>
                    <a:satOff val="3869"/>
                    <a:lumOff val="5802"/>
                  </a:schemeClr>
                </a:solidFill>
              </a:rPr>
              <a:t> href="URL"</a:t>
            </a:r>
            <a:r>
              <a:rPr b="1">
                <a:solidFill>
                  <a:schemeClr val="accent4">
                    <a:hueOff val="384618"/>
                    <a:satOff val="3869"/>
                    <a:lumOff val="5802"/>
                  </a:schemeClr>
                </a:solidFill>
              </a:rPr>
              <a:t>&gt;</a:t>
            </a:r>
            <a:r>
              <a:t>Link text or image</a:t>
            </a:r>
            <a:r>
              <a:rPr b="1">
                <a:solidFill>
                  <a:schemeClr val="accent4">
                    <a:hueOff val="384618"/>
                    <a:satOff val="3869"/>
                    <a:lumOff val="5802"/>
                  </a:schemeClr>
                </a:solidFill>
              </a:rPr>
              <a:t>&lt;/a&gt;</a:t>
            </a:r>
          </a:p>
          <a:p>
            <a:pPr marL="0" indent="0">
              <a:buSzTx/>
              <a:buNone/>
              <a:defRPr sz="3000"/>
            </a:pPr>
            <a:r>
              <a:t>The </a:t>
            </a:r>
            <a:r>
              <a:rPr b="1">
                <a:solidFill>
                  <a:schemeClr val="accent1"/>
                </a:solidFill>
                <a:latin typeface="Courier"/>
                <a:ea typeface="Courier"/>
                <a:cs typeface="Courier"/>
                <a:sym typeface="Courier"/>
              </a:rPr>
              <a:t>href</a:t>
            </a:r>
            <a:r>
              <a:t> attribute provides the location (URL) of the resource.</a:t>
            </a:r>
          </a:p>
          <a:p>
            <a:pPr marL="0" indent="0">
              <a:spcBef>
                <a:spcPts val="3000"/>
              </a:spcBef>
              <a:buSzTx/>
              <a:buNone/>
              <a:defRPr sz="3000"/>
            </a:pPr>
            <a:r>
              <a:t>You can link to any resource: </a:t>
            </a:r>
          </a:p>
          <a:p>
            <a:pPr lvl="2">
              <a:spcBef>
                <a:spcPts val="2000"/>
              </a:spcBef>
              <a:defRPr sz="3000"/>
            </a:pPr>
            <a:r>
              <a:t>HTML documents</a:t>
            </a:r>
          </a:p>
          <a:p>
            <a:pPr lvl="2">
              <a:spcBef>
                <a:spcPts val="1200"/>
              </a:spcBef>
              <a:defRPr sz="3000"/>
            </a:pPr>
            <a:r>
              <a:t>Images</a:t>
            </a:r>
          </a:p>
          <a:p>
            <a:pPr lvl="2">
              <a:spcBef>
                <a:spcPts val="1200"/>
              </a:spcBef>
              <a:defRPr sz="3000"/>
            </a:pPr>
            <a:r>
              <a:t>Movies</a:t>
            </a:r>
          </a:p>
          <a:p>
            <a:pPr lvl="2">
              <a:spcBef>
                <a:spcPts val="1200"/>
              </a:spcBef>
              <a:defRPr sz="3000"/>
            </a:pPr>
            <a:r>
              <a:t>PDFs</a:t>
            </a:r>
          </a:p>
          <a:p>
            <a:pPr lvl="2">
              <a:spcBef>
                <a:spcPts val="1200"/>
              </a:spcBef>
              <a:defRPr sz="3000"/>
            </a:pPr>
            <a:r>
              <a:t>More!</a:t>
            </a:r>
          </a:p>
        </p:txBody>
      </p:sp>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91" name="href Attributes"/>
          <p:cNvSpPr txBox="1"/>
          <p:nvPr>
            <p:ph type="title"/>
          </p:nvPr>
        </p:nvSpPr>
        <p:spPr>
          <a:prstGeom prst="rect">
            <a:avLst/>
          </a:prstGeom>
        </p:spPr>
        <p:txBody>
          <a:bodyPr/>
          <a:lstStyle/>
          <a:p>
            <a:pPr/>
            <a:r>
              <a:t>href Attributes</a:t>
            </a:r>
          </a:p>
        </p:txBody>
      </p:sp>
      <p:sp>
        <p:nvSpPr>
          <p:cNvPr id="92" name="Absolute URLs begin with the protocol (https://).…"/>
          <p:cNvSpPr txBox="1"/>
          <p:nvPr/>
        </p:nvSpPr>
        <p:spPr>
          <a:xfrm>
            <a:off x="1450082" y="2394160"/>
            <a:ext cx="10104636" cy="361908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marL="444500" indent="-444500" algn="l">
              <a:spcBef>
                <a:spcPts val="4200"/>
              </a:spcBef>
              <a:buSzPct val="75000"/>
              <a:buChar char="•"/>
              <a:defRPr sz="3000">
                <a:solidFill>
                  <a:srgbClr val="53585F"/>
                </a:solidFill>
              </a:defRPr>
            </a:pPr>
            <a:r>
              <a:rPr b="1">
                <a:latin typeface="+mj-lt"/>
                <a:ea typeface="+mj-ea"/>
                <a:cs typeface="+mj-cs"/>
                <a:sym typeface="Helvetica"/>
              </a:rPr>
              <a:t>Absolute URLs</a:t>
            </a:r>
            <a:r>
              <a:t> begin with the protocol (</a:t>
            </a:r>
            <a:r>
              <a:rPr b="1">
                <a:solidFill>
                  <a:schemeClr val="accent1"/>
                </a:solidFill>
                <a:latin typeface="Courier"/>
                <a:ea typeface="Courier"/>
                <a:cs typeface="Courier"/>
                <a:sym typeface="Courier"/>
              </a:rPr>
              <a:t>https://</a:t>
            </a:r>
            <a:r>
              <a:t>).</a:t>
            </a:r>
          </a:p>
          <a:p>
            <a:pPr marL="444500" indent="-444500" algn="l">
              <a:spcBef>
                <a:spcPts val="3000"/>
              </a:spcBef>
              <a:buSzPct val="75000"/>
              <a:buChar char="•"/>
              <a:defRPr sz="3000">
                <a:solidFill>
                  <a:srgbClr val="53585F"/>
                </a:solidFill>
              </a:defRPr>
            </a:pPr>
            <a:r>
              <a:rPr b="1">
                <a:latin typeface="+mj-lt"/>
                <a:ea typeface="+mj-ea"/>
                <a:cs typeface="+mj-cs"/>
                <a:sym typeface="Helvetica"/>
              </a:rPr>
              <a:t>Relative URLs</a:t>
            </a:r>
            <a:r>
              <a:t> provide the path to a file on the same server as the document containing the link </a:t>
            </a:r>
            <a:br/>
            <a:r>
              <a:t>(ex: </a:t>
            </a:r>
            <a:r>
              <a:rPr b="1">
                <a:solidFill>
                  <a:schemeClr val="accent1"/>
                </a:solidFill>
                <a:latin typeface="Courier"/>
                <a:ea typeface="Courier"/>
                <a:cs typeface="Courier"/>
                <a:sym typeface="Courier"/>
              </a:rPr>
              <a:t>/directory/document.html</a:t>
            </a:r>
            <a:r>
              <a:t>).</a:t>
            </a:r>
          </a:p>
          <a:p>
            <a:pPr marL="444500" indent="-444500" algn="l">
              <a:spcBef>
                <a:spcPts val="3000"/>
              </a:spcBef>
              <a:buSzPct val="75000"/>
              <a:buChar char="•"/>
              <a:defRPr sz="3000">
                <a:solidFill>
                  <a:srgbClr val="53585F"/>
                </a:solidFill>
              </a:defRPr>
            </a:pPr>
            <a:r>
              <a:t>Long URLs can make the markup look complicated, but the structure is the same:</a:t>
            </a:r>
          </a:p>
        </p:txBody>
      </p:sp>
      <p:pic>
        <p:nvPicPr>
          <p:cNvPr id="93" name="lwd5_0602_longurl.png" descr="lwd5_0602_longurl.png"/>
          <p:cNvPicPr>
            <a:picLocks noChangeAspect="1"/>
          </p:cNvPicPr>
          <p:nvPr/>
        </p:nvPicPr>
        <p:blipFill>
          <a:blip r:embed="rId2">
            <a:extLst/>
          </a:blip>
          <a:stretch>
            <a:fillRect/>
          </a:stretch>
        </p:blipFill>
        <p:spPr>
          <a:xfrm>
            <a:off x="2041473" y="6193947"/>
            <a:ext cx="9016013" cy="2749885"/>
          </a:xfrm>
          <a:prstGeom prst="rect">
            <a:avLst/>
          </a:prstGeom>
          <a:ln w="12700">
            <a:miter lim="400000"/>
          </a:ln>
        </p:spPr>
      </p:pic>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95" name="External Links"/>
          <p:cNvSpPr txBox="1"/>
          <p:nvPr>
            <p:ph type="title"/>
          </p:nvPr>
        </p:nvSpPr>
        <p:spPr>
          <a:prstGeom prst="rect">
            <a:avLst/>
          </a:prstGeom>
        </p:spPr>
        <p:txBody>
          <a:bodyPr/>
          <a:lstStyle/>
          <a:p>
            <a:pPr/>
            <a:r>
              <a:t>External Links</a:t>
            </a:r>
          </a:p>
        </p:txBody>
      </p:sp>
      <p:sp>
        <p:nvSpPr>
          <p:cNvPr id="96" name="External links go to pages that are not on your server.…"/>
          <p:cNvSpPr txBox="1"/>
          <p:nvPr>
            <p:ph type="body" idx="1"/>
          </p:nvPr>
        </p:nvSpPr>
        <p:spPr>
          <a:xfrm>
            <a:off x="952500" y="2817415"/>
            <a:ext cx="11099800" cy="4651128"/>
          </a:xfrm>
          <a:prstGeom prst="rect">
            <a:avLst/>
          </a:prstGeom>
        </p:spPr>
        <p:txBody>
          <a:bodyPr anchor="t"/>
          <a:lstStyle/>
          <a:p>
            <a:pPr>
              <a:defRPr sz="3000"/>
            </a:pPr>
            <a:r>
              <a:rPr b="1">
                <a:latin typeface="+mj-lt"/>
                <a:ea typeface="+mj-ea"/>
                <a:cs typeface="+mj-cs"/>
                <a:sym typeface="Helvetica"/>
              </a:rPr>
              <a:t>External links</a:t>
            </a:r>
            <a:r>
              <a:t> go to pages that are </a:t>
            </a:r>
            <a:r>
              <a:rPr b="1">
                <a:latin typeface="+mj-lt"/>
                <a:ea typeface="+mj-ea"/>
                <a:cs typeface="+mj-cs"/>
                <a:sym typeface="Helvetica"/>
              </a:rPr>
              <a:t>not</a:t>
            </a:r>
            <a:r>
              <a:t> on your server. </a:t>
            </a:r>
          </a:p>
          <a:p>
            <a:pPr>
              <a:defRPr sz="3000"/>
            </a:pPr>
            <a:r>
              <a:t>An absolute URL is required, including “</a:t>
            </a:r>
            <a:r>
              <a:rPr b="1">
                <a:latin typeface="Courier"/>
                <a:ea typeface="Courier"/>
                <a:cs typeface="Courier"/>
                <a:sym typeface="Courier"/>
              </a:rPr>
              <a:t>https://</a:t>
            </a:r>
            <a:r>
              <a:t>”</a:t>
            </a:r>
          </a:p>
          <a:p>
            <a:pPr marL="457200" marR="457200" indent="0" defTabSz="457200">
              <a:buSzTx/>
              <a:buNone/>
              <a:defRPr sz="2700">
                <a:solidFill>
                  <a:srgbClr val="FAA757"/>
                </a:solidFill>
                <a:latin typeface="Courier"/>
                <a:ea typeface="Courier"/>
                <a:cs typeface="Courier"/>
                <a:sym typeface="Courier"/>
              </a:defRPr>
            </a:pPr>
            <a:r>
              <a:rPr>
                <a:solidFill>
                  <a:srgbClr val="000000"/>
                </a:solidFill>
              </a:rPr>
              <a:t>&lt;li&gt;&lt;a </a:t>
            </a:r>
            <a:r>
              <a:rPr>
                <a:solidFill>
                  <a:schemeClr val="accent4">
                    <a:hueOff val="384618"/>
                    <a:satOff val="3869"/>
                    <a:lumOff val="5802"/>
                  </a:schemeClr>
                </a:solidFill>
              </a:rPr>
              <a:t>href="</a:t>
            </a:r>
            <a:r>
              <a:rPr b="1">
                <a:solidFill>
                  <a:schemeClr val="accent4">
                    <a:hueOff val="384618"/>
                    <a:satOff val="3869"/>
                    <a:lumOff val="5802"/>
                  </a:schemeClr>
                </a:solidFill>
              </a:rPr>
              <a:t>https://</a:t>
            </a:r>
            <a:r>
              <a:rPr>
                <a:solidFill>
                  <a:schemeClr val="accent4">
                    <a:hueOff val="384618"/>
                    <a:satOff val="3869"/>
                    <a:lumOff val="5802"/>
                  </a:schemeClr>
                </a:solidFill>
              </a:rPr>
              <a:t>www.foodnetwork.com"</a:t>
            </a:r>
            <a:r>
              <a:rPr>
                <a:solidFill>
                  <a:srgbClr val="000000"/>
                </a:solidFill>
              </a:rPr>
              <a:t>&gt;The Food Network&lt;/a&gt;&lt;/li&gt;</a:t>
            </a:r>
          </a:p>
        </p:txBody>
      </p:sp>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98" name="Linking on Your Own Site"/>
          <p:cNvSpPr txBox="1"/>
          <p:nvPr>
            <p:ph type="title"/>
          </p:nvPr>
        </p:nvSpPr>
        <p:spPr>
          <a:prstGeom prst="rect">
            <a:avLst/>
          </a:prstGeom>
        </p:spPr>
        <p:txBody>
          <a:bodyPr/>
          <a:lstStyle/>
          <a:p>
            <a:pPr/>
            <a:r>
              <a:t>Linking on Your Own Site</a:t>
            </a:r>
          </a:p>
        </p:txBody>
      </p:sp>
      <p:sp>
        <p:nvSpPr>
          <p:cNvPr id="99" name="When no protocol is provided, the browser looks on the current server for the resource.…"/>
          <p:cNvSpPr txBox="1"/>
          <p:nvPr>
            <p:ph type="body" idx="1"/>
          </p:nvPr>
        </p:nvSpPr>
        <p:spPr>
          <a:xfrm>
            <a:off x="952500" y="2603500"/>
            <a:ext cx="11099800" cy="5172224"/>
          </a:xfrm>
          <a:prstGeom prst="rect">
            <a:avLst/>
          </a:prstGeom>
        </p:spPr>
        <p:txBody>
          <a:bodyPr anchor="t"/>
          <a:lstStyle/>
          <a:p>
            <a:pPr>
              <a:defRPr sz="3000"/>
            </a:pPr>
            <a:r>
              <a:t>When no protocol is provided, the browser looks on the current server for the resource. </a:t>
            </a:r>
          </a:p>
          <a:p>
            <a:pPr>
              <a:defRPr sz="3000"/>
            </a:pPr>
            <a:r>
              <a:t>A </a:t>
            </a:r>
            <a:r>
              <a:rPr b="1">
                <a:latin typeface="+mj-lt"/>
                <a:ea typeface="+mj-ea"/>
                <a:cs typeface="+mj-cs"/>
                <a:sym typeface="Helvetica"/>
              </a:rPr>
              <a:t>relative pathname</a:t>
            </a:r>
            <a:r>
              <a:t> describes how to get to the resource starting from the current document.</a:t>
            </a:r>
          </a:p>
          <a:p>
            <a:pPr>
              <a:defRPr sz="3000"/>
            </a:pPr>
            <a:r>
              <a:t>Pathnames follow UNIX syntax conventions.</a:t>
            </a:r>
          </a:p>
        </p:txBody>
      </p:sp>
    </p:spTree>
  </p:cSld>
  <p:clrMapOvr>
    <a:masterClrMapping/>
  </p:clrMapOvr>
  <p:transition xmlns:p14="http://schemas.microsoft.com/office/powerpoint/2010/main" spd="med" advClick="1"/>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01" name="Example Server Directory Structure"/>
          <p:cNvSpPr txBox="1"/>
          <p:nvPr>
            <p:ph type="title"/>
          </p:nvPr>
        </p:nvSpPr>
        <p:spPr>
          <a:prstGeom prst="rect">
            <a:avLst/>
          </a:prstGeom>
        </p:spPr>
        <p:txBody>
          <a:bodyPr/>
          <a:lstStyle/>
          <a:p>
            <a:pPr/>
            <a:r>
              <a:t>Example Server Directory Structure</a:t>
            </a:r>
          </a:p>
        </p:txBody>
      </p:sp>
      <p:sp>
        <p:nvSpPr>
          <p:cNvPr id="102" name="The following relative pathname discussions are based on this site structure.…"/>
          <p:cNvSpPr txBox="1"/>
          <p:nvPr>
            <p:ph type="body" sz="quarter" idx="4294967295"/>
          </p:nvPr>
        </p:nvSpPr>
        <p:spPr>
          <a:xfrm>
            <a:off x="723726" y="2667000"/>
            <a:ext cx="4117033" cy="2959200"/>
          </a:xfrm>
          <a:prstGeom prst="rect">
            <a:avLst/>
          </a:prstGeom>
        </p:spPr>
        <p:txBody>
          <a:bodyPr/>
          <a:lstStyle/>
          <a:p>
            <a:pPr marL="0" indent="0" defTabSz="549148">
              <a:spcBef>
                <a:spcPts val="3900"/>
              </a:spcBef>
              <a:buSzTx/>
              <a:buNone/>
              <a:defRPr sz="2820"/>
            </a:pPr>
            <a:r>
              <a:t>The following relative pathname discussions are based on this site structure. </a:t>
            </a:r>
          </a:p>
          <a:p>
            <a:pPr marL="0" indent="0" defTabSz="549148">
              <a:spcBef>
                <a:spcPts val="1800"/>
              </a:spcBef>
              <a:buSzTx/>
              <a:buNone/>
              <a:defRPr sz="2820"/>
            </a:pPr>
            <a:r>
              <a:t>The root directory is called </a:t>
            </a:r>
            <a:r>
              <a:rPr i="1">
                <a:latin typeface="+mj-lt"/>
                <a:ea typeface="+mj-ea"/>
                <a:cs typeface="+mj-cs"/>
                <a:sym typeface="Helvetica"/>
              </a:rPr>
              <a:t>jenskitchen</a:t>
            </a:r>
            <a:r>
              <a:t>.</a:t>
            </a:r>
          </a:p>
        </p:txBody>
      </p:sp>
      <p:pic>
        <p:nvPicPr>
          <p:cNvPr id="103" name="lwd6_0604.png" descr="lwd6_0604.png"/>
          <p:cNvPicPr>
            <a:picLocks noChangeAspect="1"/>
          </p:cNvPicPr>
          <p:nvPr/>
        </p:nvPicPr>
        <p:blipFill>
          <a:blip r:embed="rId2">
            <a:extLst/>
          </a:blip>
          <a:srcRect l="0" t="702" r="0" b="702"/>
          <a:stretch>
            <a:fillRect/>
          </a:stretch>
        </p:blipFill>
        <p:spPr>
          <a:xfrm>
            <a:off x="4400550" y="2463800"/>
            <a:ext cx="8318500" cy="6350000"/>
          </a:xfrm>
          <a:prstGeom prst="rect">
            <a:avLst/>
          </a:prstGeom>
          <a:ln w="12700">
            <a:miter lim="400000"/>
          </a:ln>
        </p:spPr>
      </p:pic>
      <p:sp>
        <p:nvSpPr>
          <p:cNvPr id="104" name="How it looks in the MacOS Finder"/>
          <p:cNvSpPr txBox="1"/>
          <p:nvPr/>
        </p:nvSpPr>
        <p:spPr>
          <a:xfrm>
            <a:off x="1701800" y="6257925"/>
            <a:ext cx="2491086" cy="80754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normAutofit fontScale="100000" lnSpcReduction="0"/>
          </a:bodyPr>
          <a:lstStyle>
            <a:lvl1pPr algn="r">
              <a:spcBef>
                <a:spcPts val="4200"/>
              </a:spcBef>
              <a:defRPr b="1" sz="1800">
                <a:solidFill>
                  <a:schemeClr val="accent4"/>
                </a:solidFill>
                <a:latin typeface="+mj-lt"/>
                <a:ea typeface="+mj-ea"/>
                <a:cs typeface="+mj-cs"/>
                <a:sym typeface="Helvetica"/>
              </a:defRPr>
            </a:lvl1pPr>
          </a:lstStyle>
          <a:p>
            <a:pPr/>
            <a:r>
              <a:t>How it looks in the MacOS Finder</a:t>
            </a:r>
          </a:p>
        </p:txBody>
      </p:sp>
    </p:spTree>
  </p:cSld>
  <p:clrMapOvr>
    <a:masterClrMapping/>
  </p:clrMapOvr>
  <p:transition xmlns:p14="http://schemas.microsoft.com/office/powerpoint/2010/main" spd="med" advClick="1"/>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06" name="Linking in the Same Directory"/>
          <p:cNvSpPr txBox="1"/>
          <p:nvPr>
            <p:ph type="title"/>
          </p:nvPr>
        </p:nvSpPr>
        <p:spPr>
          <a:prstGeom prst="rect">
            <a:avLst/>
          </a:prstGeom>
        </p:spPr>
        <p:txBody>
          <a:bodyPr/>
          <a:lstStyle/>
          <a:p>
            <a:pPr/>
            <a:r>
              <a:t>Linking in the Same Directory</a:t>
            </a:r>
          </a:p>
        </p:txBody>
      </p:sp>
      <p:pic>
        <p:nvPicPr>
          <p:cNvPr id="107" name="lwd6_0605.png" descr="lwd6_0605.png"/>
          <p:cNvPicPr>
            <a:picLocks noChangeAspect="1"/>
          </p:cNvPicPr>
          <p:nvPr/>
        </p:nvPicPr>
        <p:blipFill>
          <a:blip r:embed="rId2">
            <a:extLst/>
          </a:blip>
          <a:srcRect l="135" t="0" r="135" b="0"/>
          <a:stretch>
            <a:fillRect/>
          </a:stretch>
        </p:blipFill>
        <p:spPr>
          <a:xfrm>
            <a:off x="4520024" y="2489616"/>
            <a:ext cx="8300711" cy="5453818"/>
          </a:xfrm>
          <a:prstGeom prst="rect">
            <a:avLst/>
          </a:prstGeom>
          <a:ln w="12700">
            <a:miter lim="400000"/>
          </a:ln>
        </p:spPr>
      </p:pic>
      <p:sp>
        <p:nvSpPr>
          <p:cNvPr id="108" name="When the linked document is in the same directory as the current document, just provide its filename:…"/>
          <p:cNvSpPr txBox="1"/>
          <p:nvPr/>
        </p:nvSpPr>
        <p:spPr>
          <a:xfrm>
            <a:off x="502952" y="2493565"/>
            <a:ext cx="3560887" cy="35179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l" defTabSz="457200">
              <a:tabLst>
                <a:tab pos="457200" algn="l"/>
                <a:tab pos="914400" algn="l"/>
                <a:tab pos="1371600" algn="l"/>
                <a:tab pos="1828800" algn="l"/>
                <a:tab pos="2286000" algn="l"/>
                <a:tab pos="2743200" algn="l"/>
                <a:tab pos="3200400" algn="l"/>
                <a:tab pos="3657600" algn="l"/>
                <a:tab pos="4114800" algn="l"/>
                <a:tab pos="4572000" algn="l"/>
                <a:tab pos="5029200" algn="l"/>
                <a:tab pos="5486400" algn="l"/>
              </a:tabLst>
              <a:defRPr sz="3000">
                <a:solidFill>
                  <a:srgbClr val="53585F"/>
                </a:solidFill>
              </a:defRPr>
            </a:pPr>
            <a:r>
              <a:t>When the linked document is in the same directory as the current document, just provide its filename:</a:t>
            </a:r>
          </a:p>
          <a:p>
            <a:pPr algn="l" defTabSz="457200">
              <a:spcBef>
                <a:spcPts val="2400"/>
              </a:spcBef>
              <a:tabLst>
                <a:tab pos="457200" algn="l"/>
                <a:tab pos="914400" algn="l"/>
                <a:tab pos="1371600" algn="l"/>
                <a:tab pos="1828800" algn="l"/>
                <a:tab pos="2286000" algn="l"/>
                <a:tab pos="2743200" algn="l"/>
                <a:tab pos="3200400" algn="l"/>
                <a:tab pos="3657600" algn="l"/>
                <a:tab pos="4114800" algn="l"/>
                <a:tab pos="4572000" algn="l"/>
                <a:tab pos="5029200" algn="l"/>
                <a:tab pos="5486400" algn="l"/>
              </a:tabLst>
              <a:defRPr sz="2400">
                <a:solidFill>
                  <a:srgbClr val="53585F"/>
                </a:solidFill>
                <a:latin typeface="Courier"/>
                <a:ea typeface="Courier"/>
                <a:cs typeface="Courier"/>
                <a:sym typeface="Courier"/>
              </a:defRPr>
            </a:pPr>
            <a:r>
              <a:t>href="</a:t>
            </a:r>
            <a:r>
              <a:rPr b="1">
                <a:solidFill>
                  <a:schemeClr val="accent4">
                    <a:hueOff val="384618"/>
                    <a:satOff val="3869"/>
                    <a:lumOff val="5802"/>
                  </a:schemeClr>
                </a:solidFill>
              </a:rPr>
              <a:t>about.html</a:t>
            </a:r>
            <a:r>
              <a:t>"</a:t>
            </a:r>
          </a:p>
        </p:txBody>
      </p:sp>
    </p:spTree>
  </p:cSld>
  <p:clrMapOvr>
    <a:masterClrMapping/>
  </p:clrMapOvr>
  <p:transition xmlns:p14="http://schemas.microsoft.com/office/powerpoint/2010/main" spd="med" advClick="1"/>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10" name="Linking into a Lower Directory"/>
          <p:cNvSpPr txBox="1"/>
          <p:nvPr>
            <p:ph type="title"/>
          </p:nvPr>
        </p:nvSpPr>
        <p:spPr>
          <a:xfrm>
            <a:off x="952500" y="444500"/>
            <a:ext cx="11099800" cy="1689100"/>
          </a:xfrm>
          <a:prstGeom prst="rect">
            <a:avLst/>
          </a:prstGeom>
        </p:spPr>
        <p:txBody>
          <a:bodyPr/>
          <a:lstStyle/>
          <a:p>
            <a:pPr/>
            <a:r>
              <a:t>Linking into a Lower Directory</a:t>
            </a:r>
          </a:p>
        </p:txBody>
      </p:sp>
      <p:pic>
        <p:nvPicPr>
          <p:cNvPr id="111" name="lwd6_0606.png" descr="lwd6_0606.png"/>
          <p:cNvPicPr>
            <a:picLocks noChangeAspect="1"/>
          </p:cNvPicPr>
          <p:nvPr/>
        </p:nvPicPr>
        <p:blipFill>
          <a:blip r:embed="rId2">
            <a:extLst/>
          </a:blip>
          <a:srcRect l="0" t="13" r="0" b="13"/>
          <a:stretch>
            <a:fillRect/>
          </a:stretch>
        </p:blipFill>
        <p:spPr>
          <a:xfrm>
            <a:off x="2795665" y="3853458"/>
            <a:ext cx="8041028" cy="5283199"/>
          </a:xfrm>
          <a:prstGeom prst="rect">
            <a:avLst/>
          </a:prstGeom>
          <a:ln w="12700">
            <a:miter lim="400000"/>
          </a:ln>
        </p:spPr>
      </p:pic>
      <p:sp>
        <p:nvSpPr>
          <p:cNvPr id="112" name="If the linked file is in a directory, include the directory name in the path.…"/>
          <p:cNvSpPr txBox="1"/>
          <p:nvPr/>
        </p:nvSpPr>
        <p:spPr>
          <a:xfrm>
            <a:off x="1501589" y="1947465"/>
            <a:ext cx="10001622" cy="16891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defTabSz="457200">
              <a:tabLst>
                <a:tab pos="457200" algn="l"/>
                <a:tab pos="914400" algn="l"/>
                <a:tab pos="1371600" algn="l"/>
                <a:tab pos="1828800" algn="l"/>
                <a:tab pos="2286000" algn="l"/>
                <a:tab pos="2743200" algn="l"/>
                <a:tab pos="3200400" algn="l"/>
                <a:tab pos="3657600" algn="l"/>
                <a:tab pos="4114800" algn="l"/>
                <a:tab pos="4572000" algn="l"/>
                <a:tab pos="5029200" algn="l"/>
                <a:tab pos="5486400" algn="l"/>
              </a:tabLst>
              <a:defRPr sz="3000">
                <a:solidFill>
                  <a:srgbClr val="53585F"/>
                </a:solidFill>
              </a:defRPr>
            </a:pPr>
            <a:r>
              <a:t>If the linked file is in a directory, include the directory name in the path.</a:t>
            </a:r>
          </a:p>
          <a:p>
            <a:pPr defTabSz="457200">
              <a:spcBef>
                <a:spcPts val="2400"/>
              </a:spcBef>
              <a:tabLst>
                <a:tab pos="457200" algn="l"/>
                <a:tab pos="914400" algn="l"/>
                <a:tab pos="1371600" algn="l"/>
                <a:tab pos="1828800" algn="l"/>
                <a:tab pos="2286000" algn="l"/>
                <a:tab pos="2743200" algn="l"/>
                <a:tab pos="3200400" algn="l"/>
                <a:tab pos="3657600" algn="l"/>
                <a:tab pos="4114800" algn="l"/>
                <a:tab pos="4572000" algn="l"/>
                <a:tab pos="5029200" algn="l"/>
                <a:tab pos="5486400" algn="l"/>
              </a:tabLst>
              <a:defRPr sz="2400">
                <a:solidFill>
                  <a:srgbClr val="53585F"/>
                </a:solidFill>
                <a:latin typeface="Courier"/>
                <a:ea typeface="Courier"/>
                <a:cs typeface="Courier"/>
                <a:sym typeface="Courier"/>
              </a:defRPr>
            </a:pPr>
            <a:r>
              <a:t>href="</a:t>
            </a:r>
            <a:r>
              <a:rPr b="1">
                <a:solidFill>
                  <a:schemeClr val="accent4">
                    <a:hueOff val="384618"/>
                    <a:satOff val="3869"/>
                    <a:lumOff val="5802"/>
                  </a:schemeClr>
                </a:solidFill>
              </a:rPr>
              <a:t>recipes/salmon.html</a:t>
            </a:r>
            <a:r>
              <a:t>"</a:t>
            </a:r>
          </a:p>
        </p:txBody>
      </p:sp>
    </p:spTree>
  </p:cSld>
  <p:clrMapOvr>
    <a:masterClrMapping/>
  </p:clrMapOvr>
  <p:transition xmlns:p14="http://schemas.microsoft.com/office/powerpoint/2010/main" spd="med" advClick="1"/>
</p:sld>
</file>

<file path=ppt/theme/_rels/theme1.xml.rels><?xml version="1.0" encoding="UTF-8"?>
<Relationships xmlns="http://schemas.openxmlformats.org/package/2006/relationships"><Relationship Id="rId1" Type="http://schemas.openxmlformats.org/officeDocument/2006/relationships/image" Target="../media/image2.png"/></Relationships>

</file>

<file path=ppt/theme/_rels/theme2.xml.rels><?xml version="1.0" encoding="UTF-8"?>
<Relationships xmlns="http://schemas.openxmlformats.org/package/2006/relationships"><Relationship Id="rId1" Type="http://schemas.openxmlformats.org/officeDocument/2006/relationships/image" Target="../media/image4.png"/></Relationships>

</file>

<file path=ppt/theme/theme1.xml><?xml version="1.0" encoding="utf-8"?>
<a:theme xmlns:a="http://schemas.openxmlformats.org/drawingml/2006/main" xmlns:r="http://schemas.openxmlformats.org/officeDocument/2006/relationships"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a:ea typeface="Helvetica"/>
        <a:cs typeface="Helvetica"/>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sx="100000" sy="100000" kx="0" ky="0" algn="b" rotWithShape="0" blurRad="38100" dist="25400" dir="5400000">
              <a:srgbClr val="000000">
                <a:alpha val="50000"/>
              </a:srgbClr>
            </a:outerShdw>
          </a:effectLst>
        </a:effectStyle>
        <a:effectStyle>
          <a:effectLst>
            <a:outerShdw sx="100000" sy="100000" kx="0" ky="0" algn="b" rotWithShape="0" blurRad="50800" dist="12700" dir="0">
              <a:srgbClr val="000000">
                <a:alpha val="50000"/>
              </a:srgbClr>
            </a:outerShdw>
          </a:effectLst>
        </a:effectStyle>
        <a:effectStyle>
          <a:effectLst>
            <a:outerShdw sx="100000" sy="100000" kx="0" ky="0" algn="b" rotWithShape="0" blurRad="38100" dist="25400" dir="540000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r:embed="rId1"/>
          <a:srcRect l="0" t="0" r="0" b="0"/>
          <a:tile tx="0" ty="0" sx="100000" sy="100000" flip="none" algn="tl"/>
        </a:blipFill>
        <a:ln w="12700" cap="flat">
          <a:noFill/>
          <a:miter lim="400000"/>
        </a:ln>
        <a:effectLst>
          <a:outerShdw sx="100000" sy="100000" kx="0" ky="0" algn="b" rotWithShape="0" blurRad="38100" dist="25400" dir="5400000">
            <a:srgbClr val="000000">
              <a:alpha val="50000"/>
            </a:srgbClr>
          </a:outerShdw>
        </a:effectLst>
        <a:sp3d/>
      </a:spPr>
      <a:bodyPr rot="0" spcFirstLastPara="1" vertOverflow="overflow" horzOverflow="overflow" vert="horz" wrap="square" lIns="50800" tIns="50800" rIns="50800" bIns="50800" numCol="1" spcCol="38100" rtlCol="0" anchor="ctr" upright="0">
        <a:spAutoFit/>
      </a:bodyPr>
      <a:lstStyle>
        <a:defPPr marL="0" marR="0" indent="0" algn="ctr" defTabSz="584200"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5842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a:ea typeface="Helvetica"/>
        <a:cs typeface="Helvetica"/>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sx="100000" sy="100000" kx="0" ky="0" algn="b" rotWithShape="0" blurRad="38100" dist="25400" dir="5400000">
              <a:srgbClr val="000000">
                <a:alpha val="50000"/>
              </a:srgbClr>
            </a:outerShdw>
          </a:effectLst>
        </a:effectStyle>
        <a:effectStyle>
          <a:effectLst>
            <a:outerShdw sx="100000" sy="100000" kx="0" ky="0" algn="b" rotWithShape="0" blurRad="50800" dist="12700" dir="0">
              <a:srgbClr val="000000">
                <a:alpha val="50000"/>
              </a:srgbClr>
            </a:outerShdw>
          </a:effectLst>
        </a:effectStyle>
        <a:effectStyle>
          <a:effectLst>
            <a:outerShdw sx="100000" sy="100000" kx="0" ky="0" algn="b" rotWithShape="0" blurRad="38100" dist="25400" dir="540000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r:embed="rId1"/>
          <a:srcRect l="0" t="0" r="0" b="0"/>
          <a:tile tx="0" ty="0" sx="100000" sy="100000" flip="none" algn="tl"/>
        </a:blipFill>
        <a:ln w="12700" cap="flat">
          <a:noFill/>
          <a:miter lim="400000"/>
        </a:ln>
        <a:effectLst>
          <a:outerShdw sx="100000" sy="100000" kx="0" ky="0" algn="b" rotWithShape="0" blurRad="38100" dist="25400" dir="5400000">
            <a:srgbClr val="000000">
              <a:alpha val="50000"/>
            </a:srgbClr>
          </a:outerShdw>
        </a:effectLst>
        <a:sp3d/>
      </a:spPr>
      <a:bodyPr rot="0" spcFirstLastPara="1" vertOverflow="overflow" horzOverflow="overflow" vert="horz" wrap="square" lIns="50800" tIns="50800" rIns="50800" bIns="50800" numCol="1" spcCol="38100" rtlCol="0" anchor="ctr" upright="0">
        <a:spAutoFit/>
      </a:bodyPr>
      <a:lstStyle>
        <a:defPPr marL="0" marR="0" indent="0" algn="ctr" defTabSz="584200"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5842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