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7" name="Shape 8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8F499C"/>
                </a:solidFill>
              </a:rPr>
              <a:t>#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CHAPTER TITLE</a:t>
            </a:r>
          </a:p>
        </p:txBody>
      </p:sp>
      <p:pic>
        <p:nvPicPr>
          <p:cNvPr id="19" name="partIV_header.png" descr="partIV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-1905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8F499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8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8F499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>
            <a:lvl1pPr marL="0" indent="0">
              <a:spcBef>
                <a:spcPts val="3600"/>
              </a:spcBef>
              <a:buSzTx/>
              <a:buNone/>
              <a:defRPr sz="3000"/>
            </a:lvl1pPr>
            <a:lvl2pPr marL="0" indent="228600">
              <a:spcBef>
                <a:spcPts val="3600"/>
              </a:spcBef>
              <a:buSzTx/>
              <a:buNone/>
              <a:defRPr sz="3000"/>
            </a:lvl2pPr>
            <a:lvl3pPr marL="0" indent="457200">
              <a:spcBef>
                <a:spcPts val="3600"/>
              </a:spcBef>
              <a:buSzTx/>
              <a:buNone/>
              <a:defRPr sz="3000"/>
            </a:lvl3pPr>
            <a:lvl4pPr marL="0" indent="685800">
              <a:spcBef>
                <a:spcPts val="3600"/>
              </a:spcBef>
              <a:buSzTx/>
              <a:buNone/>
              <a:defRPr sz="3000"/>
            </a:lvl4pPr>
            <a:lvl5pPr marL="0" indent="914400">
              <a:spcBef>
                <a:spcPts val="3600"/>
              </a:spcBef>
              <a:buSzTx/>
              <a:buNone/>
              <a:defRPr sz="3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8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8F499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9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1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8F499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8F499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8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9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24 WORKING WITH THE DOM  AND EVENTS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8F499C"/>
                </a:solidFill>
              </a:rPr>
              <a:t>24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WORKING WITH THE DOM</a:t>
            </a:r>
            <a:br>
              <a:rPr sz="6000">
                <a:latin typeface="+mn-lt"/>
                <a:ea typeface="+mn-ea"/>
                <a:cs typeface="+mn-cs"/>
                <a:sym typeface="Helvetica Light"/>
              </a:rPr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 AND EVENTS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reating and Inserting Text Nod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Creating and Inserting Text Nodes</a:t>
            </a:r>
          </a:p>
        </p:txBody>
      </p:sp>
      <p:sp>
        <p:nvSpPr>
          <p:cNvPr id="115" name="Create new text content (a text node):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/>
          <a:p>
            <a:pPr defTabSz="566674">
              <a:spcBef>
                <a:spcPts val="3400"/>
              </a:spcBef>
              <a:defRPr sz="2910"/>
            </a:pPr>
            <a:r>
              <a:t>Create new text content (a text node):</a:t>
            </a:r>
          </a:p>
          <a:p>
            <a:pPr lvl="2" indent="443484" defTabSz="566674">
              <a:spcBef>
                <a:spcPts val="1900"/>
              </a:spcBef>
              <a:defRPr sz="2425">
                <a:latin typeface="Courier"/>
                <a:ea typeface="Courier"/>
                <a:cs typeface="Courier"/>
                <a:sym typeface="Courier"/>
              </a:defRPr>
            </a:pPr>
            <a:r>
              <a:rPr i="1"/>
              <a:t>parent</a:t>
            </a:r>
            <a:r>
              <a:t>.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createTextNode(</a:t>
            </a:r>
            <a:r>
              <a:rPr i="1"/>
              <a:t> </a:t>
            </a:r>
            <a:r>
              <a:t>"</a:t>
            </a:r>
            <a:r>
              <a:rPr i="1"/>
              <a:t>text content</a:t>
            </a:r>
            <a:r>
              <a:t>"</a:t>
            </a:r>
            <a:r>
              <a:rPr i="1"/>
              <a:t>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)</a:t>
            </a:r>
          </a:p>
          <a:p>
            <a:pPr defTabSz="566674">
              <a:spcBef>
                <a:spcPts val="3400"/>
              </a:spcBef>
              <a:defRPr sz="2910"/>
            </a:pPr>
            <a:r>
              <a:t>Add the new text node at the end of its parent:</a:t>
            </a:r>
          </a:p>
          <a:p>
            <a:pPr lvl="2" indent="443484" defTabSz="566674">
              <a:spcBef>
                <a:spcPts val="3400"/>
              </a:spcBef>
              <a:defRPr sz="2425">
                <a:latin typeface="Courier"/>
                <a:ea typeface="Courier"/>
                <a:cs typeface="Courier"/>
                <a:sym typeface="Courier"/>
              </a:defRPr>
            </a:pPr>
            <a:r>
              <a:rPr i="1"/>
              <a:t>parent</a:t>
            </a:r>
            <a:r>
              <a:t>.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appendChild(</a:t>
            </a:r>
            <a:r>
              <a:rPr i="1"/>
              <a:t>new_text_node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)</a:t>
            </a:r>
          </a:p>
          <a:p>
            <a:pPr defTabSz="566674">
              <a:spcBef>
                <a:spcPts val="3400"/>
              </a:spcBef>
              <a:defRPr sz="2910"/>
            </a:pPr>
            <a:r>
              <a:t>Inserting new text node before another element:</a:t>
            </a:r>
          </a:p>
          <a:p>
            <a:pPr lvl="2" indent="443484" defTabSz="566674">
              <a:spcBef>
                <a:spcPts val="1900"/>
              </a:spcBef>
              <a:defRPr sz="2425">
                <a:latin typeface="Courier"/>
                <a:ea typeface="Courier"/>
                <a:cs typeface="Courier"/>
                <a:sym typeface="Courier"/>
              </a:defRPr>
            </a:pPr>
            <a:r>
              <a:rPr i="1"/>
              <a:t>parent</a:t>
            </a:r>
            <a:r>
              <a:t>.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insertBefore(</a:t>
            </a:r>
            <a:r>
              <a:rPr i="1"/>
              <a:t>new_node</a:t>
            </a:r>
            <a:r>
              <a:t>, </a:t>
            </a:r>
            <a:r>
              <a:rPr i="1"/>
              <a:t>element it goes before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)</a:t>
            </a:r>
          </a:p>
          <a:p>
            <a:pPr defTabSz="566674">
              <a:spcBef>
                <a:spcPts val="3400"/>
              </a:spcBef>
              <a:defRPr sz="2910"/>
            </a:pPr>
            <a:r>
              <a:t>Edit a text node by reassigning a value to the nodeValue property:</a:t>
            </a:r>
          </a:p>
          <a:p>
            <a:pPr lvl="2" indent="443484" defTabSz="566674">
              <a:spcBef>
                <a:spcPts val="1900"/>
              </a:spcBef>
              <a:defRPr sz="2425">
                <a:latin typeface="Courier"/>
                <a:ea typeface="Courier"/>
                <a:cs typeface="Courier"/>
                <a:sym typeface="Courier"/>
              </a:defRPr>
            </a:pPr>
            <a:r>
              <a:rPr i="1"/>
              <a:t>text_node</a:t>
            </a:r>
            <a:r>
              <a:t>.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nodeValue = </a:t>
            </a:r>
            <a:r>
              <a:t>"</a:t>
            </a:r>
            <a:r>
              <a:rPr i="1"/>
              <a:t>New string value</a:t>
            </a:r>
            <a:r>
              <a:t>"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Inserting a Text No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Inserting a Text Node</a:t>
            </a:r>
          </a:p>
        </p:txBody>
      </p:sp>
      <p:sp>
        <p:nvSpPr>
          <p:cNvPr id="118" name="Example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2500">
                <a:latin typeface="+mj-lt"/>
                <a:ea typeface="+mj-ea"/>
                <a:cs typeface="+mj-cs"/>
                <a:sym typeface="Helvetica"/>
              </a:defRPr>
            </a:pPr>
            <a:r>
              <a:t>Example:</a:t>
            </a:r>
          </a:p>
          <a:p>
            <a:pPr>
              <a:spcBef>
                <a:spcPts val="600"/>
              </a:spcBef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let </a:t>
            </a:r>
            <a:r>
              <a:rPr>
                <a:solidFill>
                  <a:schemeClr val="accent4"/>
                </a:solidFill>
              </a:rPr>
              <a:t>new_text</a:t>
            </a:r>
            <a:r>
              <a:t> = document.createTextNode( "Hi there!" );</a:t>
            </a:r>
          </a:p>
          <a:p>
            <a:pPr>
              <a:spcBef>
                <a:spcPts val="600"/>
              </a:spcBef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$p.insertBefore( </a:t>
            </a:r>
            <a:r>
              <a:rPr>
                <a:solidFill>
                  <a:schemeClr val="accent4"/>
                </a:solidFill>
              </a:rPr>
              <a:t>new_text</a:t>
            </a:r>
            <a:r>
              <a:t>, </a:t>
            </a:r>
            <a:r>
              <a:rPr>
                <a:solidFill>
                  <a:schemeClr val="accent4"/>
                </a:solidFill>
              </a:rPr>
              <a:t>$p</a:t>
            </a:r>
            <a:r>
              <a:t>.firstChild);</a:t>
            </a:r>
          </a:p>
        </p:txBody>
      </p:sp>
      <p:pic>
        <p:nvPicPr>
          <p:cNvPr id="119" name="lwd6_2406.png" descr="lwd6_240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12529" y="4752340"/>
            <a:ext cx="10379742" cy="38595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Attribute Nod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Attribute Nodes</a:t>
            </a:r>
          </a:p>
        </p:txBody>
      </p:sp>
      <p:sp>
        <p:nvSpPr>
          <p:cNvPr id="122" name="Use the getAttribute() method to read the value of an attribute so you can do something with it:…"/>
          <p:cNvSpPr txBox="1"/>
          <p:nvPr>
            <p:ph type="body" idx="1"/>
          </p:nvPr>
        </p:nvSpPr>
        <p:spPr>
          <a:xfrm>
            <a:off x="952499" y="2609849"/>
            <a:ext cx="11099801" cy="6286501"/>
          </a:xfrm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t>Use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getAttribute()</a:t>
            </a:r>
            <a:r>
              <a:t> method to read the value of an attribute so you can do something with it:</a:t>
            </a:r>
          </a:p>
          <a:p>
            <a:pPr lvl="2">
              <a:spcBef>
                <a:spcPts val="2000"/>
              </a:spcBef>
              <a:defRPr sz="2600">
                <a:latin typeface="Courier"/>
                <a:ea typeface="Courier"/>
                <a:cs typeface="Courier"/>
                <a:sym typeface="Courier"/>
              </a:defRPr>
            </a:pPr>
            <a:r>
              <a:t>element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.getAttribute(</a:t>
            </a:r>
            <a:r>
              <a:t> "</a:t>
            </a:r>
            <a:r>
              <a:rPr i="1"/>
              <a:t>attribute_name</a:t>
            </a:r>
            <a:r>
              <a:t>"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)</a:t>
            </a:r>
          </a:p>
          <a:p>
            <a:pPr lvl="2">
              <a:spcBef>
                <a:spcPts val="2000"/>
              </a:spcBef>
            </a:pPr>
            <a:r>
              <a:rPr sz="2600"/>
              <a:t>Example:</a:t>
            </a:r>
            <a:r>
              <a:t>   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img.</a:t>
            </a:r>
            <a:r>
              <a:rPr b="1" sz="2400">
                <a:latin typeface="Courier"/>
                <a:ea typeface="Courier"/>
                <a:cs typeface="Courier"/>
                <a:sym typeface="Courier"/>
              </a:rPr>
              <a:t>getAttribute(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 "src"</a:t>
            </a:r>
            <a:r>
              <a:rPr b="1" sz="2400">
                <a:latin typeface="Courier"/>
                <a:ea typeface="Courier"/>
                <a:cs typeface="Courier"/>
                <a:sym typeface="Courier"/>
              </a:rPr>
              <a:t>)</a:t>
            </a:r>
            <a:endParaRPr sz="2400">
              <a:latin typeface="Courier"/>
              <a:ea typeface="Courier"/>
              <a:cs typeface="Courier"/>
              <a:sym typeface="Courier"/>
            </a:endParaRPr>
          </a:p>
          <a:p>
            <a:pPr marL="370416" indent="-370416">
              <a:spcBef>
                <a:spcPts val="5500"/>
              </a:spcBef>
              <a:buSzPct val="75000"/>
              <a:buChar char="•"/>
            </a:pPr>
            <a:r>
              <a:t>Use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setAttribute()</a:t>
            </a:r>
            <a:r>
              <a:t> method to set a new value for an attribute:</a:t>
            </a:r>
          </a:p>
          <a:p>
            <a:pPr lvl="2">
              <a:spcBef>
                <a:spcPts val="2000"/>
              </a:spcBef>
              <a:defRPr sz="2600">
                <a:latin typeface="Courier"/>
                <a:ea typeface="Courier"/>
                <a:cs typeface="Courier"/>
                <a:sym typeface="Courier"/>
              </a:defRPr>
            </a:pPr>
            <a:r>
              <a:t>element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.setAttribute(</a:t>
            </a:r>
            <a:r>
              <a:t> "</a:t>
            </a:r>
            <a:r>
              <a:rPr i="1"/>
              <a:t>attribute</a:t>
            </a:r>
            <a:r>
              <a:t>", "</a:t>
            </a:r>
            <a:r>
              <a:rPr i="1"/>
              <a:t>new_value</a:t>
            </a:r>
            <a:r>
              <a:t>"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)</a:t>
            </a:r>
          </a:p>
          <a:p>
            <a:pPr lvl="2">
              <a:spcBef>
                <a:spcPts val="2000"/>
              </a:spcBef>
              <a:defRPr sz="2600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  <a:ea typeface="+mn-ea"/>
                <a:cs typeface="+mn-cs"/>
                <a:sym typeface="Helvetica Light"/>
              </a:rPr>
              <a:t>Example:   </a:t>
            </a:r>
            <a:r>
              <a:t>img.</a:t>
            </a:r>
            <a:r>
              <a:rPr b="1"/>
              <a:t>setAttribute(</a:t>
            </a:r>
            <a:r>
              <a:t> "src", "images/on.png" </a:t>
            </a:r>
            <a:r>
              <a:rPr b="1"/>
              <a:t>)</a:t>
            </a:r>
            <a:r>
              <a:t>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ATTRIBUTE NOD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ATTRIBUTE NODES</a:t>
            </a:r>
          </a:p>
          <a:p>
            <a:pPr/>
            <a:r>
              <a:t>Attribute Properties</a:t>
            </a:r>
          </a:p>
        </p:txBody>
      </p:sp>
      <p:sp>
        <p:nvSpPr>
          <p:cNvPr id="125" name="Many attributes are available as properties of the element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t>Many attributes are available as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properties</a:t>
            </a:r>
            <a:r>
              <a:t> of the element</a:t>
            </a:r>
          </a:p>
          <a:p>
            <a:pPr marL="370416" indent="-370416">
              <a:buSzPct val="75000"/>
              <a:buChar char="•"/>
            </a:pPr>
            <a:r>
              <a:t>For example,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src</a:t>
            </a:r>
            <a:r>
              <a:t> property accesses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src</a:t>
            </a:r>
            <a:r>
              <a:t> attribute value</a:t>
            </a:r>
          </a:p>
          <a:p>
            <a:pPr lvl="3">
              <a:spcBef>
                <a:spcPts val="2000"/>
              </a:spcBef>
            </a:pPr>
            <a:r>
              <a:rPr>
                <a:latin typeface="Courier"/>
                <a:ea typeface="Courier"/>
                <a:cs typeface="Courier"/>
                <a:sym typeface="Courier"/>
              </a:rPr>
              <a:t>img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.src</a:t>
            </a:r>
            <a:r>
              <a:t> </a:t>
            </a:r>
            <a:br/>
            <a:r>
              <a:rPr sz="2400"/>
              <a:t>is the same as</a:t>
            </a:r>
            <a:r>
              <a:t> </a:t>
            </a:r>
            <a:r>
              <a:rPr sz="2500">
                <a:latin typeface="Courier"/>
                <a:ea typeface="Courier"/>
                <a:cs typeface="Courier"/>
                <a:sym typeface="Courier"/>
              </a:rPr>
              <a:t>img.getAttribute( "src" )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lvl="3">
              <a:spcBef>
                <a:spcPts val="2000"/>
              </a:spcBef>
            </a:pPr>
            <a:r>
              <a:rPr>
                <a:latin typeface="Courier"/>
                <a:ea typeface="Courier"/>
                <a:cs typeface="Courier"/>
                <a:sym typeface="Courier"/>
              </a:rPr>
              <a:t>img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.src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= "on.png"</a:t>
            </a:r>
            <a:r>
              <a:t>  </a:t>
            </a:r>
            <a:br/>
            <a:r>
              <a:rPr sz="2300"/>
              <a:t>is the same as</a:t>
            </a:r>
            <a:r>
              <a:t> </a:t>
            </a:r>
            <a:r>
              <a:rPr sz="2500">
                <a:latin typeface="Courier"/>
                <a:ea typeface="Courier"/>
                <a:cs typeface="Courier"/>
                <a:sym typeface="Courier"/>
              </a:rPr>
              <a:t>img.setAttribute( "src", on.png)</a:t>
            </a:r>
            <a:endParaRPr sz="2500">
              <a:latin typeface="Courier"/>
              <a:ea typeface="Courier"/>
              <a:cs typeface="Courier"/>
              <a:sym typeface="Courier"/>
            </a:endParaRPr>
          </a:p>
          <a:p>
            <a:pPr marL="370416" indent="-370416">
              <a:buSzPct val="75000"/>
              <a:buChar char="•"/>
            </a:pPr>
            <a:r>
              <a:t>Be aware that some property names do not match the attribute name </a:t>
            </a:r>
            <a:br/>
            <a:r>
              <a:t>(for example,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class</a:t>
            </a:r>
            <a:r>
              <a:t> attribute property is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className</a:t>
            </a:r>
            <a:r>
              <a:t>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classList Featur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rPr>
                <a:latin typeface="Courier"/>
                <a:ea typeface="Courier"/>
                <a:cs typeface="Courier"/>
                <a:sym typeface="Courier"/>
              </a:rPr>
              <a:t>classList</a:t>
            </a:r>
            <a:r>
              <a:t> Features</a:t>
            </a:r>
          </a:p>
        </p:txBody>
      </p:sp>
      <p:sp>
        <p:nvSpPr>
          <p:cNvPr id="128" name="classList features make it easy to manage class values. They can be used with any HTML element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5675">
              <a:spcBef>
                <a:spcPts val="2800"/>
              </a:spcBef>
              <a:defRPr sz="2340"/>
            </a:pPr>
            <a:r>
              <a:rPr b="1" sz="2807">
                <a:latin typeface="Courier"/>
                <a:ea typeface="Courier"/>
                <a:cs typeface="Courier"/>
                <a:sym typeface="Courier"/>
              </a:rPr>
              <a:t>classList</a:t>
            </a:r>
            <a:r>
              <a:rPr sz="2807"/>
              <a:t>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features</a:t>
            </a:r>
            <a:r>
              <a:t> make it easy to manage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class</a:t>
            </a:r>
            <a:r>
              <a:t> values. They can be used with any HTML element:</a:t>
            </a:r>
          </a:p>
          <a:p>
            <a:pPr lvl="1" marL="635634" indent="-288924" defTabSz="455675">
              <a:spcBef>
                <a:spcPts val="2800"/>
              </a:spcBef>
              <a:buSzPct val="75000"/>
              <a:buChar char="•"/>
              <a:defRPr sz="234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classList.add()</a:t>
            </a:r>
            <a:r>
              <a:t>: Adds a new value to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class</a:t>
            </a:r>
            <a:r>
              <a:t> attribute; adds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class</a:t>
            </a:r>
            <a:r>
              <a:t> attribute if it isn’t there.</a:t>
            </a:r>
          </a:p>
          <a:p>
            <a:pPr lvl="1" marL="635634" indent="-288924" defTabSz="455675">
              <a:spcBef>
                <a:spcPts val="2800"/>
              </a:spcBef>
              <a:buSzPct val="75000"/>
              <a:buChar char="•"/>
              <a:defRPr sz="234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classList.remove()</a:t>
            </a:r>
            <a:r>
              <a:t>: Removes a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class</a:t>
            </a:r>
            <a:r>
              <a:t> value; removes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class</a:t>
            </a:r>
            <a:r>
              <a:t> attribute entirely if it’s the only value</a:t>
            </a:r>
          </a:p>
          <a:p>
            <a:pPr lvl="1" marL="635634" indent="-288924" defTabSz="455675">
              <a:spcBef>
                <a:spcPts val="2800"/>
              </a:spcBef>
              <a:buSzPct val="75000"/>
              <a:buChar char="•"/>
              <a:defRPr sz="234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classList.contains()</a:t>
            </a:r>
            <a:r>
              <a:t>: Checks to see if a value is present 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true</a:t>
            </a:r>
            <a:r>
              <a:t>/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false</a:t>
            </a:r>
            <a:r>
              <a:t>)</a:t>
            </a:r>
          </a:p>
          <a:p>
            <a:pPr lvl="1" marL="635634" indent="-288924" defTabSz="455675">
              <a:spcBef>
                <a:spcPts val="2800"/>
              </a:spcBef>
              <a:buSzPct val="75000"/>
              <a:buChar char="•"/>
              <a:defRPr sz="234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classList.toggle()</a:t>
            </a:r>
            <a:r>
              <a:t>: Adds a specified value to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class</a:t>
            </a:r>
            <a:r>
              <a:t> if it isn’t there; removes the value if it is already applied</a:t>
            </a:r>
          </a:p>
          <a:p>
            <a:pPr defTabSz="455675">
              <a:spcBef>
                <a:spcPts val="2800"/>
              </a:spcBef>
              <a:defRPr sz="2340"/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Example:</a:t>
            </a:r>
            <a:r>
              <a:t> 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img.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classList.add( "icon" )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; 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defTabSz="455675">
              <a:spcBef>
                <a:spcPts val="0"/>
              </a:spcBef>
              <a:defRPr sz="2340"/>
            </a:pPr>
            <a:r>
              <a:rPr>
                <a:latin typeface="Courier"/>
                <a:ea typeface="Courier"/>
                <a:cs typeface="Courier"/>
                <a:sym typeface="Courier"/>
              </a:rPr>
              <a:t>         </a:t>
            </a:r>
            <a:r>
              <a:rPr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rPr>
              <a:t>// adds the "icon" value to class attribute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JavaScript Even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JavaScript Events</a:t>
            </a:r>
          </a:p>
        </p:txBody>
      </p:sp>
      <p:sp>
        <p:nvSpPr>
          <p:cNvPr id="131" name="An event is an action or occurrence in the browser that can be used to trigger code to ru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t>An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event</a:t>
            </a:r>
            <a:r>
              <a:t> is an action or occurrence in the browser that can be used to trigger code to run</a:t>
            </a:r>
          </a:p>
          <a:p>
            <a:pPr marL="370416" indent="-370416">
              <a:buSzPct val="75000"/>
              <a:buChar char="•"/>
            </a:pPr>
            <a:r>
              <a:t>An event may be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user action</a:t>
            </a:r>
            <a:r>
              <a:t>, such as clicking or scrolling</a:t>
            </a:r>
          </a:p>
          <a:p>
            <a:pPr marL="370416" indent="-370416">
              <a:buSzPct val="75000"/>
              <a:buChar char="•"/>
            </a:pPr>
            <a:r>
              <a:t>An even may be something happening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in the browser itself</a:t>
            </a:r>
            <a:r>
              <a:t>, such as a page finishing loading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JavaScript Event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cap="all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JavaScript Events</a:t>
            </a:r>
          </a:p>
          <a:p>
            <a:pPr/>
            <a:r>
              <a:t>Common Events</a:t>
            </a:r>
          </a:p>
        </p:txBody>
      </p:sp>
      <p:sp>
        <p:nvSpPr>
          <p:cNvPr id="134" name="Some of the most common events are click, focus, and blur:…"/>
          <p:cNvSpPr txBox="1"/>
          <p:nvPr>
            <p:ph type="body" idx="1"/>
          </p:nvPr>
        </p:nvSpPr>
        <p:spPr>
          <a:xfrm>
            <a:off x="952500" y="2609849"/>
            <a:ext cx="11099800" cy="6286501"/>
          </a:xfrm>
          <a:prstGeom prst="rect">
            <a:avLst/>
          </a:prstGeom>
        </p:spPr>
        <p:txBody>
          <a:bodyPr/>
          <a:lstStyle/>
          <a:p>
            <a:pPr/>
            <a:r>
              <a:t>Some of the most common events are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click</a:t>
            </a:r>
            <a:r>
              <a:t>,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focus</a:t>
            </a:r>
            <a:r>
              <a:t>, and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blur</a:t>
            </a:r>
            <a:r>
              <a:t>:</a:t>
            </a:r>
          </a:p>
          <a:p>
            <a:pPr marL="3704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click</a:t>
            </a:r>
            <a:r>
              <a:t>: Fired when the user clicks with the mouse, taps a touchscreen, or uses the keyboard to activate buttons or links</a:t>
            </a:r>
          </a:p>
          <a:p>
            <a:pPr marL="3704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focus</a:t>
            </a:r>
            <a:r>
              <a:t>: Fired when the cursor moves to an element, such as when you click into a form field or use the Tab key to navigate</a:t>
            </a:r>
          </a:p>
          <a:p>
            <a:pPr marL="3704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blur</a:t>
            </a:r>
            <a:r>
              <a:t>: The opposite of focus; fires when the cursor moves out of an element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JavaScript Event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cap="all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JavaScript Events</a:t>
            </a:r>
          </a:p>
          <a:p>
            <a:pPr/>
            <a:r>
              <a:t>Handling Events</a:t>
            </a:r>
          </a:p>
        </p:txBody>
      </p:sp>
      <p:sp>
        <p:nvSpPr>
          <p:cNvPr id="137" name="An event handler is the code that runs when an event triggers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/>
          <a:p>
            <a:pPr/>
            <a:r>
              <a:t>An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event handler</a:t>
            </a:r>
            <a:r>
              <a:t> is the code that runs when an event triggers</a:t>
            </a:r>
          </a:p>
          <a:p>
            <a:pPr/>
            <a:r>
              <a:t>Event properties (e.g.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onclick</a:t>
            </a:r>
            <a:r>
              <a:t>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onfocus</a:t>
            </a:r>
            <a:r>
              <a:t>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onblur</a:t>
            </a:r>
            <a:r>
              <a:t>) attach a function as a property of an element:</a:t>
            </a:r>
          </a:p>
          <a:p>
            <a:pPr lvl="2">
              <a:spcBef>
                <a:spcPts val="2000"/>
              </a:spcBef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button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.onclick</a:t>
            </a:r>
            <a:r>
              <a:t> = function() {</a:t>
            </a:r>
          </a:p>
          <a:p>
            <a:pPr lvl="2">
              <a:spcBef>
                <a:spcPts val="0"/>
              </a:spcBef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  // code to run when the button is clicked</a:t>
            </a:r>
          </a:p>
          <a:p>
            <a:pPr lvl="2">
              <a:spcBef>
                <a:spcPts val="0"/>
              </a:spcBef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/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addEventListener()</a:t>
            </a:r>
            <a:r>
              <a:t> method allows you to “listen” for multiple events on an element. The first argument is the event; the second is the function you want to run:</a:t>
            </a:r>
          </a:p>
          <a:p>
            <a:pPr lvl="2">
              <a:spcBef>
                <a:spcPts val="2000"/>
              </a:spcBef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button</a:t>
            </a:r>
            <a:r>
              <a:rPr b="1"/>
              <a:t>.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addEventListener(</a:t>
            </a:r>
            <a:r>
              <a:t> "focus", hi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)</a:t>
            </a:r>
            <a:r>
              <a:t>;</a:t>
            </a:r>
          </a:p>
          <a:p>
            <a:pPr lvl="2">
              <a:spcBef>
                <a:spcPts val="0"/>
              </a:spcBef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button.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addEventListener(</a:t>
            </a:r>
            <a:r>
              <a:t> "blue", bye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)</a:t>
            </a:r>
            <a:r>
              <a:t>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Accessibil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Accessibility</a:t>
            </a:r>
          </a:p>
        </p:txBody>
      </p:sp>
      <p:sp>
        <p:nvSpPr>
          <p:cNvPr id="140" name="ARIA roles are HTML attributes that describe the interface and its state to make them easier to use with assistive devices, such as screen readers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defTabSz="566674">
              <a:spcBef>
                <a:spcPts val="3400"/>
              </a:spcBef>
              <a:defRPr sz="291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ARIA roles</a:t>
            </a:r>
            <a:r>
              <a:t> are HTML attributes that describe the interface and its state to make them easier to use with assistive devices, such as screen readers.</a:t>
            </a:r>
          </a:p>
          <a:p>
            <a:pPr marL="359304" indent="-359304" defTabSz="566674">
              <a:spcBef>
                <a:spcPts val="3400"/>
              </a:spcBef>
              <a:buSzPct val="75000"/>
              <a:buChar char="•"/>
              <a:defRPr sz="291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aria-pressed:</a:t>
            </a:r>
            <a:r>
              <a:t> Indicates whether a form element is activated (such as a checked checkbox or pressed button</a:t>
            </a:r>
          </a:p>
          <a:p>
            <a:pPr lvl="2" indent="443484" defTabSz="566674">
              <a:spcBef>
                <a:spcPts val="1900"/>
              </a:spcBef>
              <a:defRPr sz="2910"/>
            </a:pPr>
            <a:r>
              <a:t>EX: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&lt;button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aria-pressed="false"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&gt;Pause&lt;/button&gt;</a:t>
            </a:r>
          </a:p>
          <a:p>
            <a:pPr marL="359304" indent="-359304" defTabSz="566674">
              <a:spcBef>
                <a:spcPts val="3800"/>
              </a:spcBef>
              <a:buSzPct val="75000"/>
              <a:buChar char="•"/>
              <a:defRPr sz="291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aria-label</a:t>
            </a:r>
            <a:r>
              <a:t>: Provides a label for assistive devices that isn’t displayed in the browser</a:t>
            </a:r>
          </a:p>
          <a:p>
            <a:pPr lvl="2" indent="443484" defTabSz="566674">
              <a:spcBef>
                <a:spcPts val="1900"/>
              </a:spcBef>
              <a:defRPr sz="2910"/>
            </a:pPr>
            <a:r>
              <a:t>EX: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&lt;button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aria-label="Pause"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&gt;||&lt;/button&gt;</a:t>
            </a:r>
            <a:endParaRPr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rogressive enhancement in JavaScript…"/>
          <p:cNvSpPr txBox="1"/>
          <p:nvPr>
            <p:ph type="body" idx="21"/>
          </p:nvPr>
        </p:nvSpPr>
        <p:spPr>
          <a:xfrm>
            <a:off x="2219821" y="2703363"/>
            <a:ext cx="9781679" cy="5897961"/>
          </a:xfrm>
          <a:prstGeom prst="rect">
            <a:avLst/>
          </a:prstGeom>
        </p:spPr>
        <p:txBody>
          <a:bodyPr/>
          <a:lstStyle/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Progressive enhancement in JavaScript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Introduction to the DOM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Element, text, and attribute nodes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JavaScript events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Accessibility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rogressive Enhance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Progressive Enhancement</a:t>
            </a:r>
          </a:p>
        </p:txBody>
      </p:sp>
      <p:sp>
        <p:nvSpPr>
          <p:cNvPr id="94" name="Sometimes, the JavaScript we write doesn’t run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t>Sometimes, the JavaScript we write doesn’t run.</a:t>
            </a:r>
          </a:p>
          <a:p>
            <a:pPr marL="3704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Progressive enhancement</a:t>
            </a:r>
            <a:r>
              <a:t> is an approach that provides a baseline experience that works for everyone, then provides additional features for browsers that support them.</a:t>
            </a:r>
          </a:p>
          <a:p>
            <a:pPr marL="370416" indent="-370416">
              <a:buSzPct val="75000"/>
              <a:buChar char="•"/>
            </a:pPr>
            <a:r>
              <a:t>In the theme toggle example, the HTML markup for the button is added with JavaScript. If JavaScript doesn’t run, nobody sees a broken button.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he Document Object Model (DOM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Document Object Model</a:t>
            </a:r>
            <a:br/>
            <a:r>
              <a:t>(DOM)</a:t>
            </a:r>
          </a:p>
        </p:txBody>
      </p:sp>
      <p:sp>
        <p:nvSpPr>
          <p:cNvPr id="97" name="The DOM represents the tree-like structure of a documen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DOM</a:t>
            </a:r>
            <a:r>
              <a:t> represents the tree-like structure of a document</a:t>
            </a:r>
          </a:p>
          <a:p>
            <a:pPr/>
            <a:r>
              <a:t>Each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node</a:t>
            </a:r>
            <a:r>
              <a:t> in the tree represents part of the document:</a:t>
            </a:r>
          </a:p>
          <a:p>
            <a:pPr lvl="1" marL="814916" indent="-370416">
              <a:spcBef>
                <a:spcPts val="2400"/>
              </a:spcBef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Element</a:t>
            </a:r>
            <a:r>
              <a:t> nodes</a:t>
            </a:r>
          </a:p>
          <a:p>
            <a:pPr lvl="1" marL="814916" indent="-370416">
              <a:spcBef>
                <a:spcPts val="2400"/>
              </a:spcBef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Text</a:t>
            </a:r>
            <a:r>
              <a:t> nodes</a:t>
            </a:r>
          </a:p>
          <a:p>
            <a:pPr lvl="1" marL="814916" indent="-370416">
              <a:spcBef>
                <a:spcPts val="2400"/>
              </a:spcBef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Attribute</a:t>
            </a:r>
            <a:r>
              <a:t> nodes</a:t>
            </a:r>
          </a:p>
          <a:p>
            <a:pPr/>
            <a:r>
              <a:t>JavaScript can generate, access, or manipulate the nodes in the document dynamically.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he Document Object Model, cont’d."/>
          <p:cNvSpPr txBox="1"/>
          <p:nvPr>
            <p:ph type="title"/>
          </p:nvPr>
        </p:nvSpPr>
        <p:spPr>
          <a:xfrm>
            <a:off x="952500" y="444500"/>
            <a:ext cx="11099800" cy="140584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The Document Object Model, cont’d.</a:t>
            </a:r>
          </a:p>
        </p:txBody>
      </p:sp>
      <p:pic>
        <p:nvPicPr>
          <p:cNvPr id="100" name="lwd6_2403.png" descr="lwd6_240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86732" y="2621896"/>
            <a:ext cx="10231336" cy="497934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he document objec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document</a:t>
            </a:r>
            <a:r>
              <a:t> object</a:t>
            </a:r>
          </a:p>
        </p:txBody>
      </p:sp>
      <p:sp>
        <p:nvSpPr>
          <p:cNvPr id="103" name="The document object (the root of the DOM) represents the current HTML document loaded in the browser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59304" indent="-359304" defTabSz="566674">
              <a:spcBef>
                <a:spcPts val="3400"/>
              </a:spcBef>
              <a:buSzPct val="75000"/>
              <a:buChar char="•"/>
              <a:defRPr sz="291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document</a:t>
            </a:r>
            <a:r>
              <a:t> object (the root of the DOM) represents the current HTML document loaded in the browser.</a:t>
            </a:r>
          </a:p>
          <a:p>
            <a:pPr marL="359304" indent="-359304" defTabSz="566674">
              <a:spcBef>
                <a:spcPts val="3400"/>
              </a:spcBef>
              <a:buSzPct val="75000"/>
              <a:buChar char="•"/>
              <a:defRPr sz="2910"/>
            </a:pPr>
            <a:r>
              <a:t>It has numerous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properties</a:t>
            </a:r>
            <a:r>
              <a:t> that provide shortcuts to special element nodes, e.g.,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body</a:t>
            </a:r>
            <a:r>
              <a:t> (the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body</a:t>
            </a:r>
            <a:r>
              <a:t> element) and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links</a:t>
            </a:r>
            <a:r>
              <a:t> (a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NodeList</a:t>
            </a:r>
            <a:r>
              <a:t> of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a</a:t>
            </a:r>
            <a:r>
              <a:t> elements)</a:t>
            </a:r>
          </a:p>
          <a:p>
            <a:pPr marL="359304" indent="-359304" defTabSz="566674">
              <a:spcBef>
                <a:spcPts val="3400"/>
              </a:spcBef>
              <a:buSzPct val="75000"/>
              <a:buChar char="•"/>
              <a:defRPr sz="2910"/>
            </a:pPr>
            <a:r>
              <a:t>It has built-in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methods</a:t>
            </a:r>
            <a:r>
              <a:t> (functions), such as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querySelector()</a:t>
            </a:r>
          </a:p>
          <a:p>
            <a:pPr marL="359304" indent="-359304" defTabSz="566674">
              <a:spcBef>
                <a:spcPts val="3400"/>
              </a:spcBef>
              <a:buSzPct val="75000"/>
              <a:buChar char="•"/>
              <a:defRPr sz="2910"/>
            </a:pPr>
            <a:r>
              <a:t>We access the properties and methods with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dot notation</a:t>
            </a:r>
            <a:r>
              <a:t>:</a:t>
            </a:r>
          </a:p>
          <a:p>
            <a:pPr lvl="3" indent="665226" defTabSz="566674">
              <a:spcBef>
                <a:spcPts val="2300"/>
              </a:spcBef>
              <a:defRPr sz="2619">
                <a:latin typeface="Courier"/>
                <a:ea typeface="Courier"/>
                <a:cs typeface="Courier"/>
                <a:sym typeface="Courier"/>
              </a:defRPr>
            </a:pPr>
            <a:r>
              <a:t>document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.</a:t>
            </a:r>
            <a:r>
              <a:t>body</a:t>
            </a:r>
          </a:p>
          <a:p>
            <a:pPr lvl="3" indent="665226" defTabSz="566674">
              <a:spcBef>
                <a:spcPts val="2300"/>
              </a:spcBef>
              <a:defRPr sz="2619">
                <a:latin typeface="Courier"/>
                <a:ea typeface="Courier"/>
                <a:cs typeface="Courier"/>
                <a:sym typeface="Courier"/>
              </a:defRPr>
            </a:pPr>
            <a:r>
              <a:t>document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.</a:t>
            </a:r>
            <a:r>
              <a:t>querySelector("</a:t>
            </a:r>
            <a:r>
              <a:rPr i="1"/>
              <a:t>selector</a:t>
            </a:r>
            <a:r>
              <a:t>")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Creating an Element No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Creating an Element Node</a:t>
            </a:r>
          </a:p>
        </p:txBody>
      </p:sp>
      <p:sp>
        <p:nvSpPr>
          <p:cNvPr id="106" name="Use the createElement() method on the document object to create a new element.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/>
          <a:p>
            <a:pPr/>
            <a:r>
              <a:t>Use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createElement()</a:t>
            </a:r>
            <a:r>
              <a:t> method on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document</a:t>
            </a:r>
            <a:r>
              <a:t> object to create a new element.</a:t>
            </a:r>
          </a:p>
          <a:p>
            <a:pPr algn="ctr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t>let </a:t>
            </a:r>
            <a:r>
              <a:rPr>
                <a:solidFill>
                  <a:schemeClr val="accent4"/>
                </a:solidFill>
              </a:rPr>
              <a:t>$new_p</a:t>
            </a:r>
            <a:r>
              <a:t> =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document.createElement(</a:t>
            </a:r>
            <a:r>
              <a:t> "p" </a:t>
            </a:r>
            <a:r>
              <a:rPr>
                <a:solidFill>
                  <a:schemeClr val="accent1">
                    <a:satOff val="-3355"/>
                    <a:lumOff val="26614"/>
                  </a:schemeClr>
                </a:solidFill>
              </a:rPr>
              <a:t>)</a:t>
            </a:r>
            <a:r>
              <a:t>;</a:t>
            </a:r>
          </a:p>
          <a:p>
            <a:pPr/>
            <a:r>
              <a:t>This stores the new element in the computer’s memory. </a:t>
            </a:r>
          </a:p>
          <a:p>
            <a:pPr/>
            <a:r>
              <a:t>You need to explicitly add it to the document in another statement using a method such as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appendChild()</a:t>
            </a:r>
            <a:r>
              <a:t> or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insertBefore()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Inserting and Removing  Element Nod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Inserting and Removing </a:t>
            </a:r>
            <a:br/>
            <a:r>
              <a:t>Element Nodes</a:t>
            </a:r>
          </a:p>
        </p:txBody>
      </p:sp>
      <p:sp>
        <p:nvSpPr>
          <p:cNvPr id="109" name="Adding an element at the end of the document:…"/>
          <p:cNvSpPr txBox="1"/>
          <p:nvPr>
            <p:ph type="body" idx="1"/>
          </p:nvPr>
        </p:nvSpPr>
        <p:spPr>
          <a:xfrm>
            <a:off x="952500" y="3060700"/>
            <a:ext cx="11099800" cy="5835650"/>
          </a:xfrm>
          <a:prstGeom prst="rect">
            <a:avLst/>
          </a:prstGeom>
        </p:spPr>
        <p:txBody>
          <a:bodyPr/>
          <a:lstStyle/>
          <a:p>
            <a:pPr/>
            <a:r>
              <a:t>Adding an element at the end of the document:</a:t>
            </a:r>
          </a:p>
          <a:p>
            <a:pPr lvl="2">
              <a:spcBef>
                <a:spcPts val="2000"/>
              </a:spcBef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rPr i="1"/>
              <a:t>parent</a:t>
            </a:r>
            <a:r>
              <a:t>.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appendChild(</a:t>
            </a:r>
            <a:r>
              <a:rPr i="1"/>
              <a:t>new node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)</a:t>
            </a:r>
          </a:p>
          <a:p>
            <a:pPr/>
            <a:r>
              <a:t>Inserting an element before another element:</a:t>
            </a:r>
          </a:p>
          <a:p>
            <a:pPr lvl="2">
              <a:spcBef>
                <a:spcPts val="2000"/>
              </a:spcBef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rPr i="1"/>
              <a:t>parent</a:t>
            </a:r>
            <a:r>
              <a:t>.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insertBefore(</a:t>
            </a:r>
            <a:r>
              <a:rPr i="1"/>
              <a:t>new node</a:t>
            </a:r>
            <a:r>
              <a:t>, </a:t>
            </a:r>
            <a:r>
              <a:rPr i="1"/>
              <a:t>element it goes before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)</a:t>
            </a:r>
          </a:p>
          <a:p>
            <a:pPr/>
            <a:r>
              <a:t>Removing an element:</a:t>
            </a:r>
          </a:p>
          <a:p>
            <a:pPr lvl="2">
              <a:spcBef>
                <a:spcPts val="2000"/>
              </a:spcBef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rPr i="1"/>
              <a:t>parent</a:t>
            </a:r>
            <a:r>
              <a:t>.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removeChild(</a:t>
            </a:r>
            <a:r>
              <a:rPr i="1"/>
              <a:t>existing node to remove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InnerHTML and Inner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InnerHTML and InnerText</a:t>
            </a:r>
          </a:p>
        </p:txBody>
      </p:sp>
      <p:sp>
        <p:nvSpPr>
          <p:cNvPr id="112" name="innerHTML represents the content of an element including its markup…"/>
          <p:cNvSpPr txBox="1"/>
          <p:nvPr>
            <p:ph type="body" idx="1"/>
          </p:nvPr>
        </p:nvSpPr>
        <p:spPr>
          <a:xfrm>
            <a:off x="952500" y="2708937"/>
            <a:ext cx="11099800" cy="6187414"/>
          </a:xfrm>
          <a:prstGeom prst="rect">
            <a:avLst/>
          </a:prstGeom>
        </p:spPr>
        <p:txBody>
          <a:bodyPr/>
          <a:lstStyle/>
          <a:p>
            <a:pPr defTabSz="566674">
              <a:spcBef>
                <a:spcPts val="3400"/>
              </a:spcBef>
              <a:defRPr sz="291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innerHTML</a:t>
            </a:r>
            <a:r>
              <a:t> represents the content of an element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including its markup</a:t>
            </a:r>
            <a:endParaRPr i="1">
              <a:latin typeface="+mj-lt"/>
              <a:ea typeface="+mj-ea"/>
              <a:cs typeface="+mj-cs"/>
              <a:sym typeface="Helvetica"/>
            </a:endParaRPr>
          </a:p>
          <a:p>
            <a:pPr lvl="2" indent="443484" defTabSz="566674">
              <a:spcBef>
                <a:spcPts val="1900"/>
              </a:spcBef>
              <a:defRPr sz="2619">
                <a:latin typeface="Courier"/>
                <a:ea typeface="Courier"/>
                <a:cs typeface="Courier"/>
                <a:sym typeface="Courier"/>
              </a:defRPr>
            </a:pPr>
            <a:r>
              <a:t>document.body.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innerHTML</a:t>
            </a:r>
            <a:r>
              <a:t>;  </a:t>
            </a:r>
          </a:p>
          <a:p>
            <a:pPr lvl="2" indent="443484" defTabSz="566674">
              <a:spcBef>
                <a:spcPts val="0"/>
              </a:spcBef>
              <a:defRPr sz="2619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// all HTML content of the body element</a:t>
            </a:r>
          </a:p>
          <a:p>
            <a:pPr lvl="2" indent="443484" defTabSz="566674">
              <a:spcBef>
                <a:spcPts val="0"/>
              </a:spcBef>
              <a:defRPr sz="2619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// including markup characters</a:t>
            </a:r>
          </a:p>
          <a:p>
            <a:pPr defTabSz="566674">
              <a:spcBef>
                <a:spcPts val="3400"/>
              </a:spcBef>
              <a:defRPr sz="291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innerText</a:t>
            </a:r>
            <a:r>
              <a:t> represents the text content of an element that would be displayed in the browser (excludes markup and hidden text)</a:t>
            </a:r>
          </a:p>
          <a:p>
            <a:pPr lvl="2" indent="443484" defTabSz="566674">
              <a:spcBef>
                <a:spcPts val="1900"/>
              </a:spcBef>
              <a:defRPr sz="2619">
                <a:latin typeface="Courier"/>
                <a:ea typeface="Courier"/>
                <a:cs typeface="Courier"/>
                <a:sym typeface="Courier"/>
              </a:defRPr>
            </a:pPr>
            <a:r>
              <a:t>document.body.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innerText</a:t>
            </a:r>
            <a:r>
              <a:t>;  </a:t>
            </a:r>
          </a:p>
          <a:p>
            <a:pPr lvl="2" indent="443484" defTabSz="566674">
              <a:spcBef>
                <a:spcPts val="0"/>
              </a:spcBef>
              <a:defRPr sz="2619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// the text content of the body element</a:t>
            </a:r>
          </a:p>
          <a:p>
            <a:pPr lvl="2" indent="443484" defTabSz="566674">
              <a:spcBef>
                <a:spcPts val="0"/>
              </a:spcBef>
              <a:defRPr sz="2619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// excluding markup characters and hidden content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