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2 FORMATTING TEXT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12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FORMATTING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eneric Font Families (cont’d)"/>
          <p:cNvSpPr txBox="1"/>
          <p:nvPr>
            <p:ph type="title"/>
          </p:nvPr>
        </p:nvSpPr>
        <p:spPr>
          <a:xfrm>
            <a:off x="952500" y="444500"/>
            <a:ext cx="11099800" cy="9180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Generic Font Families (cont’d)</a:t>
            </a:r>
          </a:p>
        </p:txBody>
      </p:sp>
      <p:pic>
        <p:nvPicPr>
          <p:cNvPr id="115" name="lwd5_1202_generic.png" descr="lwd5_1202_generic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9379" y="1548060"/>
            <a:ext cx="6680201" cy="762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pecifying Font Siz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Specifying Font Size</a:t>
            </a:r>
          </a:p>
        </p:txBody>
      </p:sp>
      <p:sp>
        <p:nvSpPr>
          <p:cNvPr id="118" name="font-size…"/>
          <p:cNvSpPr txBox="1"/>
          <p:nvPr>
            <p:ph type="body" idx="1"/>
          </p:nvPr>
        </p:nvSpPr>
        <p:spPr>
          <a:xfrm>
            <a:off x="852983" y="2157015"/>
            <a:ext cx="11392993" cy="6615957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font-size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t>CSS length units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t>Percentage value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t>Absolute keywords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xx-small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x-small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small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medium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large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x-large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xx-large</a:t>
            </a:r>
            <a:r>
              <a:t>)</a:t>
            </a:r>
          </a:p>
          <a:p>
            <a:pPr lvl="1" marL="814916" indent="-370416">
              <a:spcBef>
                <a:spcPts val="1600"/>
              </a:spcBef>
              <a:defRPr sz="3000"/>
            </a:pPr>
            <a:r>
              <a:t>Relative keywords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larger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smaller</a:t>
            </a:r>
            <a:r>
              <a:t>)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28600">
              <a:spcBef>
                <a:spcPts val="2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h1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font-size:</a:t>
            </a:r>
            <a:r>
              <a:t> 2.5rem;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pecifying Font Size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Specifying Font Size (cont’d)</a:t>
            </a:r>
          </a:p>
        </p:txBody>
      </p:sp>
      <p:sp>
        <p:nvSpPr>
          <p:cNvPr id="121" name="Most common sizing methods:…"/>
          <p:cNvSpPr txBox="1"/>
          <p:nvPr>
            <p:ph type="body" idx="1"/>
          </p:nvPr>
        </p:nvSpPr>
        <p:spPr>
          <a:xfrm>
            <a:off x="952500" y="2603500"/>
            <a:ext cx="11099800" cy="5245448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Most common sizing methods:</a:t>
            </a:r>
          </a:p>
          <a:p>
            <a:pPr lvl="1"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rem</a:t>
            </a:r>
            <a:r>
              <a:t>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em</a:t>
            </a:r>
            <a:r>
              <a:t> units </a:t>
            </a:r>
          </a:p>
          <a:p>
            <a:pPr lvl="1"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percentages</a:t>
            </a:r>
            <a:r>
              <a:t> (based on the inherited font size for that element)</a:t>
            </a:r>
          </a:p>
          <a:p>
            <a:pPr lvl="1"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pixels</a:t>
            </a:r>
            <a:r>
              <a:t> (px) can be used, but they’re not flexible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Font Size: rem Uni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Font Size: rem Units</a:t>
            </a:r>
          </a:p>
        </p:txBody>
      </p:sp>
      <p:sp>
        <p:nvSpPr>
          <p:cNvPr id="124" name="The rem (root em) is equal to the font size of the html (root) element.…"/>
          <p:cNvSpPr txBox="1"/>
          <p:nvPr>
            <p:ph type="body" idx="1"/>
          </p:nvPr>
        </p:nvSpPr>
        <p:spPr>
          <a:xfrm>
            <a:off x="952500" y="2817415"/>
            <a:ext cx="11099800" cy="5551092"/>
          </a:xfrm>
          <a:prstGeom prst="rect">
            <a:avLst/>
          </a:prstGeom>
        </p:spPr>
        <p:txBody>
          <a:bodyPr anchor="t"/>
          <a:lstStyle/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rem</a:t>
            </a:r>
            <a:r>
              <a:t>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root em</a:t>
            </a:r>
            <a:r>
              <a:t>) is equal to the font size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 (root) element.</a:t>
            </a:r>
          </a:p>
          <a:p>
            <a:pPr>
              <a:spcBef>
                <a:spcPts val="3000"/>
              </a:spcBef>
              <a:defRPr sz="3000"/>
            </a:pPr>
            <a:r>
              <a:t>In browsers,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default</a:t>
            </a:r>
            <a:r>
              <a:t> root size is 16 pixels, so: </a:t>
            </a:r>
            <a:br/>
            <a:r>
              <a:rPr b="1">
                <a:latin typeface="+mj-lt"/>
                <a:ea typeface="+mj-ea"/>
                <a:cs typeface="+mj-cs"/>
                <a:sym typeface="Helvetica"/>
              </a:rPr>
              <a:t>1 rem = 16 pixels</a:t>
            </a:r>
            <a:r>
              <a:t>.</a:t>
            </a:r>
          </a:p>
          <a:p>
            <a:pPr>
              <a:spcBef>
                <a:spcPts val="3000"/>
              </a:spcBef>
              <a:defRPr sz="3000"/>
            </a:pPr>
            <a:r>
              <a:t>If the font size of the root is changed, rem measurements change too.</a:t>
            </a:r>
          </a:p>
          <a:p>
            <a:pPr>
              <a:spcBef>
                <a:spcPts val="3000"/>
              </a:spcBef>
              <a:defRPr sz="3000"/>
            </a:pPr>
            <a:r>
              <a:t>!!! Old browsers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do not</a:t>
            </a:r>
            <a:r>
              <a:t> support rem units (IE8 and earlier).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ont Size: em Uni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Font Size: em Units</a:t>
            </a:r>
          </a:p>
        </p:txBody>
      </p:sp>
      <p:sp>
        <p:nvSpPr>
          <p:cNvPr id="127" name="The em unit is based on the current font size of the element.…"/>
          <p:cNvSpPr txBox="1"/>
          <p:nvPr>
            <p:ph type="body" idx="1"/>
          </p:nvPr>
        </p:nvSpPr>
        <p:spPr>
          <a:xfrm>
            <a:off x="952500" y="2298700"/>
            <a:ext cx="11099800" cy="62865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em unit</a:t>
            </a:r>
            <a:r>
              <a:t> is based on the current font size of the element.</a:t>
            </a:r>
          </a:p>
          <a:p>
            <a:pPr>
              <a:spcBef>
                <a:spcPts val="3000"/>
              </a:spcBef>
              <a:defRPr sz="3000"/>
            </a:pPr>
            <a:r>
              <a:t>The default font size is 16 pixels.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By default,  1em = 16 pixels.</a:t>
            </a:r>
          </a:p>
          <a:p>
            <a:pPr>
              <a:spcBef>
                <a:spcPts val="3000"/>
              </a:spcBef>
              <a:defRPr sz="3000"/>
            </a:pPr>
            <a:r>
              <a:t>But if you change the font size of the element, the size of its em unit changes too.</a:t>
            </a:r>
          </a:p>
          <a:p>
            <a:pPr>
              <a:spcBef>
                <a:spcPts val="3000"/>
              </a:spcBef>
              <a:defRPr sz="3000"/>
            </a:pPr>
            <a:r>
              <a:t>Ems may be different sizes in different parts of the document and may compound larger or smaller when elements are nested.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ont Weight (Boldnes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Font Weight (Boldness)</a:t>
            </a:r>
          </a:p>
        </p:txBody>
      </p:sp>
      <p:sp>
        <p:nvSpPr>
          <p:cNvPr id="130" name="font-weight…"/>
          <p:cNvSpPr txBox="1"/>
          <p:nvPr>
            <p:ph type="body" idx="1"/>
          </p:nvPr>
        </p:nvSpPr>
        <p:spPr>
          <a:xfrm>
            <a:off x="852983" y="2157015"/>
            <a:ext cx="11392993" cy="6615957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font-weight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bold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bolder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lighter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100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200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300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400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500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600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700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800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900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28600">
              <a:spcBef>
                <a:spcPts val="20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h1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font-weight:</a:t>
            </a:r>
            <a:r>
              <a:t> normal; }</a:t>
            </a:r>
          </a:p>
          <a:p>
            <a:pPr lvl="1" marL="0" indent="228600">
              <a:spcBef>
                <a:spcPts val="16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span.new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font-weight:</a:t>
            </a:r>
            <a:r>
              <a:t> bold; }</a:t>
            </a:r>
          </a:p>
          <a:p>
            <a:pPr marL="370416" indent="-370416">
              <a:defRPr sz="3000"/>
            </a:pPr>
            <a:r>
              <a:t>Most common values are normal and bold.</a:t>
            </a:r>
          </a:p>
          <a:p>
            <a:pPr marL="370416" indent="-370416">
              <a:spcBef>
                <a:spcPts val="2400"/>
              </a:spcBef>
              <a:defRPr sz="3000"/>
            </a:pPr>
            <a:r>
              <a:t>Numerical values are useful when using a font with multiple weights.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ont Style (Italic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Font Style (Italics)</a:t>
            </a:r>
          </a:p>
        </p:txBody>
      </p:sp>
      <p:sp>
        <p:nvSpPr>
          <p:cNvPr id="133" name="font-style…"/>
          <p:cNvSpPr txBox="1"/>
          <p:nvPr>
            <p:ph type="body" idx="1"/>
          </p:nvPr>
        </p:nvSpPr>
        <p:spPr>
          <a:xfrm>
            <a:off x="852983" y="2157015"/>
            <a:ext cx="11392993" cy="5270104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font-style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italic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oblique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28600" algn="ctr">
              <a:spcBef>
                <a:spcPts val="16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cite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font-style:</a:t>
            </a:r>
            <a:r>
              <a:t> italic; }</a:t>
            </a:r>
          </a:p>
          <a:p>
            <a:pPr marL="370416" indent="-370416">
              <a:defRPr sz="3000"/>
            </a:pPr>
            <a:r>
              <a:t>Makes text italic, normal, or oblique (slanted, but generally the same as italics).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mall Ca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Small Caps</a:t>
            </a:r>
          </a:p>
        </p:txBody>
      </p:sp>
      <p:sp>
        <p:nvSpPr>
          <p:cNvPr id="136" name="font-variant…"/>
          <p:cNvSpPr txBox="1"/>
          <p:nvPr>
            <p:ph type="body" idx="1"/>
          </p:nvPr>
        </p:nvSpPr>
        <p:spPr>
          <a:xfrm>
            <a:off x="852983" y="2157015"/>
            <a:ext cx="11392993" cy="6291214"/>
          </a:xfrm>
          <a:prstGeom prst="rect">
            <a:avLst/>
          </a:prstGeom>
        </p:spPr>
        <p:txBody>
          <a:bodyPr anchor="t"/>
          <a:lstStyle/>
          <a:p>
            <a:pPr marL="0" indent="0" algn="ctr" defTabSz="496570">
              <a:spcBef>
                <a:spcPts val="3500"/>
              </a:spcBef>
              <a:buSzTx/>
              <a:buNone/>
              <a:defRPr b="1" sz="255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font-variant</a:t>
            </a:r>
          </a:p>
          <a:p>
            <a:pPr marL="0" indent="0" defTabSz="496570">
              <a:spcBef>
                <a:spcPts val="3500"/>
              </a:spcBef>
              <a:buSzTx/>
              <a:buNone/>
              <a:defRPr sz="25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 (in CSS2.1):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small-caps</a:t>
            </a:r>
          </a:p>
          <a:p>
            <a:pPr marL="0" indent="0" defTabSz="496570">
              <a:spcBef>
                <a:spcPts val="3500"/>
              </a:spcBef>
              <a:buSzTx/>
              <a:buNone/>
              <a:defRPr sz="25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194310" algn="ctr" defTabSz="496570">
              <a:spcBef>
                <a:spcPts val="1300"/>
              </a:spcBef>
              <a:buSzTx/>
              <a:buNone/>
              <a:defRPr sz="2295">
                <a:latin typeface="Courier"/>
                <a:ea typeface="Courier"/>
                <a:cs typeface="Courier"/>
                <a:sym typeface="Courier"/>
              </a:defRPr>
            </a:pPr>
            <a:r>
              <a:t>abbr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font-variant:</a:t>
            </a:r>
            <a:r>
              <a:t> small-caps; }</a:t>
            </a:r>
          </a:p>
          <a:p>
            <a:pPr marL="314854" indent="-314854" defTabSz="496570">
              <a:spcBef>
                <a:spcPts val="3500"/>
              </a:spcBef>
              <a:defRPr sz="2550"/>
            </a:pPr>
            <a:r>
              <a:t>Small caps are a separate font design that uses small uppercase characters in place of lowercase letters.</a:t>
            </a:r>
          </a:p>
          <a:p>
            <a:pPr marL="314854" indent="-314854" defTabSz="496570">
              <a:spcBef>
                <a:spcPts val="3500"/>
              </a:spcBef>
              <a:defRPr sz="2550"/>
            </a:pPr>
            <a:r>
              <a:t>They help acronyms and other strings of capital letters blend in with the weight of the surrounding text.</a:t>
            </a:r>
          </a:p>
          <a:p>
            <a:pPr marL="314854" indent="-314854" defTabSz="496570">
              <a:spcBef>
                <a:spcPts val="3500"/>
              </a:spcBef>
              <a:defRPr sz="2550"/>
            </a:pPr>
            <a:r>
              <a:t>CSS Fonts Module 3 has expanded the values available for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font-variant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ondensed and Extended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Condensed and Extended Text</a:t>
            </a:r>
          </a:p>
        </p:txBody>
      </p:sp>
      <p:sp>
        <p:nvSpPr>
          <p:cNvPr id="139" name="Values (in CSS2.1): normal, ultra-condensed, extra-condensed, condensed,  semi-condensed, semi-expanded, expanded, extra-expanded, ultra-expanded…"/>
          <p:cNvSpPr txBox="1"/>
          <p:nvPr>
            <p:ph type="body" sz="half" idx="1"/>
          </p:nvPr>
        </p:nvSpPr>
        <p:spPr>
          <a:xfrm>
            <a:off x="713283" y="3468464"/>
            <a:ext cx="8357197" cy="5233069"/>
          </a:xfrm>
          <a:prstGeom prst="rect">
            <a:avLst/>
          </a:prstGeom>
        </p:spPr>
        <p:txBody>
          <a:bodyPr/>
          <a:lstStyle/>
          <a:p>
            <a:pPr marL="0" indent="0" defTabSz="549148">
              <a:spcBef>
                <a:spcPts val="3900"/>
              </a:spcBef>
              <a:buSzTx/>
              <a:buNone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 (in CSS2.1):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ultra-condensed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extra-condensed, condensed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</a:t>
            </a:r>
            <a:br>
              <a:rPr>
                <a:latin typeface="Courier"/>
                <a:ea typeface="Courier"/>
                <a:cs typeface="Courier"/>
                <a:sym typeface="Courier"/>
              </a:rPr>
            </a:br>
            <a:r>
              <a:rPr>
                <a:latin typeface="Courier"/>
                <a:ea typeface="Courier"/>
                <a:cs typeface="Courier"/>
                <a:sym typeface="Courier"/>
              </a:rPr>
              <a:t>semi-condensed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semi-expanded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expanded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extra-expanded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ultra-expanded</a:t>
            </a:r>
          </a:p>
          <a:p>
            <a:pPr marL="0" indent="0" defTabSz="549148">
              <a:spcBef>
                <a:spcPts val="3900"/>
              </a:spcBef>
              <a:buSzTx/>
              <a:buNone/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14884" defTabSz="549148">
              <a:spcBef>
                <a:spcPts val="1500"/>
              </a:spcBef>
              <a:buSzTx/>
              <a:buNone/>
              <a:defRPr sz="2538">
                <a:latin typeface="Courier"/>
                <a:ea typeface="Courier"/>
                <a:cs typeface="Courier"/>
                <a:sym typeface="Courier"/>
              </a:defRPr>
            </a:pPr>
            <a:r>
              <a:t>abbr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font-variant:</a:t>
            </a:r>
            <a:r>
              <a:t> small-caps; }</a:t>
            </a:r>
          </a:p>
          <a:p>
            <a:pPr marL="348191" indent="-348191" defTabSz="549148">
              <a:spcBef>
                <a:spcPts val="3900"/>
              </a:spcBef>
              <a:defRPr sz="2820"/>
            </a:pPr>
            <a:r>
              <a:t>Tells the browser to select a normal, condensed, or extended font variation from a typeface if it is available</a:t>
            </a:r>
          </a:p>
        </p:txBody>
      </p:sp>
      <p:pic>
        <p:nvPicPr>
          <p:cNvPr id="140" name="lwd5_1209_stretch.png" descr="lwd5_1209_stretch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56736" y="3566155"/>
            <a:ext cx="3778264" cy="5037687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font-stretch"/>
          <p:cNvSpPr txBox="1"/>
          <p:nvPr/>
        </p:nvSpPr>
        <p:spPr>
          <a:xfrm>
            <a:off x="5073426" y="2349499"/>
            <a:ext cx="2857948" cy="154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4200"/>
              </a:spcBef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font-stretch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he Shortcut font Proper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Shortcut font Property</a:t>
            </a:r>
          </a:p>
        </p:txBody>
      </p:sp>
      <p:sp>
        <p:nvSpPr>
          <p:cNvPr id="144" name="font…"/>
          <p:cNvSpPr txBox="1"/>
          <p:nvPr>
            <p:ph type="body" idx="1"/>
          </p:nvPr>
        </p:nvSpPr>
        <p:spPr>
          <a:xfrm>
            <a:off x="852983" y="2157015"/>
            <a:ext cx="11392993" cy="6947397"/>
          </a:xfrm>
          <a:prstGeom prst="rect">
            <a:avLst/>
          </a:prstGeom>
        </p:spPr>
        <p:txBody>
          <a:bodyPr/>
          <a:lstStyle/>
          <a:p>
            <a:pPr marL="0" indent="0" algn="ctr" defTabSz="543305">
              <a:spcBef>
                <a:spcPts val="3900"/>
              </a:spcBef>
              <a:buSzTx/>
              <a:buNone/>
              <a:defRPr b="1" sz="3162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 (in CSS2.1): </a:t>
            </a:r>
            <a:r>
              <a:t>A list of values for all the individual properties, in this order: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232">
                <a:latin typeface="Courier"/>
                <a:ea typeface="Courier"/>
                <a:cs typeface="Courier"/>
                <a:sym typeface="Courier"/>
              </a:defRPr>
            </a:pPr>
            <a:r>
              <a:t>{font: </a:t>
            </a:r>
            <a:r>
              <a:rPr i="1"/>
              <a:t>style</a:t>
            </a:r>
            <a:r>
              <a:t> </a:t>
            </a:r>
            <a:r>
              <a:rPr i="1"/>
              <a:t>weight</a:t>
            </a:r>
            <a:r>
              <a:t> </a:t>
            </a:r>
            <a:r>
              <a:rPr i="1"/>
              <a:t>stretch</a:t>
            </a:r>
            <a:r>
              <a:t> </a:t>
            </a:r>
            <a:r>
              <a:rPr i="1"/>
              <a:t>variant</a:t>
            </a:r>
            <a:r>
              <a:t> </a:t>
            </a:r>
            <a:r>
              <a:rPr i="1"/>
              <a:t>size</a:t>
            </a:r>
            <a:r>
              <a:t>/</a:t>
            </a:r>
            <a:r>
              <a:rPr i="1"/>
              <a:t>line-height</a:t>
            </a:r>
            <a:r>
              <a:t> </a:t>
            </a:r>
            <a:r>
              <a:rPr i="1"/>
              <a:t>font-family</a:t>
            </a:r>
            <a:r>
              <a:t>}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t>At minimum, it must contain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font-size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font-family</a:t>
            </a:r>
            <a:r>
              <a:t>, in that order. Other values are optional and may appear in any order prior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font-size</a:t>
            </a:r>
            <a:r>
              <a:t>.</a:t>
            </a:r>
          </a:p>
          <a:p>
            <a:pPr marL="0" indent="0" defTabSz="543305">
              <a:spcBef>
                <a:spcPts val="39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12597" defTabSz="543305">
              <a:spcBef>
                <a:spcPts val="1400"/>
              </a:spcBef>
              <a:buSzTx/>
              <a:buNone/>
              <a:defRPr sz="2325">
                <a:latin typeface="Courier"/>
                <a:ea typeface="Courier"/>
                <a:cs typeface="Courier"/>
                <a:sym typeface="Courier"/>
              </a:defRPr>
            </a:pPr>
            <a:r>
              <a:t>p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font:</a:t>
            </a:r>
            <a:r>
              <a:t> 1em sans-serif; }</a:t>
            </a:r>
          </a:p>
          <a:p>
            <a:pPr lvl="1" marL="0" indent="212597" defTabSz="543305">
              <a:spcBef>
                <a:spcPts val="1400"/>
              </a:spcBef>
              <a:buSzTx/>
              <a:buNone/>
              <a:defRPr sz="2325">
                <a:latin typeface="Courier"/>
                <a:ea typeface="Courier"/>
                <a:cs typeface="Courier"/>
                <a:sym typeface="Courier"/>
              </a:defRPr>
            </a:pPr>
            <a:r>
              <a:t>h3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font:</a:t>
            </a:r>
            <a:r>
              <a:t> oblique bold small-caps 1.5em Verdana, sans-serif;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ont-related properties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Font-related properties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Text line settings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Various text effects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List style properties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ID, class, and descendent selectors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Specificity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Advanced Typograph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Advanced Typography</a:t>
            </a:r>
          </a:p>
        </p:txBody>
      </p:sp>
      <p:sp>
        <p:nvSpPr>
          <p:cNvPr id="147" name="The CSS3 Font Module offers properties for fine-tuned typography control, including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 defTabSz="12700">
              <a:lnSpc>
                <a:spcPct val="120000"/>
              </a:lnSpc>
              <a:spcBef>
                <a:spcPts val="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CSS3 Font Module</a:t>
            </a:r>
            <a:r>
              <a:t> offers properties for fine-tuned typography control, including: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Ligatures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Superscript and subscript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Alternate characters (such as a swash design for an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S</a:t>
            </a:r>
            <a:r>
              <a:t>)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Proportional font sizing using x-height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Kerning</a:t>
            </a:r>
          </a:p>
          <a:p>
            <a:pPr lvl="1" marL="814916" indent="-370416" defTabSz="12700">
              <a:lnSpc>
                <a:spcPct val="120000"/>
              </a:lnSpc>
              <a:spcBef>
                <a:spcPts val="1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OpenType font features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 Line Treat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Line Treatments</a:t>
            </a:r>
          </a:p>
        </p:txBody>
      </p:sp>
      <p:sp>
        <p:nvSpPr>
          <p:cNvPr id="150" name="Some properties control whole lines of text:…"/>
          <p:cNvSpPr txBox="1"/>
          <p:nvPr>
            <p:ph type="body" idx="1"/>
          </p:nvPr>
        </p:nvSpPr>
        <p:spPr>
          <a:xfrm>
            <a:off x="952500" y="2603500"/>
            <a:ext cx="11099800" cy="510669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Some properties control whole lines of text:</a:t>
            </a:r>
          </a:p>
          <a:p>
            <a:pPr lvl="1">
              <a:defRPr sz="3000"/>
            </a:pPr>
            <a:r>
              <a:t>Line height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line-height</a:t>
            </a:r>
            <a:r>
              <a:t>)</a:t>
            </a:r>
          </a:p>
          <a:p>
            <a:pPr lvl="1">
              <a:defRPr sz="3000"/>
            </a:pPr>
            <a:r>
              <a:t>Indents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text-indent</a:t>
            </a:r>
            <a:r>
              <a:t>)</a:t>
            </a:r>
          </a:p>
          <a:p>
            <a:pPr lvl="1">
              <a:defRPr sz="3000"/>
            </a:pPr>
            <a:r>
              <a:t>Horizontal alignment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text-align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Line Heigh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Line Height</a:t>
            </a:r>
          </a:p>
        </p:txBody>
      </p:sp>
      <p:sp>
        <p:nvSpPr>
          <p:cNvPr id="153" name="line-height…"/>
          <p:cNvSpPr txBox="1"/>
          <p:nvPr>
            <p:ph type="body" idx="1"/>
          </p:nvPr>
        </p:nvSpPr>
        <p:spPr>
          <a:xfrm>
            <a:off x="852983" y="2468066"/>
            <a:ext cx="11392993" cy="4959053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line-height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Number</a:t>
            </a:r>
            <a:r>
              <a:t>,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  <a:p>
            <a:pPr lvl="1" marL="0" indent="228600">
              <a:spcBef>
                <a:spcPts val="16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p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line-height:</a:t>
            </a:r>
            <a:r>
              <a:t> 1.4em; }</a:t>
            </a:r>
          </a:p>
          <a:p>
            <a:pPr marL="370416" indent="-370416">
              <a:defRPr sz="3000"/>
            </a:pPr>
            <a:r>
              <a:t>Line height defines the minimum distance from baseline to baseline in text.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Line Height (cont’d.)"/>
          <p:cNvSpPr txBox="1"/>
          <p:nvPr>
            <p:ph type="title"/>
          </p:nvPr>
        </p:nvSpPr>
        <p:spPr>
          <a:xfrm>
            <a:off x="952500" y="444500"/>
            <a:ext cx="11099800" cy="141406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Line Height (cont’d.)</a:t>
            </a:r>
          </a:p>
        </p:txBody>
      </p:sp>
      <p:sp>
        <p:nvSpPr>
          <p:cNvPr id="156" name="The baseline is the imaginary line upon which the bottoms of characters sit.…"/>
          <p:cNvSpPr txBox="1"/>
          <p:nvPr>
            <p:ph type="body" sz="half" idx="1"/>
          </p:nvPr>
        </p:nvSpPr>
        <p:spPr>
          <a:xfrm>
            <a:off x="852983" y="1839515"/>
            <a:ext cx="11392993" cy="2942035"/>
          </a:xfrm>
          <a:prstGeom prst="rect">
            <a:avLst/>
          </a:prstGeom>
        </p:spPr>
        <p:txBody>
          <a:bodyPr/>
          <a:lstStyle/>
          <a:p>
            <a:pPr marL="370416" indent="-370416"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baseline</a:t>
            </a:r>
            <a:r>
              <a:t> is the imaginary line upon which the bottoms of characters sit.</a:t>
            </a:r>
          </a:p>
          <a:p>
            <a:pPr marL="370416" indent="-370416">
              <a:spcBef>
                <a:spcPts val="3000"/>
              </a:spcBef>
              <a:defRPr sz="3000"/>
            </a:pPr>
            <a:r>
              <a:t>If a large character or image is on a line, the line height expands to accommodate it.</a:t>
            </a:r>
          </a:p>
        </p:txBody>
      </p:sp>
      <p:pic>
        <p:nvPicPr>
          <p:cNvPr id="157" name="lwd5_1212_lineheight.png" descr="lwd5_1212_lineheigh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5118100"/>
            <a:ext cx="10160000" cy="3657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Ind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Indents</a:t>
            </a:r>
          </a:p>
        </p:txBody>
      </p:sp>
      <p:sp>
        <p:nvSpPr>
          <p:cNvPr id="160" name="text-indent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text-indent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i="1"/>
              <a:t>percentage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Examples:</a:t>
            </a:r>
            <a:r>
              <a:t> </a:t>
            </a:r>
          </a:p>
          <a:p>
            <a:pPr marL="0" indent="0">
              <a:spcBef>
                <a:spcPts val="12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p {text-ident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</a:t>
            </a:r>
            <a:r>
              <a:t> 2em;}</a:t>
            </a:r>
          </a:p>
          <a:p>
            <a:pPr marL="0" indent="0">
              <a:spcBef>
                <a:spcPts val="79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p {text-ident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</a:t>
            </a:r>
            <a:r>
              <a:t> 25%;}</a:t>
            </a:r>
          </a:p>
          <a:p>
            <a:pPr marL="0" indent="0">
              <a:spcBef>
                <a:spcPts val="79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p {text-ident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:</a:t>
            </a:r>
            <a:r>
              <a:t> -35px;}</a:t>
            </a:r>
          </a:p>
        </p:txBody>
      </p:sp>
      <p:pic>
        <p:nvPicPr>
          <p:cNvPr id="161" name="lwd5_1213_indent.png" descr="lwd5_1213_ind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17683" y="4739645"/>
            <a:ext cx="7191817" cy="38888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Horizontal Text Align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Horizontal Text Alignment</a:t>
            </a:r>
          </a:p>
        </p:txBody>
      </p:sp>
      <p:sp>
        <p:nvSpPr>
          <p:cNvPr id="164" name="text-align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text-align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left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right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center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justify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start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end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Examples:</a:t>
            </a:r>
            <a:r>
              <a:t> </a:t>
            </a:r>
          </a:p>
        </p:txBody>
      </p:sp>
      <p:pic>
        <p:nvPicPr>
          <p:cNvPr id="165" name="lwd5_1214_align.png" descr="lwd5_1214_alig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40200" y="3797141"/>
            <a:ext cx="8199665" cy="54230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Underlines (Text Decoration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Underlines (Text Decoration)</a:t>
            </a:r>
          </a:p>
        </p:txBody>
      </p:sp>
      <p:sp>
        <p:nvSpPr>
          <p:cNvPr id="168" name="text-decoration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text-decoration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underline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overline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line-through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blink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Examples:</a:t>
            </a:r>
            <a:r>
              <a:t> </a:t>
            </a:r>
          </a:p>
        </p:txBody>
      </p:sp>
      <p:pic>
        <p:nvPicPr>
          <p:cNvPr id="169" name="lwd5_1215_decoration.png" descr="lwd5_1215_decora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70098" y="3712621"/>
            <a:ext cx="4283950" cy="4846098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NOTE:  text-decoration is often used to turn off underlines under links:…"/>
          <p:cNvSpPr txBox="1"/>
          <p:nvPr/>
        </p:nvSpPr>
        <p:spPr>
          <a:xfrm>
            <a:off x="7840319" y="4019407"/>
            <a:ext cx="4656874" cy="3244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rPr>
                <a:solidFill>
                  <a:schemeClr val="accent4"/>
                </a:solidFill>
              </a:rPr>
              <a:t>NOTE</a:t>
            </a:r>
            <a:r>
              <a:t>: </a:t>
            </a:r>
            <a:br/>
            <a:r>
              <a:rPr>
                <a:latin typeface="Courier"/>
                <a:ea typeface="Courier"/>
                <a:cs typeface="Courier"/>
                <a:sym typeface="Courier"/>
              </a:rPr>
              <a:t>text-decoration</a:t>
            </a:r>
            <a:r>
              <a:t> is often used to turn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off</a:t>
            </a:r>
            <a:r>
              <a:t> underlines under links: </a:t>
            </a:r>
          </a:p>
          <a:p>
            <a:pPr algn="l">
              <a:spcBef>
                <a:spcPts val="1600"/>
              </a:spcBef>
              <a:defRPr sz="2400">
                <a:solidFill>
                  <a:srgbClr val="53585F"/>
                </a:solidFill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a {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defRPr sz="2400">
                <a:solidFill>
                  <a:srgbClr val="53585F"/>
                </a:solidFill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text-decoration: none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;</a:t>
            </a:r>
            <a:endParaRPr>
              <a:latin typeface="Courier"/>
              <a:ea typeface="Courier"/>
              <a:cs typeface="Courier"/>
              <a:sym typeface="Courier"/>
            </a:endParaRPr>
          </a:p>
          <a:p>
            <a:pPr algn="l">
              <a:defRPr sz="2400">
                <a:solidFill>
                  <a:srgbClr val="53585F"/>
                </a:solidFill>
              </a:defRPr>
            </a:pPr>
            <a:r>
              <a:rPr>
                <a:latin typeface="Courier"/>
                <a:ea typeface="Courier"/>
                <a:cs typeface="Courier"/>
                <a:sym typeface="Courier"/>
              </a:rP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 Decoration Ti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Decoration Tips</a:t>
            </a:r>
          </a:p>
        </p:txBody>
      </p:sp>
      <p:sp>
        <p:nvSpPr>
          <p:cNvPr id="173" name="If you turn off underlines under links, be sure there is another visual cue to compensate.…"/>
          <p:cNvSpPr txBox="1"/>
          <p:nvPr>
            <p:ph type="body" idx="1"/>
          </p:nvPr>
        </p:nvSpPr>
        <p:spPr>
          <a:xfrm>
            <a:off x="952500" y="2603500"/>
            <a:ext cx="11099800" cy="5321945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If you turn off underlines under links, be sure there is another visual cue to compensate.</a:t>
            </a:r>
          </a:p>
          <a:p>
            <a:pPr>
              <a:defRPr sz="3000"/>
            </a:pPr>
            <a:r>
              <a:t>Underlining text that is not a link may be misleading. Consider italics instead.</a:t>
            </a:r>
          </a:p>
          <a:p>
            <a:pPr>
              <a:defRPr sz="3000"/>
            </a:pPr>
            <a:r>
              <a:t>Don’t use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blink</a:t>
            </a:r>
            <a:r>
              <a:t>. Browsers don’t support it anyway.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apit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Capitalization</a:t>
            </a:r>
          </a:p>
        </p:txBody>
      </p:sp>
      <p:sp>
        <p:nvSpPr>
          <p:cNvPr id="176" name="text-transform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text-transform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capitalize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lowercase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uppercase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full-width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Examples:</a:t>
            </a:r>
            <a:r>
              <a:t> </a:t>
            </a:r>
          </a:p>
        </p:txBody>
      </p:sp>
      <p:pic>
        <p:nvPicPr>
          <p:cNvPr id="177" name="lwd5_1216_transform.png" descr="lwd5_1216_transfor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1800" y="5149850"/>
            <a:ext cx="10160000" cy="3136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pac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Spacing</a:t>
            </a:r>
          </a:p>
        </p:txBody>
      </p:sp>
      <p:sp>
        <p:nvSpPr>
          <p:cNvPr id="180" name="letter-spacing…"/>
          <p:cNvSpPr txBox="1"/>
          <p:nvPr>
            <p:ph type="body" sz="half" idx="1"/>
          </p:nvPr>
        </p:nvSpPr>
        <p:spPr>
          <a:xfrm>
            <a:off x="852983" y="2157015"/>
            <a:ext cx="11392993" cy="4379169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letter-spacing</a:t>
            </a:r>
          </a:p>
          <a:p>
            <a:pPr marL="0" indent="0">
              <a:spcBef>
                <a:spcPts val="2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word-spacing</a:t>
            </a:r>
          </a:p>
          <a:p>
            <a:pPr marL="0" indent="0">
              <a:spcBef>
                <a:spcPts val="2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 </a:t>
            </a:r>
            <a:r>
              <a:rPr i="1"/>
              <a:t>length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normal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Examples:</a:t>
            </a:r>
            <a:r>
              <a:t> </a:t>
            </a:r>
          </a:p>
        </p:txBody>
      </p:sp>
      <p:pic>
        <p:nvPicPr>
          <p:cNvPr id="181" name="lwd5_1217_spacing.png" descr="lwd5_1217_spac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5600" y="5937250"/>
            <a:ext cx="10160000" cy="2984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Web Typograph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 Typography</a:t>
            </a:r>
          </a:p>
        </p:txBody>
      </p:sp>
      <p:sp>
        <p:nvSpPr>
          <p:cNvPr id="94" name="Styling text on the web is tricky because you don’t have control over how the text displays for the user:…"/>
          <p:cNvSpPr txBox="1"/>
          <p:nvPr>
            <p:ph type="body" idx="1"/>
          </p:nvPr>
        </p:nvSpPr>
        <p:spPr>
          <a:xfrm>
            <a:off x="952500" y="2603500"/>
            <a:ext cx="11099800" cy="5693917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Styling text on the web is tricky because you don’t have control over how the text displays for the user:</a:t>
            </a:r>
          </a:p>
          <a:p>
            <a:pPr lvl="1">
              <a:spcBef>
                <a:spcPts val="3000"/>
              </a:spcBef>
              <a:defRPr sz="3000"/>
            </a:pPr>
            <a:r>
              <a:t>They may not have the font you specify.</a:t>
            </a:r>
          </a:p>
          <a:p>
            <a:pPr lvl="1">
              <a:spcBef>
                <a:spcPts val="3000"/>
              </a:spcBef>
              <a:defRPr sz="3000"/>
            </a:pPr>
            <a:r>
              <a:t>They may have their text set larger or smaller than you designed it.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Best practices allow for flexibility in text specification.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 Shadow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Shadow</a:t>
            </a:r>
          </a:p>
        </p:txBody>
      </p:sp>
      <p:sp>
        <p:nvSpPr>
          <p:cNvPr id="184" name="text-shadow…"/>
          <p:cNvSpPr txBox="1"/>
          <p:nvPr>
            <p:ph type="body" idx="1"/>
          </p:nvPr>
        </p:nvSpPr>
        <p:spPr>
          <a:xfrm>
            <a:off x="852983" y="2157015"/>
            <a:ext cx="11392993" cy="629121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text-shadow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 i="1"/>
              <a:t>'horizontal-offset' 'vertical-offset' 'blur-radius' 'color'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</a:p>
          <a:p>
            <a:pPr marL="0" indent="0">
              <a:spcBef>
                <a:spcPts val="2000"/>
              </a:spcBef>
              <a:buSzTx/>
              <a:buNone/>
              <a:defRPr sz="3000"/>
            </a:pPr>
            <a:r>
              <a:t>The value is two offset measurements, an optional blur radius, and a color value (with no commas between).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</a:t>
            </a:r>
          </a:p>
        </p:txBody>
      </p:sp>
      <p:pic>
        <p:nvPicPr>
          <p:cNvPr id="185" name="lwd5_1219_blur.png" descr="lwd5_1219_blu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0411" y="5575286"/>
            <a:ext cx="5078137" cy="34226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List Style Propert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List Style Properties</a:t>
            </a:r>
          </a:p>
        </p:txBody>
      </p:sp>
      <p:sp>
        <p:nvSpPr>
          <p:cNvPr id="188" name="There are three properties for affecting the display of list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There are three properties for affecting the display of lists:</a:t>
            </a:r>
          </a:p>
          <a:p>
            <a:pPr lvl="1"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list-style-type</a:t>
            </a:r>
            <a:br/>
            <a:r>
              <a:t>Chooses the type of list marker</a:t>
            </a:r>
          </a:p>
          <a:p>
            <a:pPr lvl="1"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list-style-position</a:t>
            </a:r>
            <a:br/>
            <a:r>
              <a:t>Sets the position of the marker relative to the list element box</a:t>
            </a:r>
          </a:p>
          <a:p>
            <a:pPr lvl="1">
              <a:defRPr sz="3000"/>
            </a:pP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list-style-image</a:t>
            </a:r>
            <a:br/>
            <a:r>
              <a:t>Allows you to specify your own image for use as a bullet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LIST STY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700">
                <a:latin typeface="+mn-lt"/>
                <a:ea typeface="+mn-ea"/>
                <a:cs typeface="+mn-cs"/>
                <a:sym typeface="Helvetica Light"/>
              </a:defRPr>
            </a:pPr>
            <a:r>
              <a:t>LIST STYLES</a:t>
            </a:r>
          </a:p>
          <a:p>
            <a:pPr/>
            <a:r>
              <a:t>Choosing a Marker</a:t>
            </a:r>
          </a:p>
        </p:txBody>
      </p:sp>
      <p:sp>
        <p:nvSpPr>
          <p:cNvPr id="191" name="list-style-type…"/>
          <p:cNvSpPr txBox="1"/>
          <p:nvPr>
            <p:ph type="body" idx="1"/>
          </p:nvPr>
        </p:nvSpPr>
        <p:spPr>
          <a:xfrm>
            <a:off x="852983" y="2157015"/>
            <a:ext cx="11392993" cy="696942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list-style-type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br/>
            <a:r>
              <a:rPr sz="2400">
                <a:latin typeface="Courier"/>
                <a:ea typeface="Courier"/>
                <a:cs typeface="Courier"/>
                <a:sym typeface="Courier"/>
              </a:rPr>
              <a:t>none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disc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circle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square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decimal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decimal-leading-zero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lower-alpha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upper-alpha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lower-latin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upper-latin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lower-roman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upper-roman</a:t>
            </a:r>
            <a:r>
              <a:rPr sz="240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sz="2400">
                <a:latin typeface="Courier"/>
                <a:ea typeface="Courier"/>
                <a:cs typeface="Courier"/>
                <a:sym typeface="Courier"/>
              </a:rPr>
              <a:t>lower-greek  </a:t>
            </a:r>
          </a:p>
          <a:p>
            <a:pPr marL="0" indent="0"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Unordered lists:</a:t>
            </a:r>
            <a:r>
              <a:t>    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ul {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list-style-type: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 sz="2700">
                <a:latin typeface="Courier"/>
                <a:ea typeface="Courier"/>
                <a:cs typeface="Courier"/>
                <a:sym typeface="Courier"/>
              </a:rPr>
              <a:t>keyword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; }</a:t>
            </a:r>
          </a:p>
        </p:txBody>
      </p:sp>
      <p:pic>
        <p:nvPicPr>
          <p:cNvPr id="192" name="lwd5_1221_liststyle.png" descr="lwd5_1221_liststy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3500" y="5956300"/>
            <a:ext cx="10160000" cy="2819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" name="Table"/>
          <p:cNvGraphicFramePr/>
          <p:nvPr/>
        </p:nvGraphicFramePr>
        <p:xfrm>
          <a:off x="1663700" y="3619500"/>
          <a:ext cx="10084247" cy="5292329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4620358"/>
                <a:gridCol w="5454363"/>
              </a:tblGrid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700"/>
                        </a:lnSpc>
                        <a:spcBef>
                          <a:spcPts val="6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b="1" spc="16" sz="20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Keyword</a:t>
                      </a:r>
                    </a:p>
                  </a:txBody>
                  <a:tcPr marL="50800" marR="50800" marT="50800" marB="50800" anchor="b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700"/>
                        </a:lnSpc>
                        <a:spcBef>
                          <a:spcPts val="6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b="1" spc="16" sz="20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System</a:t>
                      </a:r>
                    </a:p>
                  </a:txBody>
                  <a:tcPr marL="50800" marR="50800" marT="50800" marB="50800" anchor="b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decimal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1, 2, 3, 4, 5…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decimal-leading-zero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01, 02, 03, 04, 05…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lower-alpha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a, b, c, d, e…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upper-alpha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A, B, C, D, E…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lower-latin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a, b, c, d, e… (same as lower-alpha)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upper-latin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A, B, C, D, E… (same as upper-alpha)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lower-roman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i, ii, iii, iv, v…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upper-roman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I, II, III, IV, V…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  <a:tr h="528597"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400"/>
                        </a:lnSpc>
                        <a:tabLst>
                          <a:tab pos="381000" algn="l"/>
                          <a:tab pos="1041400" algn="l"/>
                        </a:tabLst>
                      </a:pPr>
                      <a:r>
                        <a:rPr spc="16" sz="2000">
                          <a:latin typeface="Courier"/>
                          <a:ea typeface="Courier"/>
                          <a:cs typeface="Courier"/>
                          <a:sym typeface="Courier"/>
                        </a:rPr>
                        <a:t>lower-greek</a:t>
                      </a:r>
                    </a:p>
                  </a:txBody>
                  <a:tcPr marL="50800" marR="50800" marT="50800" marB="50800" anchor="t" anchorCtr="0" horzOverflow="overflow">
                    <a:lnL>
                      <a:solidFill>
                        <a:srgbClr val="000000"/>
                      </a:solidFill>
                      <a:miter lim="400000"/>
                    </a:lnL>
                    <a:lnR w="6350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457200" algn="l" defTabSz="457200">
                        <a:lnSpc>
                          <a:spcPts val="3500"/>
                        </a:lnSpc>
                        <a:spcBef>
                          <a:spcPts val="400"/>
                        </a:spcBef>
                        <a:tabLst>
                          <a:tab pos="1371600" algn="l"/>
                          <a:tab pos="2451100" algn="l"/>
                          <a:tab pos="3352800" algn="l"/>
                        </a:tabLst>
                      </a:pPr>
                      <a:r>
                        <a:rPr spc="16" sz="2000">
                          <a:solidFill>
                            <a:srgbClr val="53585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α, β, γ, δ, ε…</a:t>
                      </a:r>
                    </a:p>
                  </a:txBody>
                  <a:tcPr marL="50800" marR="50800" marT="50800" marB="50800" anchor="t" anchorCtr="0" horzOverflow="overflow">
                    <a:lnL w="6350">
                      <a:solidFill>
                        <a:srgbClr val="000000"/>
                      </a:solidFill>
                      <a:miter lim="400000"/>
                    </a:lnL>
                    <a:lnR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CBCBCB"/>
                      </a:solidFill>
                      <a:miter lim="400000"/>
                    </a:lnT>
                    <a:lnB w="3175">
                      <a:solidFill>
                        <a:srgbClr val="CBCBCB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95" name="LIST STYLES…"/>
          <p:cNvSpPr txBox="1"/>
          <p:nvPr/>
        </p:nvSpPr>
        <p:spPr>
          <a:xfrm>
            <a:off x="999579" y="444500"/>
            <a:ext cx="1109980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>
              <a:defRPr sz="2700">
                <a:solidFill>
                  <a:srgbClr val="53585F"/>
                </a:solidFill>
              </a:defRPr>
            </a:pPr>
            <a:r>
              <a:t>LIST STYLES</a:t>
            </a:r>
          </a:p>
          <a:p>
            <a:pPr>
              <a:defRPr b="1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Choosing a Marker (cont’d)</a:t>
            </a:r>
          </a:p>
        </p:txBody>
      </p:sp>
      <p:sp>
        <p:nvSpPr>
          <p:cNvPr id="196" name="Ordered lists:    ol { list-style-type: keyword; }"/>
          <p:cNvSpPr txBox="1"/>
          <p:nvPr/>
        </p:nvSpPr>
        <p:spPr>
          <a:xfrm>
            <a:off x="959731" y="2619480"/>
            <a:ext cx="10314807" cy="1085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Ordered lists:</a:t>
            </a:r>
            <a:r>
              <a:t>    o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list-style-type: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i="1">
                <a:latin typeface="Courier"/>
                <a:ea typeface="Courier"/>
                <a:cs typeface="Courier"/>
                <a:sym typeface="Courier"/>
              </a:rPr>
              <a:t>keyword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;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LIST STY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700">
                <a:latin typeface="+mn-lt"/>
                <a:ea typeface="+mn-ea"/>
                <a:cs typeface="+mn-cs"/>
                <a:sym typeface="Helvetica Light"/>
              </a:defRPr>
            </a:pPr>
            <a:r>
              <a:t>LIST STYLES</a:t>
            </a:r>
          </a:p>
          <a:p>
            <a:pPr/>
            <a:r>
              <a:t>Marker Position</a:t>
            </a:r>
          </a:p>
        </p:txBody>
      </p:sp>
      <p:sp>
        <p:nvSpPr>
          <p:cNvPr id="199" name="list-style-position…"/>
          <p:cNvSpPr txBox="1"/>
          <p:nvPr>
            <p:ph type="body" idx="1"/>
          </p:nvPr>
        </p:nvSpPr>
        <p:spPr>
          <a:xfrm>
            <a:off x="852983" y="2481361"/>
            <a:ext cx="11392993" cy="6746678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list-style-position</a:t>
            </a:r>
          </a:p>
          <a:p>
            <a:pPr marL="0" indent="0">
              <a:spcBef>
                <a:spcPts val="16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inside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outside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hanging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t>Positions the marker relative to the content area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:</a:t>
            </a:r>
          </a:p>
        </p:txBody>
      </p:sp>
      <p:pic>
        <p:nvPicPr>
          <p:cNvPr id="200" name="lwd5_1222_listposition.png" descr="lwd5_1222_listposi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08905" y="4723962"/>
            <a:ext cx="6986990" cy="42041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LIST STYL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2700">
                <a:latin typeface="+mn-lt"/>
                <a:ea typeface="+mn-ea"/>
                <a:cs typeface="+mn-cs"/>
                <a:sym typeface="Helvetica Light"/>
              </a:defRPr>
            </a:pPr>
            <a:r>
              <a:t>LIST STYLES</a:t>
            </a:r>
          </a:p>
          <a:p>
            <a:pPr/>
            <a:r>
              <a:t>Custom Bullets</a:t>
            </a:r>
          </a:p>
        </p:txBody>
      </p:sp>
      <p:sp>
        <p:nvSpPr>
          <p:cNvPr id="203" name="list-style-image…"/>
          <p:cNvSpPr txBox="1"/>
          <p:nvPr>
            <p:ph type="body" idx="1"/>
          </p:nvPr>
        </p:nvSpPr>
        <p:spPr>
          <a:xfrm>
            <a:off x="675183" y="2379761"/>
            <a:ext cx="11392993" cy="6746678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list-style-image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url(</a:t>
            </a:r>
            <a:r>
              <a:rPr i="1"/>
              <a:t>location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)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none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b="1" sz="30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Example: </a:t>
            </a:r>
            <a:endParaRPr>
              <a:latin typeface="+mj-lt"/>
              <a:ea typeface="+mj-ea"/>
              <a:cs typeface="+mj-cs"/>
              <a:sym typeface="Helvetica"/>
            </a:endParaRPr>
          </a:p>
          <a:p>
            <a:pPr lvl="2" marL="0" indent="457200">
              <a:spcBef>
                <a:spcPts val="0"/>
              </a:spcBef>
              <a:buSzTx/>
              <a:buNone/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ul {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tabLst>
                <a:tab pos="10414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list-style-type: disc;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tabLst>
                <a:tab pos="10414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list-style-image: url(/images/rainbow.gif);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tabLst>
                <a:tab pos="10414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list-style-position: outside;</a:t>
            </a:r>
          </a:p>
          <a:p>
            <a:pPr lvl="2" marL="457200" marR="457200" indent="457200" algn="just" defTabSz="457200">
              <a:spcBef>
                <a:spcPts val="0"/>
              </a:spcBef>
              <a:buSzTx/>
              <a:buNone/>
              <a:tabLst>
                <a:tab pos="1041400" algn="l"/>
              </a:tabLst>
              <a:defRPr sz="24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204" name="lwd5_1223_bulletimage.png" descr="lwd5_1223_bullet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3045" y="6629400"/>
            <a:ext cx="4717268" cy="2159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More Selector Typ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More Selector Types</a:t>
            </a:r>
          </a:p>
        </p:txBody>
      </p:sp>
      <p:sp>
        <p:nvSpPr>
          <p:cNvPr id="207" name="Descendant selectors…"/>
          <p:cNvSpPr txBox="1"/>
          <p:nvPr>
            <p:ph type="body" idx="1"/>
          </p:nvPr>
        </p:nvSpPr>
        <p:spPr>
          <a:xfrm>
            <a:off x="1537146" y="2603500"/>
            <a:ext cx="10562234" cy="4935290"/>
          </a:xfrm>
          <a:prstGeom prst="rect">
            <a:avLst/>
          </a:prstGeom>
        </p:spPr>
        <p:txBody>
          <a:bodyPr anchor="t"/>
          <a:lstStyle/>
          <a:p>
            <a:pPr marL="444500" indent="-444500">
              <a:defRPr sz="3200"/>
            </a:pPr>
            <a:r>
              <a:t>Descendant selectors</a:t>
            </a:r>
          </a:p>
          <a:p>
            <a:pPr marL="444500" indent="-444500">
              <a:defRPr sz="3200"/>
            </a:pPr>
            <a:r>
              <a:t>ID selectors</a:t>
            </a:r>
          </a:p>
          <a:p>
            <a:pPr marL="444500" indent="-444500">
              <a:defRPr sz="3200"/>
            </a:pPr>
            <a:r>
              <a:t>Class selectors</a:t>
            </a:r>
          </a:p>
          <a:p>
            <a:pPr marL="444500" indent="-444500">
              <a:defRPr sz="3200"/>
            </a:pPr>
            <a:r>
              <a:t>Universal selector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Descendant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Descendant Selectors</a:t>
            </a:r>
          </a:p>
        </p:txBody>
      </p:sp>
      <p:sp>
        <p:nvSpPr>
          <p:cNvPr id="210" name="A descendant selector targets elements contained in another elemen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12700">
              <a:lnSpc>
                <a:spcPct val="110000"/>
              </a:lnSpc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descendant selector</a:t>
            </a:r>
            <a:r>
              <a:t> targets elements contained in another element.</a:t>
            </a:r>
          </a:p>
          <a:p>
            <a:pPr marL="0" indent="0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It’s a kind of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contextual selector</a:t>
            </a:r>
            <a:r>
              <a:t> (it selects based on relationship to another element).</a:t>
            </a:r>
          </a:p>
          <a:p>
            <a:pPr marL="0" indent="0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It’s indicated 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 list separated by a character space</a:t>
            </a:r>
            <a:r>
              <a:t>.</a:t>
            </a:r>
          </a:p>
          <a:p>
            <a:pPr marL="0" indent="0" algn="ctr" defTabSz="12700">
              <a:lnSpc>
                <a:spcPct val="12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ol a</a:t>
            </a:r>
            <a:r>
              <a:rPr sz="2700">
                <a:latin typeface="Courier"/>
                <a:ea typeface="Courier"/>
                <a:cs typeface="Courier"/>
                <a:sym typeface="Courier"/>
              </a:rPr>
              <a:t> {font-weight: bold;}</a:t>
            </a:r>
            <a:r>
              <a:rPr sz="2700"/>
              <a:t> </a:t>
            </a:r>
            <a:r>
              <a:t> </a:t>
            </a:r>
            <a:br/>
            <a:r>
              <a:rPr sz="2700"/>
              <a:t>(only the links (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a</a:t>
            </a:r>
            <a:r>
              <a:rPr sz="2700"/>
              <a:t>) in ordered lists (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ol</a:t>
            </a:r>
            <a:r>
              <a:rPr sz="2700"/>
              <a:t>) would be bold)</a:t>
            </a:r>
          </a:p>
          <a:p>
            <a:pPr marL="0" indent="0" algn="ctr" defTabSz="12700">
              <a:lnSpc>
                <a:spcPct val="12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h1 em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{color: red;}  </a:t>
            </a:r>
            <a:br/>
            <a:r>
              <a:t>(only emphasized text in h1s would be red)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Descendant Selectors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Descendant Selectors (cont’d)</a:t>
            </a:r>
          </a:p>
        </p:txBody>
      </p:sp>
      <p:sp>
        <p:nvSpPr>
          <p:cNvPr id="213" name="They can appear as part of a grouped selector:…"/>
          <p:cNvSpPr txBox="1"/>
          <p:nvPr>
            <p:ph type="body" idx="1"/>
          </p:nvPr>
        </p:nvSpPr>
        <p:spPr>
          <a:xfrm>
            <a:off x="952500" y="2603500"/>
            <a:ext cx="11099800" cy="5604372"/>
          </a:xfrm>
          <a:prstGeom prst="rect">
            <a:avLst/>
          </a:prstGeom>
        </p:spPr>
        <p:txBody>
          <a:bodyPr anchor="t"/>
          <a:lstStyle/>
          <a:p>
            <a:pPr marL="0" indent="0" defTabSz="12700">
              <a:lnSpc>
                <a:spcPct val="110000"/>
              </a:lnSpc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They can appear as part of a grouped selector:</a:t>
            </a:r>
          </a:p>
          <a:p>
            <a:pPr marL="0" indent="0" algn="ctr" defTabSz="12700">
              <a:lnSpc>
                <a:spcPct val="12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h1 em, h2 em, h3 em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{color: red;}</a:t>
            </a:r>
            <a:r>
              <a:t>  </a:t>
            </a:r>
            <a:br/>
            <a:r>
              <a:t>(only emphasized text in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h1</a:t>
            </a:r>
            <a:r>
              <a:t>,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h2</a:t>
            </a:r>
            <a:r>
              <a:t>,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h3</a:t>
            </a:r>
            <a:r>
              <a:t> elements)</a:t>
            </a:r>
          </a:p>
          <a:p>
            <a:pPr marL="0" indent="0" defTabSz="12700">
              <a:lnSpc>
                <a:spcPct val="110000"/>
              </a:lnSpc>
              <a:spcBef>
                <a:spcPts val="6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They can be several layers deep:</a:t>
            </a:r>
          </a:p>
          <a:p>
            <a:pPr marL="0" indent="0" algn="ctr" defTabSz="12700">
              <a:lnSpc>
                <a:spcPct val="12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ol a em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{font-variant: small-caps;}  </a:t>
            </a:r>
            <a:br/>
            <a:r>
              <a:t>(only emphasized text in links in ordered lists)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ID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ID Selectors</a:t>
            </a:r>
          </a:p>
        </p:txBody>
      </p:sp>
      <p:sp>
        <p:nvSpPr>
          <p:cNvPr id="216" name="ID selectors (indicated by a # symbol) target elements based on the value of their ID attributes:…"/>
          <p:cNvSpPr txBox="1"/>
          <p:nvPr>
            <p:ph type="body" idx="1"/>
          </p:nvPr>
        </p:nvSpPr>
        <p:spPr>
          <a:xfrm>
            <a:off x="999579" y="2362200"/>
            <a:ext cx="11099801" cy="6286500"/>
          </a:xfrm>
          <a:prstGeom prst="rect">
            <a:avLst/>
          </a:prstGeom>
        </p:spPr>
        <p:txBody>
          <a:bodyPr/>
          <a:lstStyle/>
          <a:p>
            <a:pPr marL="0" indent="0" defTabSz="554990">
              <a:spcBef>
                <a:spcPts val="1900"/>
              </a:spcBef>
              <a:buSzTx/>
              <a:buNone/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ID selectors</a:t>
            </a:r>
            <a:r>
              <a:t> (indicated by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#</a:t>
            </a:r>
            <a:r>
              <a:t> symbol) target elements based on the value of their ID attributes:</a:t>
            </a:r>
          </a:p>
          <a:p>
            <a:pPr marL="0" indent="0" algn="ctr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565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&lt;li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id="primary"</a:t>
            </a:r>
            <a:r>
              <a:t>&gt;Primary color t-shirt&lt;/li&gt;  </a:t>
            </a:r>
          </a:p>
          <a:p>
            <a:pPr marL="0" indent="0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850"/>
            </a:pPr>
            <a:r>
              <a:t>To target just that item:</a:t>
            </a:r>
          </a:p>
          <a:p>
            <a:pPr marL="0" indent="0" algn="ctr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565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li#primary</a:t>
            </a:r>
            <a:r>
              <a:t> {color: olive;}</a:t>
            </a:r>
          </a:p>
          <a:p>
            <a:pPr marL="0" indent="0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850"/>
            </a:pPr>
            <a:r>
              <a:t>To omit the element name:</a:t>
            </a:r>
          </a:p>
          <a:p>
            <a:pPr marL="0" indent="0" algn="ctr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565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#primary </a:t>
            </a:r>
            <a:r>
              <a:t>{color: olive;}</a:t>
            </a:r>
          </a:p>
          <a:p>
            <a:pPr marL="0" indent="0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850"/>
            </a:pPr>
            <a:r>
              <a:t>It can be used as part of a compound or contextual selector:</a:t>
            </a:r>
          </a:p>
          <a:p>
            <a:pPr marL="0" indent="0" algn="ctr" defTabSz="914400">
              <a:lnSpc>
                <a:spcPct val="130000"/>
              </a:lnSpc>
              <a:spcBef>
                <a:spcPts val="1900"/>
              </a:spcBef>
              <a:buSzTx/>
              <a:buNone/>
              <a:tabLst>
                <a:tab pos="431800" algn="l"/>
                <a:tab pos="863600" algn="l"/>
                <a:tab pos="1295400" algn="l"/>
                <a:tab pos="1727200" algn="l"/>
                <a:tab pos="2159000" algn="l"/>
                <a:tab pos="2603500" algn="l"/>
                <a:tab pos="3035300" algn="l"/>
                <a:tab pos="3467100" algn="l"/>
                <a:tab pos="3898900" algn="l"/>
                <a:tab pos="4330700" algn="l"/>
                <a:tab pos="4775200" algn="l"/>
                <a:tab pos="5207000" algn="l"/>
              </a:tabLst>
              <a:defRPr sz="2565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#intro a</a:t>
            </a:r>
            <a:r>
              <a:t> { text-decoration: none;}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ypesetting Terminolog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Typesetting Terminology</a:t>
            </a:r>
          </a:p>
        </p:txBody>
      </p:sp>
      <p:sp>
        <p:nvSpPr>
          <p:cNvPr id="97" name="A typeface is a set of characters with a single design (example: Garamond).…"/>
          <p:cNvSpPr txBox="1"/>
          <p:nvPr>
            <p:ph type="body" idx="1"/>
          </p:nvPr>
        </p:nvSpPr>
        <p:spPr>
          <a:xfrm>
            <a:off x="952500" y="2603500"/>
            <a:ext cx="11099800" cy="5307459"/>
          </a:xfrm>
          <a:prstGeom prst="rect">
            <a:avLst/>
          </a:prstGeom>
        </p:spPr>
        <p:txBody>
          <a:bodyPr anchor="t"/>
          <a:lstStyle/>
          <a:p>
            <a:pPr marL="431165" indent="-431165" defTabSz="566674">
              <a:spcBef>
                <a:spcPts val="2900"/>
              </a:spcBef>
              <a:defRPr sz="291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typeface</a:t>
            </a:r>
            <a:r>
              <a:t> is a set of characters with a single design (example: Garamond).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font</a:t>
            </a:r>
            <a:r>
              <a:t> is a particular variation of the typeface with a specific weight, slant, or ornamentation (example: Garamond Bold Italic).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In traditional metal type, each size was a separate font (example: 12-point Garamond Bold Italic).</a:t>
            </a:r>
          </a:p>
          <a:p>
            <a:pPr marL="431165" indent="-431165" defTabSz="566674">
              <a:spcBef>
                <a:spcPts val="2900"/>
              </a:spcBef>
              <a:defRPr sz="2910"/>
            </a:pPr>
            <a:r>
              <a:t>On a computer, fonts are generally stored in individual font files.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lass 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Class Selectors</a:t>
            </a:r>
          </a:p>
        </p:txBody>
      </p:sp>
      <p:sp>
        <p:nvSpPr>
          <p:cNvPr id="219" name="Class selectors (indicated by a . symbol) select elements based on the value of their class attributes:…"/>
          <p:cNvSpPr txBox="1"/>
          <p:nvPr>
            <p:ph type="body" idx="1"/>
          </p:nvPr>
        </p:nvSpPr>
        <p:spPr>
          <a:xfrm>
            <a:off x="952500" y="2305050"/>
            <a:ext cx="11099800" cy="6239124"/>
          </a:xfrm>
          <a:prstGeom prst="rect">
            <a:avLst/>
          </a:prstGeom>
        </p:spPr>
        <p:txBody>
          <a:bodyPr/>
          <a:lstStyle/>
          <a:p>
            <a:pPr marL="0" indent="0" defTabSz="12700">
              <a:lnSpc>
                <a:spcPct val="110000"/>
              </a:lnSpc>
              <a:spcBef>
                <a:spcPts val="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Class selectors</a:t>
            </a:r>
            <a:r>
              <a:t> (indicated by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.</a:t>
            </a:r>
            <a:r>
              <a:t> symbol) select elements based on the value of their class attributes: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p.special</a:t>
            </a:r>
            <a:r>
              <a:t> { color: orange;}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t>(All paragraphs with the class name "special" would be orange.)</a:t>
            </a:r>
          </a:p>
          <a:p>
            <a:pPr marL="0" indent="0" defTabSz="12700">
              <a:lnSpc>
                <a:spcPct val="110000"/>
              </a:lnSpc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To target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all</a:t>
            </a:r>
            <a:r>
              <a:t> element types that share a class name, omit the element name in the selector: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.hilight</a:t>
            </a:r>
            <a:r>
              <a:t> { background-color: yellow;}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t>(All elements with the class “hilight” would have a yellow background.)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Universal Selecto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Universal Selector</a:t>
            </a:r>
          </a:p>
        </p:txBody>
      </p:sp>
      <p:sp>
        <p:nvSpPr>
          <p:cNvPr id="222" name="The universal element selector (*) matches any element, like a wildcard in programming languages:…"/>
          <p:cNvSpPr txBox="1"/>
          <p:nvPr>
            <p:ph type="body" idx="1"/>
          </p:nvPr>
        </p:nvSpPr>
        <p:spPr>
          <a:xfrm>
            <a:off x="952500" y="2603500"/>
            <a:ext cx="11099800" cy="5816600"/>
          </a:xfrm>
          <a:prstGeom prst="rect">
            <a:avLst/>
          </a:prstGeom>
        </p:spPr>
        <p:txBody>
          <a:bodyPr/>
          <a:lstStyle/>
          <a:p>
            <a:pPr marL="0" indent="0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universal element selector</a:t>
            </a:r>
            <a:r>
              <a:t>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*</a:t>
            </a:r>
            <a:r>
              <a:t>) matches any element, like a wildcard in programming languages:</a:t>
            </a:r>
          </a:p>
          <a:p>
            <a:pPr marL="0" indent="0" algn="ctr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8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 sz="3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*</a:t>
            </a:r>
            <a:r>
              <a:t> {border: 1px solid gray;}  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t>(puts a 1-pixel gray border around every element in the document)</a:t>
            </a:r>
          </a:p>
          <a:p>
            <a:pPr marL="0" indent="0" defTabSz="12700">
              <a:lnSpc>
                <a:spcPct val="110000"/>
              </a:lnSpc>
              <a:spcBef>
                <a:spcPts val="6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Can be used as part of contextual selectors:</a:t>
            </a:r>
          </a:p>
          <a:p>
            <a:pPr marL="0" indent="0" algn="ctr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#intro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*</a:t>
            </a:r>
            <a:r>
              <a:t> {border: 1px solid gray;}  </a:t>
            </a:r>
          </a:p>
          <a:p>
            <a:pPr marL="0" indent="0" algn="ctr" defTabSz="12700">
              <a:lnSpc>
                <a:spcPct val="110000"/>
              </a:lnSpc>
              <a:spcBef>
                <a:spcPts val="16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2700"/>
            </a:pPr>
            <a:r>
              <a:t>(selects all elements contained within an element with the ID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intro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pecificity Basi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Specificity Basics</a:t>
            </a:r>
          </a:p>
        </p:txBody>
      </p:sp>
      <p:sp>
        <p:nvSpPr>
          <p:cNvPr id="225" name="Specificity refers to a system for sorting out which selectors have more weight when resolving style rule conflict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914400">
              <a:lnSpc>
                <a:spcPct val="110000"/>
              </a:lnSpc>
              <a:spcBef>
                <a:spcPts val="4100"/>
              </a:spcBef>
              <a:buSzTx/>
              <a:buNone/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94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Specificity</a:t>
            </a:r>
            <a:r>
              <a:t> refers to a system for sorting out which selectors have more weight when resolving style rule conflicts. </a:t>
            </a:r>
          </a:p>
          <a:p>
            <a:pPr marL="0" indent="0" defTabSz="914400">
              <a:lnSpc>
                <a:spcPct val="110000"/>
              </a:lnSpc>
              <a:spcBef>
                <a:spcPts val="2900"/>
              </a:spcBef>
              <a:buSzTx/>
              <a:buNone/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94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More specific selectors have more weight. 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0" indent="0" defTabSz="914400">
              <a:lnSpc>
                <a:spcPct val="110000"/>
              </a:lnSpc>
              <a:spcBef>
                <a:spcPts val="2900"/>
              </a:spcBef>
              <a:buSzTx/>
              <a:buNone/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940"/>
            </a:pPr>
            <a:r>
              <a:t>In simplified terms, it works like this:</a:t>
            </a:r>
          </a:p>
          <a:p>
            <a:pPr lvl="1" marL="798618" indent="-363008" defTabSz="914400">
              <a:lnSpc>
                <a:spcPct val="110000"/>
              </a:lnSpc>
              <a:spcBef>
                <a:spcPts val="1900"/>
              </a:spcBef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646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Inline styles</a:t>
            </a:r>
            <a:r>
              <a:t>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attribute are more specific than (</a:t>
            </a:r>
            <a:r>
              <a:rPr>
                <a:solidFill>
                  <a:schemeClr val="accent1"/>
                </a:solidFill>
              </a:rPr>
              <a:t>and will override…</a:t>
            </a:r>
            <a:r>
              <a:t>)</a:t>
            </a:r>
          </a:p>
          <a:p>
            <a:pPr lvl="1" marL="798618" indent="-363008" defTabSz="914400">
              <a:lnSpc>
                <a:spcPct val="110000"/>
              </a:lnSpc>
              <a:spcBef>
                <a:spcPts val="1900"/>
              </a:spcBef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646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ID selectors</a:t>
            </a:r>
            <a:r>
              <a:t>, which are more specific than (</a:t>
            </a:r>
            <a:r>
              <a:rPr>
                <a:solidFill>
                  <a:schemeClr val="accent1"/>
                </a:solidFill>
              </a:rPr>
              <a:t>and will override…</a:t>
            </a:r>
            <a:r>
              <a:t>)</a:t>
            </a:r>
          </a:p>
          <a:p>
            <a:pPr lvl="1" marL="798618" indent="-363008" defTabSz="914400">
              <a:lnSpc>
                <a:spcPct val="110000"/>
              </a:lnSpc>
              <a:spcBef>
                <a:spcPts val="1900"/>
              </a:spcBef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sz="2646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Class selectors</a:t>
            </a:r>
            <a:r>
              <a:t>, which are more specific than (</a:t>
            </a:r>
            <a:r>
              <a:rPr>
                <a:solidFill>
                  <a:schemeClr val="accent1"/>
                </a:solidFill>
              </a:rPr>
              <a:t>and will override…</a:t>
            </a:r>
            <a:r>
              <a:t>)</a:t>
            </a:r>
          </a:p>
          <a:p>
            <a:pPr lvl="1" marL="798618" indent="-363008" defTabSz="914400">
              <a:lnSpc>
                <a:spcPct val="110000"/>
              </a:lnSpc>
              <a:spcBef>
                <a:spcPts val="1900"/>
              </a:spcBef>
              <a:tabLst>
                <a:tab pos="444500" algn="l"/>
                <a:tab pos="889000" algn="l"/>
                <a:tab pos="1333500" algn="l"/>
                <a:tab pos="1790700" algn="l"/>
                <a:tab pos="2235200" algn="l"/>
                <a:tab pos="2679700" algn="l"/>
                <a:tab pos="3124200" algn="l"/>
                <a:tab pos="3581400" algn="l"/>
                <a:tab pos="4025900" algn="l"/>
                <a:tab pos="4470400" algn="l"/>
                <a:tab pos="4927600" algn="l"/>
                <a:tab pos="5372100" algn="l"/>
              </a:tabLst>
              <a:defRPr b="1" sz="2646">
                <a:latin typeface="+mj-lt"/>
                <a:ea typeface="+mj-ea"/>
                <a:cs typeface="+mj-cs"/>
                <a:sym typeface="Helvetica"/>
              </a:defRPr>
            </a:pPr>
            <a:r>
              <a:t>Individual element selectors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alculating Specific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Calculating Specificity</a:t>
            </a:r>
          </a:p>
        </p:txBody>
      </p:sp>
      <p:sp>
        <p:nvSpPr>
          <p:cNvPr id="228" name="There is a system used to calculate specificity. Start by drawing three box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914400">
              <a:lnSpc>
                <a:spcPct val="110000"/>
              </a:lnSpc>
              <a:spcBef>
                <a:spcPts val="2500"/>
              </a:spcBef>
              <a:buSzTx/>
              <a:buNone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sz="2520"/>
            </a:pPr>
            <a:r>
              <a:t>There is a system used to calculate specificity. Start by drawing three boxes:</a:t>
            </a:r>
          </a:p>
          <a:p>
            <a:pPr marL="0" indent="0" algn="ctr" defTabSz="914400">
              <a:lnSpc>
                <a:spcPct val="110000"/>
              </a:lnSpc>
              <a:spcBef>
                <a:spcPts val="2000"/>
              </a:spcBef>
              <a:buSzTx/>
              <a:buNone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b="1" sz="3024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  [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t> ]   [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t> ]   [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t> ]  </a:t>
            </a:r>
          </a:p>
          <a:p>
            <a:pPr marL="0" indent="0" defTabSz="914400">
              <a:lnSpc>
                <a:spcPct val="110000"/>
              </a:lnSpc>
              <a:spcBef>
                <a:spcPts val="2500"/>
              </a:spcBef>
              <a:buSzTx/>
              <a:buNone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sz="2520"/>
            </a:pPr>
            <a:r>
              <a:t>For each style rule:</a:t>
            </a:r>
          </a:p>
          <a:p>
            <a:pPr marL="444499" indent="-444499" defTabSz="914400">
              <a:lnSpc>
                <a:spcPct val="110000"/>
              </a:lnSpc>
              <a:spcBef>
                <a:spcPts val="2500"/>
              </a:spcBef>
              <a:buSzPct val="100000"/>
              <a:buAutoNum type="arabicPeriod" startAt="1"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sz="2520"/>
            </a:pPr>
            <a:r>
              <a:t>Count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IDs</a:t>
            </a:r>
            <a:r>
              <a:t> in the selector and put that number in the first box.</a:t>
            </a:r>
          </a:p>
          <a:p>
            <a:pPr marL="444499" indent="-444499" defTabSz="914400">
              <a:lnSpc>
                <a:spcPct val="110000"/>
              </a:lnSpc>
              <a:spcBef>
                <a:spcPts val="2500"/>
              </a:spcBef>
              <a:buSzPct val="100000"/>
              <a:buAutoNum type="arabicPeriod" startAt="1"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sz="2520"/>
            </a:pPr>
            <a:r>
              <a:t>Count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class</a:t>
            </a:r>
            <a:r>
              <a:t> and pseudo-class selectors and put the number in the second box.</a:t>
            </a:r>
          </a:p>
          <a:p>
            <a:pPr marL="444499" indent="-444499" defTabSz="914400">
              <a:lnSpc>
                <a:spcPct val="110000"/>
              </a:lnSpc>
              <a:spcBef>
                <a:spcPts val="2500"/>
              </a:spcBef>
              <a:buSzPct val="100000"/>
              <a:buAutoNum type="arabicPeriod" startAt="1"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sz="2520"/>
            </a:pPr>
            <a:r>
              <a:t>Count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element</a:t>
            </a:r>
            <a:r>
              <a:t> names and put the number in the third box</a:t>
            </a:r>
          </a:p>
          <a:p>
            <a:pPr marL="0" indent="0" algn="ctr" defTabSz="914400">
              <a:lnSpc>
                <a:spcPct val="110000"/>
              </a:lnSpc>
              <a:spcBef>
                <a:spcPts val="2000"/>
              </a:spcBef>
              <a:buSzTx/>
              <a:buNone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  </a:t>
            </a:r>
            <a:r>
              <a:rPr>
                <a:solidFill>
                  <a:schemeClr val="accent1"/>
                </a:solidFill>
              </a:rPr>
              <a:t>[ </a:t>
            </a:r>
            <a:r>
              <a:rPr b="0">
                <a:solidFill>
                  <a:schemeClr val="accent1"/>
                </a:solidFill>
                <a:latin typeface="+mn-lt"/>
                <a:ea typeface="+mn-ea"/>
                <a:cs typeface="+mn-cs"/>
                <a:sym typeface="Helvetica Light"/>
              </a:rPr>
              <a:t>ID</a:t>
            </a:r>
            <a:r>
              <a:rPr>
                <a:solidFill>
                  <a:schemeClr val="accent1"/>
                </a:solidFill>
              </a:rPr>
              <a:t> ]   [ </a:t>
            </a:r>
            <a:r>
              <a:rPr b="0">
                <a:solidFill>
                  <a:schemeClr val="accent1"/>
                </a:solidFill>
                <a:latin typeface="+mn-lt"/>
                <a:ea typeface="+mn-ea"/>
                <a:cs typeface="+mn-cs"/>
                <a:sym typeface="Helvetica Light"/>
              </a:rPr>
              <a:t>class</a:t>
            </a:r>
            <a:r>
              <a:rPr>
                <a:solidFill>
                  <a:schemeClr val="accent1"/>
                </a:solidFill>
              </a:rPr>
              <a:t> ]   [ </a:t>
            </a:r>
            <a:r>
              <a:rPr b="0">
                <a:solidFill>
                  <a:schemeClr val="accent1"/>
                </a:solidFill>
                <a:latin typeface="+mn-lt"/>
                <a:ea typeface="+mn-ea"/>
                <a:cs typeface="+mn-cs"/>
                <a:sym typeface="Helvetica Light"/>
              </a:rPr>
              <a:t>elements</a:t>
            </a:r>
            <a:r>
              <a:rPr>
                <a:solidFill>
                  <a:schemeClr val="accent1"/>
                </a:solidFill>
              </a:rPr>
              <a:t> ]  </a:t>
            </a:r>
            <a:endParaRPr>
              <a:solidFill>
                <a:schemeClr val="accent1"/>
              </a:solidFill>
            </a:endParaRPr>
          </a:p>
          <a:p>
            <a:pPr marL="444499" indent="-444499" defTabSz="914400">
              <a:lnSpc>
                <a:spcPct val="110000"/>
              </a:lnSpc>
              <a:spcBef>
                <a:spcPts val="2500"/>
              </a:spcBef>
              <a:buSzPct val="100000"/>
              <a:buAutoNum type="arabicPeriod" startAt="4"/>
              <a:tabLst>
                <a:tab pos="381000" algn="l"/>
                <a:tab pos="762000" algn="l"/>
                <a:tab pos="1143000" algn="l"/>
                <a:tab pos="1524000" algn="l"/>
                <a:tab pos="1917700" algn="l"/>
                <a:tab pos="2298700" algn="l"/>
                <a:tab pos="2679700" algn="l"/>
                <a:tab pos="3060700" algn="l"/>
                <a:tab pos="3454400" algn="l"/>
                <a:tab pos="3835400" algn="l"/>
                <a:tab pos="4216400" algn="l"/>
                <a:tab pos="4597400" algn="l"/>
              </a:tabLst>
              <a:defRPr b="1" sz="2520">
                <a:latin typeface="+mj-lt"/>
                <a:ea typeface="+mj-ea"/>
                <a:cs typeface="+mj-cs"/>
                <a:sym typeface="Helvetica"/>
              </a:defRPr>
            </a:pPr>
            <a:r>
              <a:t>The first box that is not a tie determines which selector wins.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alculating Specificity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Calculating Specificity (cont’d)</a:t>
            </a:r>
          </a:p>
        </p:txBody>
      </p:sp>
      <p:sp>
        <p:nvSpPr>
          <p:cNvPr id="231" name="Example:…"/>
          <p:cNvSpPr txBox="1"/>
          <p:nvPr>
            <p:ph type="body" idx="1"/>
          </p:nvPr>
        </p:nvSpPr>
        <p:spPr>
          <a:xfrm>
            <a:off x="952500" y="2603500"/>
            <a:ext cx="11099800" cy="5347395"/>
          </a:xfrm>
          <a:prstGeom prst="rect">
            <a:avLst/>
          </a:prstGeom>
        </p:spPr>
        <p:txBody>
          <a:bodyPr/>
          <a:lstStyle/>
          <a:p>
            <a:pPr marL="0" indent="0" defTabSz="12700">
              <a:lnSpc>
                <a:spcPct val="130000"/>
              </a:lnSpc>
              <a:spcBef>
                <a:spcPts val="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457200" marR="457200" indent="0" algn="just" defTabSz="4572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1041400" algn="l"/>
              </a:tabLst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h1</a:t>
            </a:r>
            <a:r>
              <a:t> { color: red;}  		       </a:t>
            </a:r>
            <a:r>
              <a:rPr>
                <a:solidFill>
                  <a:schemeClr val="accent1"/>
                </a:solidFill>
              </a:rPr>
              <a:t>[0] [0] [1]</a:t>
            </a:r>
          </a:p>
          <a:p>
            <a:pPr marL="457200" marR="457200" indent="0" algn="just" defTabSz="4572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1041400" algn="l"/>
              </a:tabLst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h1.special</a:t>
            </a:r>
            <a:r>
              <a:t> { color: lime; }	 </a:t>
            </a:r>
            <a:r>
              <a:rPr>
                <a:solidFill>
                  <a:schemeClr val="accent1"/>
                </a:solidFill>
              </a:rPr>
              <a:t>[0] [1] [1]</a:t>
            </a:r>
          </a:p>
          <a:p>
            <a:pPr marL="0" indent="0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 second one has a class selector and the first one doesn’t, therefore the second one is more specific and has more weight.</a:t>
            </a:r>
          </a:p>
          <a:p>
            <a:pPr marL="0" indent="0" defTabSz="12700">
              <a:lnSpc>
                <a:spcPct val="110000"/>
              </a:lnSpc>
              <a:spcBef>
                <a:spcPts val="3000"/>
              </a:spcBef>
              <a:buSz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</a:tabLst>
              <a:defRPr sz="3000"/>
            </a:pPr>
            <a:r>
              <a:t>The lime color applies to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h1</a:t>
            </a:r>
            <a:r>
              <a:t>s when they have the class name “special.”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Using Specific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Using Specificity</a:t>
            </a:r>
          </a:p>
        </p:txBody>
      </p:sp>
      <p:sp>
        <p:nvSpPr>
          <p:cNvPr id="234" name="Use specificity strategically to take advantage of overrides:…"/>
          <p:cNvSpPr txBox="1"/>
          <p:nvPr>
            <p:ph type="body" idx="1"/>
          </p:nvPr>
        </p:nvSpPr>
        <p:spPr>
          <a:xfrm>
            <a:off x="952500" y="22733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marR="457200" indent="0" algn="just" defTabSz="457200">
              <a:spcBef>
                <a:spcPts val="2000"/>
              </a:spcBef>
              <a:buSzTx/>
              <a:buNone/>
              <a:tabLst>
                <a:tab pos="1041400" algn="l"/>
              </a:tabLst>
              <a:defRPr sz="3000"/>
            </a:pPr>
            <a:r>
              <a:t>Use specificity strategically to take advantage of overrides:</a:t>
            </a:r>
          </a:p>
          <a:p>
            <a:pPr marL="457200" marR="457200" indent="0" algn="just" defTabSz="457200">
              <a:spcBef>
                <a:spcPts val="3600"/>
              </a:spcBef>
              <a:buSzTx/>
              <a:buNone/>
              <a:tabLst>
                <a:tab pos="1041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</a:t>
            </a:r>
            <a:r>
              <a:t> { line-height: 1.2em; }		       </a:t>
            </a:r>
            <a:r>
              <a:rPr>
                <a:solidFill>
                  <a:schemeClr val="accent1"/>
                </a:solidFill>
              </a:rPr>
              <a:t>[0] [0] [</a:t>
            </a:r>
            <a:r>
              <a:rPr b="1">
                <a:solidFill>
                  <a:schemeClr val="accent4"/>
                </a:solidFill>
              </a:rPr>
              <a:t>1</a:t>
            </a:r>
            <a:r>
              <a:rPr>
                <a:solidFill>
                  <a:schemeClr val="accent1"/>
                </a:solidFill>
              </a:rPr>
              <a:t>]</a:t>
            </a:r>
            <a:endParaRPr>
              <a:solidFill>
                <a:schemeClr val="accent1"/>
              </a:solidFill>
            </a:endParaRPr>
          </a:p>
          <a:p>
            <a:pPr marL="457200" marR="457200" indent="0" algn="ctr" defTabSz="457200">
              <a:spcBef>
                <a:spcPts val="1400"/>
              </a:spcBef>
              <a:buSzTx/>
              <a:buNone/>
              <a:tabLst>
                <a:tab pos="1041400" algn="l"/>
              </a:tabLst>
              <a:defRPr sz="2700"/>
            </a:pPr>
            <a:r>
              <a:t>(sets the line-height for all paragraphs)</a:t>
            </a:r>
          </a:p>
          <a:p>
            <a:pPr marL="457200" marR="457200" indent="0" algn="just" defTabSz="457200">
              <a:spcBef>
                <a:spcPts val="3600"/>
              </a:spcBef>
              <a:buSzTx/>
              <a:buNone/>
              <a:tabLst>
                <a:tab pos="1041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blockquote p</a:t>
            </a:r>
            <a:r>
              <a:t> { line-height: 1em; }	</a:t>
            </a:r>
            <a:r>
              <a:rPr>
                <a:solidFill>
                  <a:schemeClr val="accent1"/>
                </a:solidFill>
              </a:rPr>
              <a:t>[0] [0] [</a:t>
            </a:r>
            <a:r>
              <a:rPr b="1">
                <a:solidFill>
                  <a:schemeClr val="accent4"/>
                </a:solidFill>
              </a:rPr>
              <a:t>2</a:t>
            </a:r>
            <a:r>
              <a:rPr>
                <a:solidFill>
                  <a:schemeClr val="accent1"/>
                </a:solidFill>
              </a:rPr>
              <a:t>]</a:t>
            </a:r>
          </a:p>
          <a:p>
            <a:pPr marL="457200" marR="457200" indent="0" algn="ctr" defTabSz="457200">
              <a:spcBef>
                <a:spcPts val="1400"/>
              </a:spcBef>
              <a:buSzTx/>
              <a:buNone/>
              <a:tabLst>
                <a:tab pos="1041400" algn="l"/>
              </a:tabLst>
              <a:defRPr sz="2700"/>
            </a:pPr>
            <a:r>
              <a:t>(more specific selector changes line-height when the paragraph is in a blockquote)</a:t>
            </a:r>
          </a:p>
          <a:p>
            <a:pPr marL="457200" marR="457200" indent="0" algn="just" defTabSz="457200">
              <a:spcBef>
                <a:spcPts val="3600"/>
              </a:spcBef>
              <a:buSzTx/>
              <a:buNone/>
              <a:tabLst>
                <a:tab pos="1041400" algn="l"/>
              </a:tabLst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p.intro</a:t>
            </a:r>
            <a:r>
              <a:t> { line-height: 2em; }		   </a:t>
            </a:r>
            <a:r>
              <a:rPr>
                <a:solidFill>
                  <a:schemeClr val="accent1"/>
                </a:solidFill>
              </a:rPr>
              <a:t>[0] [</a:t>
            </a:r>
            <a:r>
              <a:rPr b="1">
                <a:solidFill>
                  <a:schemeClr val="accent4"/>
                </a:solidFill>
              </a:rPr>
              <a:t>1</a:t>
            </a:r>
            <a:r>
              <a:rPr>
                <a:solidFill>
                  <a:schemeClr val="accent1"/>
                </a:solidFill>
              </a:rPr>
              <a:t>] [1]</a:t>
            </a:r>
            <a:endParaRPr>
              <a:solidFill>
                <a:schemeClr val="accent1"/>
              </a:solidFill>
            </a:endParaRPr>
          </a:p>
          <a:p>
            <a:pPr marL="457200" marR="457200" indent="0" algn="ctr" defTabSz="457200">
              <a:spcBef>
                <a:spcPts val="1400"/>
              </a:spcBef>
              <a:buSzTx/>
              <a:buNone/>
              <a:tabLst>
                <a:tab pos="1041400" algn="l"/>
              </a:tabLst>
              <a:defRPr sz="2700"/>
            </a:pPr>
            <a:r>
              <a:t>(paragraphs with the class “intro” have a line-height of 2em, even when they’re in a blockquote. A class name in the selector has more weight than two element names.)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SS Basic Font Propert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Basic Font Properties</a:t>
            </a:r>
          </a:p>
        </p:txBody>
      </p:sp>
      <p:sp>
        <p:nvSpPr>
          <p:cNvPr id="100" name="CSS font properties deal with specifying the shapes of the characters themselves:…"/>
          <p:cNvSpPr txBox="1"/>
          <p:nvPr>
            <p:ph type="body" idx="1"/>
          </p:nvPr>
        </p:nvSpPr>
        <p:spPr>
          <a:xfrm>
            <a:off x="952500" y="2603500"/>
            <a:ext cx="11099800" cy="5557143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CSS font properties deal with specifying the shapes of the characters themselves:</a:t>
            </a:r>
          </a:p>
          <a:p>
            <a:pPr>
              <a:spcBef>
                <a:spcPts val="30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font-family</a:t>
            </a:r>
          </a:p>
          <a:p>
            <a:pPr>
              <a:spcBef>
                <a:spcPts val="12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font-size</a:t>
            </a:r>
          </a:p>
          <a:p>
            <a:pPr>
              <a:spcBef>
                <a:spcPts val="12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font-weight</a:t>
            </a:r>
          </a:p>
          <a:p>
            <a:pPr>
              <a:spcBef>
                <a:spcPts val="12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font-style</a:t>
            </a:r>
          </a:p>
          <a:p>
            <a:pPr>
              <a:spcBef>
                <a:spcPts val="12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font-variant</a:t>
            </a:r>
          </a:p>
          <a:p>
            <a:pPr marL="370416" indent="-370416">
              <a:spcBef>
                <a:spcPts val="1200"/>
              </a:spcBef>
            </a:pPr>
            <a:r>
              <a:rPr sz="3000">
                <a:latin typeface="Courier"/>
                <a:ea typeface="Courier"/>
                <a:cs typeface="Courier"/>
                <a:sym typeface="Courier"/>
              </a:rPr>
              <a:t>font </a:t>
            </a:r>
            <a:r>
              <a:rPr sz="3000"/>
              <a:t>(a shorthand that includes settings for all of the above)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pecifying the Font Famil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Specifying the Font Family</a:t>
            </a:r>
          </a:p>
        </p:txBody>
      </p:sp>
      <p:sp>
        <p:nvSpPr>
          <p:cNvPr id="103" name="font-family…"/>
          <p:cNvSpPr txBox="1"/>
          <p:nvPr>
            <p:ph type="body" idx="1"/>
          </p:nvPr>
        </p:nvSpPr>
        <p:spPr>
          <a:xfrm>
            <a:off x="852983" y="2499915"/>
            <a:ext cx="11392993" cy="5287864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font-family</a:t>
            </a:r>
          </a:p>
          <a:p>
            <a:pPr marL="0" indent="0">
              <a:spcBef>
                <a:spcPts val="6000"/>
              </a:spcBef>
              <a:buSzTx/>
              <a:buNone/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Values:</a:t>
            </a:r>
            <a:r>
              <a:t> One or more font family names, separated by commas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Example:</a:t>
            </a:r>
          </a:p>
          <a:p>
            <a:pPr marL="457200" marR="457200" indent="0" algn="just" defTabSz="457200">
              <a:spcBef>
                <a:spcPts val="1600"/>
              </a:spcBef>
              <a:buSzTx/>
              <a:buNone/>
              <a:tabLst>
                <a:tab pos="1041400" algn="l"/>
              </a:tabLst>
              <a:defRPr sz="26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body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font-family: Arial;</a:t>
            </a:r>
            <a:r>
              <a:rPr>
                <a:solidFill>
                  <a:srgbClr val="000000"/>
                </a:solidFill>
              </a:rPr>
              <a:t> }</a:t>
            </a:r>
            <a:endParaRPr>
              <a:solidFill>
                <a:srgbClr val="000000"/>
              </a:solidFill>
            </a:endParaRPr>
          </a:p>
          <a:p>
            <a:pPr marL="457200" marR="457200" indent="0" algn="just" defTabSz="457200">
              <a:spcBef>
                <a:spcPts val="600"/>
              </a:spcBef>
              <a:buSzTx/>
              <a:buNone/>
              <a:tabLst>
                <a:tab pos="1041400" algn="l"/>
              </a:tabLst>
              <a:defRPr sz="26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var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font-family: Courier, monospace;</a:t>
            </a:r>
            <a:r>
              <a:rPr>
                <a:solidFill>
                  <a:srgbClr val="000000"/>
                </a:solidFill>
              </a:rPr>
              <a:t>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pecifying the Font Family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Specifying the Font Family (cont’d)</a:t>
            </a:r>
          </a:p>
        </p:txBody>
      </p:sp>
      <p:sp>
        <p:nvSpPr>
          <p:cNvPr id="106" name="Font names must be capitalized (except generic font families).…"/>
          <p:cNvSpPr txBox="1"/>
          <p:nvPr>
            <p:ph type="body" idx="1"/>
          </p:nvPr>
        </p:nvSpPr>
        <p:spPr>
          <a:xfrm>
            <a:off x="952500" y="2603500"/>
            <a:ext cx="11397060" cy="6286500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3000"/>
              </a:spcBef>
              <a:defRPr sz="3000"/>
            </a:pPr>
            <a:r>
              <a:t>Font names must be capitalized (except generic font families).</a:t>
            </a:r>
          </a:p>
          <a:p>
            <a:pPr>
              <a:spcBef>
                <a:spcPts val="3000"/>
              </a:spcBef>
              <a:defRPr sz="3000"/>
            </a:pPr>
            <a:r>
              <a:t>Use commas to separate multiple font names.</a:t>
            </a:r>
          </a:p>
          <a:p>
            <a:pPr>
              <a:spcBef>
                <a:spcPts val="3000"/>
              </a:spcBef>
              <a:defRPr sz="3000"/>
            </a:pPr>
            <a:r>
              <a:t>If the name has a character space, it must appear within quotation marks:</a:t>
            </a:r>
          </a:p>
          <a:p>
            <a:pPr marL="457200" marR="457200" indent="0" defTabSz="457200">
              <a:spcBef>
                <a:spcPts val="3000"/>
              </a:spcBef>
              <a:buSzTx/>
              <a:buNone/>
              <a:tabLst>
                <a:tab pos="1041400" algn="l"/>
              </a:tabLst>
              <a:defRPr sz="25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p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font-family: "Duru Sans", Verdana, sans-serif;</a:t>
            </a:r>
            <a:r>
              <a:rPr>
                <a:solidFill>
                  <a:srgbClr val="000000"/>
                </a:solidFill>
              </a:rPr>
              <a:t>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Using Fonts on the Web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Using Fonts on the Web</a:t>
            </a:r>
          </a:p>
        </p:txBody>
      </p:sp>
      <p:sp>
        <p:nvSpPr>
          <p:cNvPr id="109" name="The font must be available on the user’s machine for it to display.…"/>
          <p:cNvSpPr txBox="1"/>
          <p:nvPr>
            <p:ph type="body" idx="1"/>
          </p:nvPr>
        </p:nvSpPr>
        <p:spPr>
          <a:xfrm>
            <a:off x="952500" y="2817415"/>
            <a:ext cx="11099800" cy="5575152"/>
          </a:xfrm>
          <a:prstGeom prst="rect">
            <a:avLst/>
          </a:prstGeom>
        </p:spPr>
        <p:txBody>
          <a:bodyPr anchor="t"/>
          <a:lstStyle/>
          <a:p>
            <a:pPr marL="426719" indent="-426719" defTabSz="560831">
              <a:spcBef>
                <a:spcPts val="4000"/>
              </a:spcBef>
              <a:defRPr sz="2880"/>
            </a:pPr>
            <a:r>
              <a:t>The font must be available on the user’s machine for it to display.</a:t>
            </a:r>
          </a:p>
          <a:p>
            <a:pPr marL="426719" indent="-426719" defTabSz="560831">
              <a:spcBef>
                <a:spcPts val="4000"/>
              </a:spcBef>
              <a:defRPr sz="2880"/>
            </a:pPr>
            <a:r>
              <a:t>The best practice is to provide a list of options. The browser uses the first one that is available.</a:t>
            </a:r>
          </a:p>
          <a:p>
            <a:pPr marL="426719" indent="-426719" defTabSz="560831">
              <a:spcBef>
                <a:spcPts val="4000"/>
              </a:spcBef>
              <a:defRPr sz="2880"/>
            </a:pPr>
            <a:r>
              <a:t>Start with the font you want and then provide backup options ending with a generic font family, as shown here: </a:t>
            </a:r>
          </a:p>
          <a:p>
            <a:pPr marL="438911" marR="438911" indent="0" algn="just" defTabSz="438911">
              <a:spcBef>
                <a:spcPts val="1500"/>
              </a:spcBef>
              <a:buSzTx/>
              <a:buNone/>
              <a:tabLst>
                <a:tab pos="1003300" algn="l"/>
              </a:tabLst>
              <a:defRPr sz="2304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p {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font-family: "Duru Sans", Verdana, sans-serif;</a:t>
            </a:r>
            <a:r>
              <a:rPr>
                <a:solidFill>
                  <a:srgbClr val="000000"/>
                </a:solidFill>
              </a:rPr>
              <a:t> }</a:t>
            </a:r>
          </a:p>
          <a:p>
            <a:pPr marL="426719" indent="-426719" defTabSz="560831">
              <a:spcBef>
                <a:spcPts val="4000"/>
              </a:spcBef>
              <a:defRPr sz="2880"/>
            </a:pPr>
            <a:r>
              <a:t>You can also download a web font with the page, but it adds to the download and display time.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eneric Font Famil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Generic Font Families</a:t>
            </a:r>
          </a:p>
        </p:txBody>
      </p:sp>
      <p:sp>
        <p:nvSpPr>
          <p:cNvPr id="112" name="Generic font families instruct the browser to use an available font from one of five stylistic categories: serif, sans-serif, monospace, cursive, fantasy…"/>
          <p:cNvSpPr txBox="1"/>
          <p:nvPr>
            <p:ph type="body" idx="1"/>
          </p:nvPr>
        </p:nvSpPr>
        <p:spPr>
          <a:xfrm>
            <a:off x="952500" y="2603500"/>
            <a:ext cx="11099800" cy="5359004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Generic font families instruct the browser to use an available font from one of five stylistic categories:</a:t>
            </a:r>
            <a:br/>
            <a:r>
              <a:rPr b="1">
                <a:latin typeface="+mj-lt"/>
                <a:ea typeface="+mj-ea"/>
                <a:cs typeface="+mj-cs"/>
                <a:sym typeface="Helvetica"/>
              </a:rPr>
              <a:t>serif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sans-serif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monospace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cursive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fantasy</a:t>
            </a:r>
          </a:p>
          <a:p>
            <a:pPr>
              <a:defRPr sz="3000"/>
            </a:pPr>
            <a:r>
              <a:t>Generic font families are often used as the last backup option.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