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8" name="Shape 88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F7931D"/>
                </a:solidFill>
              </a:rPr>
              <a:t>#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CHAPTER TITLE</a:t>
            </a:r>
          </a:p>
        </p:txBody>
      </p:sp>
      <p:pic>
        <p:nvPicPr>
          <p:cNvPr id="19" name="partIV_header.png" descr="partIV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-19050"/>
            <a:ext cx="13004801" cy="167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partV_header.png" descr="partV_header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" y="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8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F7931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1" sz="24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</a:p>
        </p:txBody>
      </p:sp>
      <p:sp>
        <p:nvSpPr>
          <p:cNvPr id="3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7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9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F7931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>
            <a:lvl1pPr marL="0" indent="0">
              <a:spcBef>
                <a:spcPts val="3600"/>
              </a:spcBef>
              <a:buSzTx/>
              <a:buNone/>
              <a:defRPr sz="3000"/>
            </a:lvl1pPr>
            <a:lvl2pPr marL="0" indent="228600">
              <a:spcBef>
                <a:spcPts val="3600"/>
              </a:spcBef>
              <a:buSzTx/>
              <a:buNone/>
              <a:defRPr sz="3000"/>
            </a:lvl2pPr>
            <a:lvl3pPr marL="0" indent="457200">
              <a:spcBef>
                <a:spcPts val="3600"/>
              </a:spcBef>
              <a:buSzTx/>
              <a:buNone/>
              <a:defRPr sz="3000"/>
            </a:lvl3pPr>
            <a:lvl4pPr marL="0" indent="685800">
              <a:spcBef>
                <a:spcPts val="3600"/>
              </a:spcBef>
              <a:buSzTx/>
              <a:buNone/>
              <a:defRPr sz="3000"/>
            </a:lvl4pPr>
            <a:lvl5pPr marL="0" indent="914400">
              <a:spcBef>
                <a:spcPts val="3600"/>
              </a:spcBef>
              <a:buSzTx/>
              <a:buNone/>
              <a:defRPr sz="3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9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6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1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F7931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70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71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2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F7931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F7931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8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9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27 IMAGE PRODUCTION TECHNIQUES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F7931D"/>
                </a:solidFill>
              </a:rPr>
              <a:t>27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IMAGE PRODUCTION TECHNIQUES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IMAGE PRODUCTION STRATEGY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IMAGE PRODUCTION STRATEGY</a:t>
            </a:r>
          </a:p>
          <a:p>
            <a:pPr/>
            <a:r>
              <a:t>Summary</a:t>
            </a:r>
          </a:p>
        </p:txBody>
      </p:sp>
      <p:sp>
        <p:nvSpPr>
          <p:cNvPr id="119" name="If you can’t achieve the effect you want with CSS or SVG, save a copy (or copies, if you need responsive images) of the image in the best bitmap format for the image type.…"/>
          <p:cNvSpPr txBox="1"/>
          <p:nvPr>
            <p:ph type="body" idx="1"/>
          </p:nvPr>
        </p:nvSpPr>
        <p:spPr>
          <a:xfrm>
            <a:off x="952500" y="2817415"/>
            <a:ext cx="11099800" cy="6072585"/>
          </a:xfrm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t>If you can’t achieve the effect you want with CSS or SVG, save a copy (or copies, if you need responsive images) of the image in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best bitmap format</a:t>
            </a:r>
            <a:r>
              <a:t> for the image type. </a:t>
            </a:r>
          </a:p>
          <a:p>
            <a:pPr marL="370416" indent="-370416">
              <a:buSzPct val="75000"/>
              <a:buChar char="•"/>
            </a:pPr>
            <a:r>
              <a:t>All images should be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optimized to their smallest file size</a:t>
            </a:r>
            <a:r>
              <a:t>. </a:t>
            </a:r>
          </a:p>
          <a:p>
            <a:pPr marL="370416" indent="-370416">
              <a:buSzPct val="75000"/>
              <a:buChar char="•"/>
            </a:pPr>
            <a:r>
              <a:t>If there are more than you can produce manually, use an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automated image service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Image Optim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Image Optimization</a:t>
            </a:r>
          </a:p>
        </p:txBody>
      </p:sp>
      <p:sp>
        <p:nvSpPr>
          <p:cNvPr id="122" name="Image optimization refers to measures taken to make your image file sizes as small as possible.…"/>
          <p:cNvSpPr txBox="1"/>
          <p:nvPr>
            <p:ph type="body" idx="1"/>
          </p:nvPr>
        </p:nvSpPr>
        <p:spPr>
          <a:xfrm>
            <a:off x="952500" y="2817415"/>
            <a:ext cx="11099800" cy="6072585"/>
          </a:xfrm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Image optimization</a:t>
            </a:r>
            <a:r>
              <a:t> refers to measures taken to make your image file sizes as small as possible.</a:t>
            </a:r>
          </a:p>
          <a:p>
            <a:pPr marL="370416" indent="-370416">
              <a:buSzPct val="75000"/>
              <a:buChar char="•"/>
            </a:pPr>
            <a:r>
              <a:t>Optimization approaches fall into two categories:</a:t>
            </a:r>
          </a:p>
          <a:p>
            <a:pPr lvl="2" marL="1259416" indent="-370416">
              <a:spcBef>
                <a:spcPts val="3000"/>
              </a:spcBef>
              <a:buSzPct val="75000"/>
              <a:buChar char="•"/>
            </a:pPr>
            <a:r>
              <a:t>Efforts made during the design and export process</a:t>
            </a:r>
          </a:p>
          <a:p>
            <a:pPr lvl="2" marL="1259416" indent="-370416">
              <a:spcBef>
                <a:spcPts val="3000"/>
              </a:spcBef>
              <a:buSzPct val="75000"/>
              <a:buChar char="•"/>
            </a:pPr>
            <a:r>
              <a:t>Compression tools after the images have been exported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AGE OPTIMIZATION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IMAGE OPTIMIZATION</a:t>
            </a:r>
          </a:p>
          <a:p>
            <a:pPr/>
            <a:r>
              <a:t>General Optimization Tips</a:t>
            </a:r>
          </a:p>
        </p:txBody>
      </p:sp>
      <p:sp>
        <p:nvSpPr>
          <p:cNvPr id="125" name="Keep a high-quality original and make copies of it at optimized sizes.…"/>
          <p:cNvSpPr txBox="1"/>
          <p:nvPr>
            <p:ph type="body" idx="1"/>
          </p:nvPr>
        </p:nvSpPr>
        <p:spPr>
          <a:xfrm>
            <a:off x="952500" y="2817415"/>
            <a:ext cx="11099800" cy="6072585"/>
          </a:xfrm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t>Keep a high-quality original and make copies of it at optimized sizes.</a:t>
            </a:r>
          </a:p>
          <a:p>
            <a:pPr marL="370416" indent="-370416">
              <a:buSzPct val="75000"/>
              <a:buChar char="•"/>
            </a:pPr>
            <a:r>
              <a:t>Limit the dimensions of the image.</a:t>
            </a:r>
          </a:p>
          <a:p>
            <a:pPr marL="370416" indent="-370416">
              <a:buSzPct val="75000"/>
              <a:buChar char="•"/>
            </a:pPr>
            <a:r>
              <a:t>Reuse images so they can be stored in the browser cache.</a:t>
            </a:r>
          </a:p>
          <a:p>
            <a:pPr marL="370416" indent="-370416">
              <a:buSzPct val="75000"/>
              <a:buChar char="•"/>
            </a:pPr>
            <a:r>
              <a:t>Use image-editing tools with web-specific features.</a:t>
            </a:r>
          </a:p>
          <a:p>
            <a:pPr marL="370416" indent="-370416">
              <a:buSzPct val="75000"/>
              <a:buChar char="•"/>
            </a:pPr>
            <a:r>
              <a:t>Run an image through an optimizer tool as a last step.</a:t>
            </a:r>
          </a:p>
          <a:p>
            <a:pPr marL="370416" indent="-370416">
              <a:buSzPct val="75000"/>
              <a:buChar char="•"/>
            </a:pPr>
            <a:r>
              <a:t>Take advantage of “lazy loading”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IMAGE OPTIMIZATION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IMAGE OPTIMIZATION</a:t>
            </a:r>
          </a:p>
          <a:p>
            <a:pPr/>
            <a:r>
              <a:t>Optimizing JPEGs</a:t>
            </a:r>
          </a:p>
        </p:txBody>
      </p:sp>
      <p:sp>
        <p:nvSpPr>
          <p:cNvPr id="128" name="General strategies for reducing the file size of JPEGs:…"/>
          <p:cNvSpPr txBox="1"/>
          <p:nvPr>
            <p:ph type="body" idx="1"/>
          </p:nvPr>
        </p:nvSpPr>
        <p:spPr>
          <a:xfrm>
            <a:off x="952500" y="2364630"/>
            <a:ext cx="11099800" cy="6776940"/>
          </a:xfrm>
          <a:prstGeom prst="rect">
            <a:avLst/>
          </a:prstGeom>
        </p:spPr>
        <p:txBody>
          <a:bodyPr/>
          <a:lstStyle/>
          <a:p>
            <a:pPr defTabSz="467359">
              <a:spcBef>
                <a:spcPts val="2800"/>
              </a:spcBef>
              <a:defRPr sz="2400"/>
            </a:pPr>
            <a:r>
              <a:t>General strategies for reducing the file size of JPEGs:</a:t>
            </a:r>
          </a:p>
          <a:p>
            <a:pPr lvl="1" marL="651933" indent="-296333" defTabSz="467359">
              <a:spcBef>
                <a:spcPts val="2800"/>
              </a:spcBef>
              <a:buSzPct val="75000"/>
              <a:buChar char="•"/>
              <a:defRPr sz="24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Be aggressive with compression (Quality)</a:t>
            </a:r>
            <a:br/>
            <a:r>
              <a:t>Optimal settings vary by image, but most images stand up to moderate (50-70) or even low (30-40) quality settings.</a:t>
            </a:r>
          </a:p>
          <a:p>
            <a:pPr lvl="1" marL="651933" indent="-296333" defTabSz="467359">
              <a:spcBef>
                <a:spcPts val="2800"/>
              </a:spcBef>
              <a:buSzPct val="75000"/>
              <a:buChar char="•"/>
              <a:defRPr sz="24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Choose Optimized, if available</a:t>
            </a:r>
            <a:br/>
            <a:r>
              <a:t>Optimized JPEGS are slightly smaller with better color fidelity.</a:t>
            </a:r>
          </a:p>
          <a:p>
            <a:pPr lvl="1" marL="651933" indent="-296333" defTabSz="467359">
              <a:spcBef>
                <a:spcPts val="2800"/>
              </a:spcBef>
              <a:buSzPct val="75000"/>
              <a:buChar char="•"/>
              <a:defRPr sz="24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Choose Progressive for large images, if available</a:t>
            </a:r>
            <a:br>
              <a:rPr b="1">
                <a:latin typeface="+mj-lt"/>
                <a:ea typeface="+mj-ea"/>
                <a:cs typeface="+mj-cs"/>
                <a:sym typeface="Helvetica"/>
              </a:rPr>
            </a:br>
            <a:r>
              <a:t>Progressive JPEGs display in a series of passes as they download,</a:t>
            </a:r>
          </a:p>
          <a:p>
            <a:pPr lvl="1" marL="651933" indent="-296333" defTabSz="467359">
              <a:spcBef>
                <a:spcPts val="2800"/>
              </a:spcBef>
              <a:buSzPct val="75000"/>
              <a:buChar char="•"/>
              <a:defRPr sz="24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Soften the image (Blur/Smoothing)</a:t>
            </a:r>
            <a:br/>
            <a:r>
              <a:t>Because JPEG compresses soft gradients well, applying a slight blur to an image or less-important parts of it reduces file size.</a:t>
            </a:r>
          </a:p>
          <a:p>
            <a:pPr lvl="1" marL="651933" indent="-296333" defTabSz="467359">
              <a:spcBef>
                <a:spcPts val="2800"/>
              </a:spcBef>
              <a:buSzPct val="75000"/>
              <a:buChar char="•"/>
              <a:defRPr sz="24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Avoid hard edges and sharp details</a:t>
            </a:r>
            <a:br/>
            <a:r>
              <a:t>Consider whether hard edges can be softened or if PNG is a better format.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IMAGE OPTIMIZATION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IMAGE OPTIMIZATION</a:t>
            </a:r>
          </a:p>
          <a:p>
            <a:pPr/>
            <a:r>
              <a:t>“Optimizing” PNG-24</a:t>
            </a:r>
          </a:p>
        </p:txBody>
      </p:sp>
      <p:sp>
        <p:nvSpPr>
          <p:cNvPr id="131" name="Because PNG-24 uses a lossless compression scheme, you can’t do much to optimize it.…"/>
          <p:cNvSpPr txBox="1"/>
          <p:nvPr>
            <p:ph type="body" idx="1"/>
          </p:nvPr>
        </p:nvSpPr>
        <p:spPr>
          <a:xfrm>
            <a:off x="952500" y="2451100"/>
            <a:ext cx="11099800" cy="6286500"/>
          </a:xfrm>
          <a:prstGeom prst="rect">
            <a:avLst/>
          </a:prstGeom>
        </p:spPr>
        <p:txBody>
          <a:bodyPr/>
          <a:lstStyle/>
          <a:p>
            <a:pPr/>
            <a:r>
              <a:t>Because PNG-24 uses a lossless compression scheme, you can’t do much to optimize it.</a:t>
            </a:r>
          </a:p>
          <a:p>
            <a:pPr lvl="1" marL="8149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Use JPEG or WebP instead</a:t>
            </a:r>
            <a:br/>
            <a:r>
              <a:t>Lossy JPEGs will result in smaller file sizes for photographic images. Use WebP if the image has alpha transparency.</a:t>
            </a:r>
          </a:p>
          <a:p>
            <a:pPr lvl="1" marL="8149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Run them through an optimization tool</a:t>
            </a:r>
            <a:br>
              <a:rPr b="1">
                <a:latin typeface="+mj-lt"/>
                <a:ea typeface="+mj-ea"/>
                <a:cs typeface="+mj-cs"/>
                <a:sym typeface="Helvetica"/>
              </a:rPr>
            </a:br>
            <a:r>
              <a:t>An optimization tool may reduce the file size a little without losing image quality.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IMAGE OPTIMIZATION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IMAGE OPTIMIZATION</a:t>
            </a:r>
          </a:p>
          <a:p>
            <a:pPr/>
            <a:r>
              <a:t>Optimizing PNG-8 and GIF</a:t>
            </a:r>
          </a:p>
        </p:txBody>
      </p:sp>
      <p:sp>
        <p:nvSpPr>
          <p:cNvPr id="134" name="PNG-8 and GIF use compression schemes that work most efficiently on flat areas of color. These tips maximize flat color areas:…"/>
          <p:cNvSpPr txBox="1"/>
          <p:nvPr>
            <p:ph type="body" idx="1"/>
          </p:nvPr>
        </p:nvSpPr>
        <p:spPr>
          <a:xfrm>
            <a:off x="952500" y="2438400"/>
            <a:ext cx="11099800" cy="6286500"/>
          </a:xfrm>
          <a:prstGeom prst="rect">
            <a:avLst/>
          </a:prstGeom>
        </p:spPr>
        <p:txBody>
          <a:bodyPr/>
          <a:lstStyle/>
          <a:p>
            <a:pPr defTabSz="490727">
              <a:spcBef>
                <a:spcPts val="3000"/>
              </a:spcBef>
              <a:defRPr sz="2520"/>
            </a:pPr>
            <a:r>
              <a:t>PNG-8 and GIF use compression schemes that work most efficiently on flat areas of color. These tips maximize flat color areas:</a:t>
            </a:r>
          </a:p>
          <a:p>
            <a:pPr lvl="1" marL="684529" indent="-311149" defTabSz="490727">
              <a:spcBef>
                <a:spcPts val="3000"/>
              </a:spcBef>
              <a:buSzPct val="75000"/>
              <a:buChar char="•"/>
              <a:defRPr sz="25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Reduce the number of colors (bit depth)</a:t>
            </a:r>
            <a:br>
              <a:rPr b="1">
                <a:latin typeface="+mj-lt"/>
                <a:ea typeface="+mj-ea"/>
                <a:cs typeface="+mj-cs"/>
                <a:sym typeface="Helvetica"/>
              </a:rPr>
            </a:br>
            <a:r>
              <a:t>Choose a lower bit-depth (fewer colors) in the export tool or when converting to Indexed Color.</a:t>
            </a:r>
          </a:p>
          <a:p>
            <a:pPr lvl="1" marL="684529" indent="-311149" defTabSz="490727">
              <a:spcBef>
                <a:spcPts val="3000"/>
              </a:spcBef>
              <a:buSzPct val="75000"/>
              <a:buChar char="•"/>
              <a:defRPr sz="25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Avoid or reduce dithering</a:t>
            </a:r>
            <a:br>
              <a:rPr b="1">
                <a:latin typeface="+mj-lt"/>
                <a:ea typeface="+mj-ea"/>
                <a:cs typeface="+mj-cs"/>
                <a:sym typeface="Helvetica"/>
              </a:rPr>
            </a:br>
            <a:r>
              <a:t>Dithering (a speckle pattern) breaks up flat areas of color, which doesn’t let the compression scheme work as efficiently.</a:t>
            </a:r>
          </a:p>
          <a:p>
            <a:pPr lvl="1" marL="684529" indent="-311149" defTabSz="490727">
              <a:spcBef>
                <a:spcPts val="3000"/>
              </a:spcBef>
              <a:buSzPct val="75000"/>
              <a:buChar char="•"/>
              <a:defRPr sz="25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Design with flat colors</a:t>
            </a:r>
            <a:br>
              <a:rPr b="1">
                <a:latin typeface="+mj-lt"/>
                <a:ea typeface="+mj-ea"/>
                <a:cs typeface="+mj-cs"/>
                <a:sym typeface="Helvetica"/>
              </a:rPr>
            </a:br>
            <a:r>
              <a:t>Choose flat colors instead of gradients or patterns when designing.</a:t>
            </a:r>
          </a:p>
          <a:p>
            <a:pPr lvl="1" marL="684529" indent="-311149" defTabSz="490727">
              <a:spcBef>
                <a:spcPts val="3000"/>
              </a:spcBef>
              <a:buSzPct val="75000"/>
              <a:buChar char="•"/>
              <a:defRPr sz="25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Use an optimization tool</a:t>
            </a:r>
            <a:br>
              <a:rPr b="1">
                <a:latin typeface="+mj-lt"/>
                <a:ea typeface="+mj-ea"/>
                <a:cs typeface="+mj-cs"/>
                <a:sym typeface="Helvetica"/>
              </a:rPr>
            </a:br>
            <a:r>
              <a:t>A tool may be able to strip out unnecessary data.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IMAGE OPTIMIZATION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IMAGE OPTIMIZATION</a:t>
            </a:r>
          </a:p>
          <a:p>
            <a:pPr/>
            <a:r>
              <a:t>Optimizing WebP</a:t>
            </a:r>
          </a:p>
        </p:txBody>
      </p:sp>
      <p:sp>
        <p:nvSpPr>
          <p:cNvPr id="137" name="Use the Quality setting Because quality suffers at lower quality settings, it is best to stick with higher settings.…"/>
          <p:cNvSpPr txBox="1"/>
          <p:nvPr>
            <p:ph type="body" idx="1"/>
          </p:nvPr>
        </p:nvSpPr>
        <p:spPr>
          <a:xfrm>
            <a:off x="952500" y="3035300"/>
            <a:ext cx="11099800" cy="6286500"/>
          </a:xfrm>
          <a:prstGeom prst="rect">
            <a:avLst/>
          </a:prstGeom>
        </p:spPr>
        <p:txBody>
          <a:bodyPr/>
          <a:lstStyle/>
          <a:p>
            <a:pPr lvl="1" marL="8149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Use the Quality setting</a:t>
            </a:r>
            <a:br>
              <a:rPr b="1">
                <a:latin typeface="+mj-lt"/>
                <a:ea typeface="+mj-ea"/>
                <a:cs typeface="+mj-cs"/>
                <a:sym typeface="Helvetica"/>
              </a:rPr>
            </a:br>
            <a:r>
              <a:t>Because quality suffers at lower quality settings, it is best to stick with higher settings.</a:t>
            </a:r>
          </a:p>
          <a:p>
            <a:pPr lvl="1" marL="8149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Add a blur</a:t>
            </a:r>
            <a:br>
              <a:rPr b="1">
                <a:latin typeface="+mj-lt"/>
                <a:ea typeface="+mj-ea"/>
                <a:cs typeface="+mj-cs"/>
                <a:sym typeface="Helvetica"/>
              </a:rPr>
            </a:br>
            <a:r>
              <a:t>Like JPEG, WebP compresses soft areas more efficiently.</a:t>
            </a:r>
          </a:p>
          <a:p>
            <a:pPr lvl="1" marL="8149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Use an optimization tool</a:t>
            </a:r>
            <a:br/>
            <a:r>
              <a:t>Optimization tools wring out extra data, either with or without image degradation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IMAGE OPTIMIZATION…"/>
          <p:cNvSpPr txBox="1"/>
          <p:nvPr>
            <p:ph type="title"/>
          </p:nvPr>
        </p:nvSpPr>
        <p:spPr>
          <a:xfrm>
            <a:off x="952500" y="444500"/>
            <a:ext cx="11099800" cy="1760240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IMAGE OPTIMIZATION</a:t>
            </a:r>
          </a:p>
          <a:p>
            <a:pPr/>
            <a:r>
              <a:t>Optimization Tools</a:t>
            </a:r>
          </a:p>
        </p:txBody>
      </p:sp>
      <p:sp>
        <p:nvSpPr>
          <p:cNvPr id="140" name="Images generated by tools like Photoshop and Sigma can almost always be reduced further with optimization tools:…"/>
          <p:cNvSpPr txBox="1"/>
          <p:nvPr>
            <p:ph type="body" idx="1"/>
          </p:nvPr>
        </p:nvSpPr>
        <p:spPr>
          <a:xfrm>
            <a:off x="952500" y="2289919"/>
            <a:ext cx="11099800" cy="6600081"/>
          </a:xfrm>
          <a:prstGeom prst="rect">
            <a:avLst/>
          </a:prstGeom>
        </p:spPr>
        <p:txBody>
          <a:bodyPr/>
          <a:lstStyle/>
          <a:p>
            <a:pPr/>
            <a:r>
              <a:t>Images generated by tools like Photoshop and Sigma can almost always be reduced further with optimization tools:</a:t>
            </a:r>
          </a:p>
          <a:p>
            <a:pPr marL="370416" indent="-370416">
              <a:buSzPct val="75000"/>
              <a:buChar char="•"/>
            </a:pPr>
            <a:r>
              <a:t>Squoosh (</a:t>
            </a:r>
            <a:r>
              <a:rPr i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squoosh.app</a:t>
            </a:r>
            <a:r>
              <a:t>)</a:t>
            </a:r>
          </a:p>
          <a:p>
            <a:pPr marL="370416" indent="-370416">
              <a:buSzPct val="75000"/>
              <a:buChar char="•"/>
            </a:pPr>
            <a:r>
              <a:t>Optimizilla (</a:t>
            </a:r>
            <a:r>
              <a:rPr i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imagecompressor.com</a:t>
            </a:r>
            <a:r>
              <a:t>)</a:t>
            </a:r>
          </a:p>
          <a:p>
            <a:pPr marL="370416" indent="-370416">
              <a:buSzPct val="75000"/>
              <a:buChar char="•"/>
            </a:pPr>
            <a:r>
              <a:t>Compressor (</a:t>
            </a:r>
            <a:r>
              <a:rPr i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compressor.io</a:t>
            </a:r>
            <a:r>
              <a:t>)</a:t>
            </a:r>
          </a:p>
          <a:p>
            <a:pPr marL="370416" indent="-370416">
              <a:buSzPct val="75000"/>
              <a:buChar char="•"/>
            </a:pPr>
            <a:r>
              <a:t>ImageOptim (</a:t>
            </a:r>
            <a:r>
              <a:rPr i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imageoptim.com</a:t>
            </a:r>
            <a:r>
              <a:t>)</a:t>
            </a:r>
          </a:p>
          <a:p>
            <a:pPr marL="370416" indent="-370416">
              <a:buSzPct val="75000"/>
              <a:buChar char="•"/>
            </a:pPr>
            <a:r>
              <a:t>Tools built into Wordpress, Drupal, or similar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Responsive Image Sets"/>
          <p:cNvSpPr txBox="1"/>
          <p:nvPr>
            <p:ph type="title"/>
          </p:nvPr>
        </p:nvSpPr>
        <p:spPr>
          <a:xfrm>
            <a:off x="952500" y="603001"/>
            <a:ext cx="11099800" cy="2159001"/>
          </a:xfrm>
          <a:prstGeom prst="rect">
            <a:avLst/>
          </a:prstGeom>
        </p:spPr>
        <p:txBody>
          <a:bodyPr/>
          <a:lstStyle/>
          <a:p>
            <a:pPr/>
            <a:r>
              <a:t>Responsive Image Sets</a:t>
            </a:r>
          </a:p>
        </p:txBody>
      </p:sp>
      <p:sp>
        <p:nvSpPr>
          <p:cNvPr id="143" name="Provide images at multiple sizes with responsive image markup to prevent devices from downloading more image data than they need. There are four scenarios:…"/>
          <p:cNvSpPr txBox="1"/>
          <p:nvPr>
            <p:ph type="body" idx="1"/>
          </p:nvPr>
        </p:nvSpPr>
        <p:spPr>
          <a:xfrm>
            <a:off x="952500" y="2748657"/>
            <a:ext cx="11099800" cy="6230244"/>
          </a:xfrm>
          <a:prstGeom prst="rect">
            <a:avLst/>
          </a:prstGeom>
        </p:spPr>
        <p:txBody>
          <a:bodyPr/>
          <a:lstStyle/>
          <a:p>
            <a:pPr/>
            <a:r>
              <a:t>Provide images at multiple sizes with responsive image markup to prevent devices from downloading more image data than they need. There are four scenarios:</a:t>
            </a:r>
          </a:p>
          <a:p>
            <a:pPr marL="370416" indent="-370416">
              <a:buSzPct val="75000"/>
              <a:buChar char="•"/>
            </a:pPr>
            <a:r>
              <a:t>Different dimensions appropriate for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width in the layout</a:t>
            </a:r>
            <a:endParaRPr b="1">
              <a:latin typeface="+mj-lt"/>
              <a:ea typeface="+mj-ea"/>
              <a:cs typeface="+mj-cs"/>
              <a:sym typeface="Helvetica"/>
            </a:endParaRPr>
          </a:p>
          <a:p>
            <a:pPr marL="370416" indent="-370416">
              <a:buSzPct val="75000"/>
              <a:buChar char="•"/>
            </a:pPr>
            <a:r>
              <a:t>Different sizes targeted to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high-density displays</a:t>
            </a:r>
            <a:endParaRPr b="1">
              <a:latin typeface="+mj-lt"/>
              <a:ea typeface="+mj-ea"/>
              <a:cs typeface="+mj-cs"/>
              <a:sym typeface="Helvetica"/>
            </a:endParaRPr>
          </a:p>
          <a:p>
            <a:pPr marL="370416" indent="-370416">
              <a:buSzPct val="75000"/>
              <a:buChar char="•"/>
            </a:pPr>
            <a:r>
              <a:t>Art-directed images with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different amounts of detail</a:t>
            </a:r>
            <a:r>
              <a:t> for different screen sizes</a:t>
            </a:r>
          </a:p>
          <a:p>
            <a:pPr marL="3704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Alternative image formats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RESPONSIVE IMAGE SETS How Many Images?"/>
          <p:cNvSpPr txBox="1"/>
          <p:nvPr>
            <p:ph type="title"/>
          </p:nvPr>
        </p:nvSpPr>
        <p:spPr>
          <a:xfrm>
            <a:off x="952500" y="603001"/>
            <a:ext cx="11099800" cy="1773239"/>
          </a:xfrm>
          <a:prstGeom prst="rect">
            <a:avLst/>
          </a:prstGeom>
        </p:spPr>
        <p:txBody>
          <a:bodyPr/>
          <a:lstStyle/>
          <a:p>
            <a:pPr/>
            <a:r>
              <a:rPr b="0" spc="100" sz="2000">
                <a:latin typeface="+mn-lt"/>
                <a:ea typeface="+mn-ea"/>
                <a:cs typeface="+mn-cs"/>
                <a:sym typeface="Helvetica Light"/>
              </a:rPr>
              <a:t>RESPONSIVE IMAGE SETS</a:t>
            </a:r>
            <a:br/>
            <a:r>
              <a:t>How Many Images?</a:t>
            </a:r>
          </a:p>
        </p:txBody>
      </p:sp>
      <p:sp>
        <p:nvSpPr>
          <p:cNvPr id="146" name="There’s no exact formula for determining how many images you need in a set.…"/>
          <p:cNvSpPr txBox="1"/>
          <p:nvPr>
            <p:ph type="body" idx="1"/>
          </p:nvPr>
        </p:nvSpPr>
        <p:spPr>
          <a:xfrm>
            <a:off x="952500" y="2748657"/>
            <a:ext cx="11099800" cy="6230243"/>
          </a:xfrm>
          <a:prstGeom prst="rect">
            <a:avLst/>
          </a:prstGeom>
        </p:spPr>
        <p:txBody>
          <a:bodyPr/>
          <a:lstStyle/>
          <a:p>
            <a:pPr marL="333374" indent="-333374" defTabSz="525779">
              <a:spcBef>
                <a:spcPts val="3200"/>
              </a:spcBef>
              <a:buSzPct val="75000"/>
              <a:buChar char="•"/>
              <a:defRPr sz="2700"/>
            </a:pPr>
            <a:r>
              <a:t>There’s no exact formula for determining how many images you need in a set. </a:t>
            </a:r>
          </a:p>
          <a:p>
            <a:pPr marL="333374" indent="-333374" defTabSz="525779">
              <a:spcBef>
                <a:spcPts val="3200"/>
              </a:spcBef>
              <a:buSzPct val="75000"/>
              <a:buChar char="•"/>
              <a:defRPr sz="2700"/>
            </a:pPr>
            <a:r>
              <a:t>You don’t need to provide an image for every breakpoint.</a:t>
            </a:r>
          </a:p>
          <a:p>
            <a:pPr marL="333374" indent="-333374" defTabSz="525779">
              <a:spcBef>
                <a:spcPts val="3200"/>
              </a:spcBef>
              <a:buSzPct val="75000"/>
              <a:buChar char="•"/>
              <a:defRPr sz="2700"/>
            </a:pPr>
            <a:r>
              <a:t>Try images at the largest and smallest size they’ll appear in the layout. If there's a wide range, make a few sizes in between.</a:t>
            </a:r>
          </a:p>
          <a:p>
            <a:pPr marL="333374" indent="-333374" defTabSz="525779">
              <a:spcBef>
                <a:spcPts val="3200"/>
              </a:spcBef>
              <a:buSzPct val="75000"/>
              <a:buChar char="•"/>
              <a:defRPr sz="2700"/>
            </a:pPr>
            <a:r>
              <a:t>One approach is to make images based on file size using the 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Responsive Image Breakpoints Generator</a:t>
            </a:r>
            <a:r>
              <a:t> (</a:t>
            </a:r>
            <a:r>
              <a:rPr i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responsivebreakpoints.com</a:t>
            </a:r>
            <a:r>
              <a:t>).</a:t>
            </a:r>
          </a:p>
          <a:p>
            <a:pPr marL="333374" indent="-333374" defTabSz="525779">
              <a:spcBef>
                <a:spcPts val="3200"/>
              </a:spcBef>
              <a:buSzPct val="75000"/>
              <a:buChar char="•"/>
              <a:defRPr sz="27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RespImageLint</a:t>
            </a:r>
            <a:r>
              <a:t> bookmarklet mathematically generates the optimum values for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sizes</a:t>
            </a:r>
            <a:r>
              <a:t> attribute, which tell you what sizes to create (</a:t>
            </a:r>
            <a:r>
              <a:rPr i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oreil.ly/80DCp</a:t>
            </a:r>
            <a:r>
              <a:t>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mage production strategy…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Image production strategy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Image optimization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Responsive image set approaches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Tips and techniques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Image automation services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Tools, Tips and Techniqu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Tools, Tips and Techniques</a:t>
            </a:r>
          </a:p>
        </p:txBody>
      </p:sp>
      <p:sp>
        <p:nvSpPr>
          <p:cNvPr id="149" name="Use vectors whenever possible. Vectors can scale infinitely without loss of quality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48191" indent="-348191" defTabSz="549148">
              <a:spcBef>
                <a:spcPts val="3300"/>
              </a:spcBef>
              <a:buSzPct val="75000"/>
              <a:buChar char="•"/>
              <a:defRPr sz="28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Use vectors whenever possible.</a:t>
            </a:r>
            <a:br/>
            <a:r>
              <a:t>Vectors can scale infinitely without loss of quality.</a:t>
            </a:r>
          </a:p>
          <a:p>
            <a:pPr marL="348191" indent="-348191" defTabSz="549148">
              <a:spcBef>
                <a:spcPts val="3300"/>
              </a:spcBef>
              <a:buSzPct val="75000"/>
              <a:buChar char="•"/>
              <a:defRPr sz="28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Start with a high-quality original.</a:t>
            </a:r>
            <a:br/>
            <a:r>
              <a:t>Avoid upscaling, or use an AI upscaling tool if it is unavoidable.</a:t>
            </a:r>
          </a:p>
          <a:p>
            <a:pPr marL="348191" indent="-348191" defTabSz="549148">
              <a:spcBef>
                <a:spcPts val="3300"/>
              </a:spcBef>
              <a:buSzPct val="75000"/>
              <a:buChar char="•"/>
              <a:defRPr sz="28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Embed large-scale bitmaps</a:t>
            </a:r>
            <a:br/>
            <a:r>
              <a:t>Embed the high-quality original into your page layout design (in Figma, Photoshop, or similar) so it maintains its size on export.</a:t>
            </a:r>
          </a:p>
          <a:p>
            <a:pPr marL="348191" indent="-348191" defTabSz="549148">
              <a:spcBef>
                <a:spcPts val="3300"/>
              </a:spcBef>
              <a:buSzPct val="75000"/>
              <a:buChar char="•"/>
              <a:defRPr sz="28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Export multiple scales at once</a:t>
            </a:r>
            <a:br/>
            <a:r>
              <a:t>Modern design tools have settings that allow you to export 1x, 2x, 3x, etc versions of a selected image (again, starting with an embedded high-resolution image yields best results).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Image Autom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Image Automation</a:t>
            </a:r>
          </a:p>
        </p:txBody>
      </p:sp>
      <p:sp>
        <p:nvSpPr>
          <p:cNvPr id="152" name="Because creating multiple images with responsive markup is time-consuming, it is more efficient to use an Image CDN.…"/>
          <p:cNvSpPr txBox="1"/>
          <p:nvPr>
            <p:ph type="body" idx="1"/>
          </p:nvPr>
        </p:nvSpPr>
        <p:spPr>
          <a:xfrm>
            <a:off x="952500" y="3067050"/>
            <a:ext cx="11099800" cy="5822950"/>
          </a:xfrm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t>Because creating multiple images with responsive markup is time-consuming, it is more efficient to use an Image CDN.</a:t>
            </a:r>
          </a:p>
          <a:p>
            <a:pPr marL="370416" indent="-370416">
              <a:buSzPct val="75000"/>
              <a:buChar char="•"/>
            </a:pPr>
            <a:r>
              <a:t>A content delivery system (CDN) is a globally distributed network of servers that cache your content that increase page speed and decrease downtime.</a:t>
            </a:r>
          </a:p>
          <a:p>
            <a:pPr marL="370416" indent="-370416">
              <a:buSzPct val="75000"/>
              <a:buChar char="•"/>
            </a:pPr>
            <a:r>
              <a:t>An Image CDN provides specialized image optimization, manipulation, and delivery services over a CDN.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Image Automation, cont’d."/>
          <p:cNvSpPr txBox="1"/>
          <p:nvPr>
            <p:ph type="title"/>
          </p:nvPr>
        </p:nvSpPr>
        <p:spPr>
          <a:xfrm>
            <a:off x="952500" y="444500"/>
            <a:ext cx="11099800" cy="1453208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Image Automation, cont’d.</a:t>
            </a:r>
          </a:p>
        </p:txBody>
      </p:sp>
      <p:sp>
        <p:nvSpPr>
          <p:cNvPr id="155" name="How it works:…"/>
          <p:cNvSpPr txBox="1"/>
          <p:nvPr>
            <p:ph type="body" idx="1"/>
          </p:nvPr>
        </p:nvSpPr>
        <p:spPr>
          <a:xfrm>
            <a:off x="952500" y="2241550"/>
            <a:ext cx="11099800" cy="6254850"/>
          </a:xfrm>
          <a:prstGeom prst="rect">
            <a:avLst/>
          </a:prstGeom>
        </p:spPr>
        <p:txBody>
          <a:bodyPr/>
          <a:lstStyle/>
          <a:p>
            <a:pPr defTabSz="543305">
              <a:spcBef>
                <a:spcPts val="3300"/>
              </a:spcBef>
              <a:defRPr b="1" sz="2790">
                <a:latin typeface="+mj-lt"/>
                <a:ea typeface="+mj-ea"/>
                <a:cs typeface="+mj-cs"/>
                <a:sym typeface="Helvetica"/>
              </a:defRPr>
            </a:pPr>
            <a:r>
              <a:t>How it works:</a:t>
            </a:r>
          </a:p>
          <a:p>
            <a:pPr marL="344487" indent="-344487" defTabSz="543305">
              <a:spcBef>
                <a:spcPts val="1800"/>
              </a:spcBef>
              <a:buSzPct val="75000"/>
              <a:buChar char="•"/>
              <a:defRPr sz="2790"/>
            </a:pPr>
            <a:r>
              <a:t>You upload one high-quality image and provide information in the markup. </a:t>
            </a:r>
          </a:p>
          <a:p>
            <a:pPr marL="344487" indent="-344487" defTabSz="543305">
              <a:spcBef>
                <a:spcPts val="1800"/>
              </a:spcBef>
              <a:buSzPct val="75000"/>
              <a:buChar char="•"/>
              <a:defRPr sz="2790"/>
            </a:pPr>
            <a:r>
              <a:t>The Image CDN produces the correctly sized image on the fly.</a:t>
            </a:r>
          </a:p>
          <a:p>
            <a:pPr defTabSz="543305">
              <a:spcBef>
                <a:spcPts val="3300"/>
              </a:spcBef>
              <a:defRPr b="1" sz="2790">
                <a:latin typeface="+mj-lt"/>
                <a:ea typeface="+mj-ea"/>
                <a:cs typeface="+mj-cs"/>
                <a:sym typeface="Helvetica"/>
              </a:defRPr>
            </a:pPr>
            <a:r>
              <a:t>Advantages:</a:t>
            </a:r>
          </a:p>
          <a:p>
            <a:pPr marL="344487" indent="-344487" defTabSz="543305">
              <a:spcBef>
                <a:spcPts val="1800"/>
              </a:spcBef>
              <a:buSzPct val="75000"/>
              <a:buChar char="•"/>
              <a:defRPr sz="2790"/>
            </a:pPr>
            <a:r>
              <a:t>Less work!</a:t>
            </a:r>
          </a:p>
          <a:p>
            <a:pPr marL="344487" indent="-344487" defTabSz="543305">
              <a:spcBef>
                <a:spcPts val="1800"/>
              </a:spcBef>
              <a:buSzPct val="75000"/>
              <a:buChar char="•"/>
              <a:defRPr sz="2790"/>
            </a:pPr>
            <a:r>
              <a:t>Available for free or a low fee for small sites</a:t>
            </a:r>
          </a:p>
          <a:p>
            <a:pPr marL="344487" indent="-344487" defTabSz="543305">
              <a:spcBef>
                <a:spcPts val="1800"/>
              </a:spcBef>
              <a:buSzPct val="75000"/>
              <a:buChar char="•"/>
              <a:defRPr sz="2790"/>
            </a:pPr>
            <a:r>
              <a:t>Image CDN companies keep up with latest image optimization technologies</a:t>
            </a:r>
          </a:p>
          <a:p>
            <a:pPr marL="344487" indent="-344487" defTabSz="543305">
              <a:spcBef>
                <a:spcPts val="1800"/>
              </a:spcBef>
              <a:buSzPct val="75000"/>
              <a:buChar char="•"/>
              <a:defRPr sz="2790"/>
            </a:pPr>
            <a:r>
              <a:t>Many can also use AI to crop images in a meaningful way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Image Automation…"/>
          <p:cNvSpPr txBox="1"/>
          <p:nvPr>
            <p:ph type="title"/>
          </p:nvPr>
        </p:nvSpPr>
        <p:spPr>
          <a:xfrm>
            <a:off x="952500" y="444500"/>
            <a:ext cx="11099800" cy="1453208"/>
          </a:xfrm>
          <a:prstGeom prst="rect">
            <a:avLst/>
          </a:prstGeom>
        </p:spPr>
        <p:txBody>
          <a:bodyPr/>
          <a:lstStyle/>
          <a:p>
            <a:pPr>
              <a:defRPr b="0" cap="all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Image Automation</a:t>
            </a:r>
          </a:p>
          <a:p>
            <a:pPr/>
            <a:r>
              <a:t>Image CDNs</a:t>
            </a:r>
          </a:p>
        </p:txBody>
      </p:sp>
      <p:sp>
        <p:nvSpPr>
          <p:cNvPr id="158" name="How it works:…"/>
          <p:cNvSpPr txBox="1"/>
          <p:nvPr>
            <p:ph type="body" idx="1"/>
          </p:nvPr>
        </p:nvSpPr>
        <p:spPr>
          <a:xfrm>
            <a:off x="952500" y="2241550"/>
            <a:ext cx="11099800" cy="6254850"/>
          </a:xfrm>
          <a:prstGeom prst="rect">
            <a:avLst/>
          </a:prstGeom>
        </p:spPr>
        <p:txBody>
          <a:bodyPr/>
          <a:lstStyle/>
          <a:p>
            <a:pPr defTabSz="543305">
              <a:spcBef>
                <a:spcPts val="3300"/>
              </a:spcBef>
              <a:defRPr b="1" sz="2790">
                <a:latin typeface="+mj-lt"/>
                <a:ea typeface="+mj-ea"/>
                <a:cs typeface="+mj-cs"/>
                <a:sym typeface="Helvetica"/>
              </a:defRPr>
            </a:pPr>
            <a:r>
              <a:t>How it works:</a:t>
            </a:r>
          </a:p>
          <a:p>
            <a:pPr marL="344487" indent="-344487" defTabSz="543305">
              <a:spcBef>
                <a:spcPts val="1800"/>
              </a:spcBef>
              <a:buSzPct val="75000"/>
              <a:buChar char="•"/>
              <a:defRPr sz="2790"/>
            </a:pPr>
            <a:r>
              <a:t>You upload one high-quality image and provide information in the markup. </a:t>
            </a:r>
          </a:p>
          <a:p>
            <a:pPr marL="344487" indent="-344487" defTabSz="543305">
              <a:spcBef>
                <a:spcPts val="1800"/>
              </a:spcBef>
              <a:buSzPct val="75000"/>
              <a:buChar char="•"/>
              <a:defRPr sz="2790"/>
            </a:pPr>
            <a:r>
              <a:t>The Image CDN produces the correctly sized image on the fly.</a:t>
            </a:r>
          </a:p>
          <a:p>
            <a:pPr defTabSz="543305">
              <a:spcBef>
                <a:spcPts val="3300"/>
              </a:spcBef>
              <a:defRPr b="1" sz="2790">
                <a:latin typeface="+mj-lt"/>
                <a:ea typeface="+mj-ea"/>
                <a:cs typeface="+mj-cs"/>
                <a:sym typeface="Helvetica"/>
              </a:defRPr>
            </a:pPr>
            <a:r>
              <a:t>Advantages:</a:t>
            </a:r>
          </a:p>
          <a:p>
            <a:pPr marL="344487" indent="-344487" defTabSz="543305">
              <a:spcBef>
                <a:spcPts val="1800"/>
              </a:spcBef>
              <a:buSzPct val="75000"/>
              <a:buChar char="•"/>
              <a:defRPr sz="2790"/>
            </a:pPr>
            <a:r>
              <a:t>Less work!</a:t>
            </a:r>
          </a:p>
          <a:p>
            <a:pPr marL="344487" indent="-344487" defTabSz="543305">
              <a:spcBef>
                <a:spcPts val="1800"/>
              </a:spcBef>
              <a:buSzPct val="75000"/>
              <a:buChar char="•"/>
              <a:defRPr sz="2790"/>
            </a:pPr>
            <a:r>
              <a:t>Available for free or a low fee for small sites</a:t>
            </a:r>
          </a:p>
          <a:p>
            <a:pPr marL="344487" indent="-344487" defTabSz="543305">
              <a:spcBef>
                <a:spcPts val="1800"/>
              </a:spcBef>
              <a:buSzPct val="75000"/>
              <a:buChar char="•"/>
              <a:defRPr sz="2790"/>
            </a:pPr>
            <a:r>
              <a:t>Image CDN companies keep up with latest image optimization technologies</a:t>
            </a:r>
          </a:p>
          <a:p>
            <a:pPr marL="344487" indent="-344487" defTabSz="543305">
              <a:spcBef>
                <a:spcPts val="1800"/>
              </a:spcBef>
              <a:buSzPct val="75000"/>
              <a:buChar char="•"/>
              <a:defRPr sz="2790"/>
            </a:pPr>
            <a:r>
              <a:t>Many can also use AI to crop images in a meaningful way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Image Automation…"/>
          <p:cNvSpPr txBox="1"/>
          <p:nvPr>
            <p:ph type="title"/>
          </p:nvPr>
        </p:nvSpPr>
        <p:spPr>
          <a:xfrm>
            <a:off x="952500" y="444500"/>
            <a:ext cx="11099800" cy="1453208"/>
          </a:xfrm>
          <a:prstGeom prst="rect">
            <a:avLst/>
          </a:prstGeom>
        </p:spPr>
        <p:txBody>
          <a:bodyPr/>
          <a:lstStyle/>
          <a:p>
            <a:pPr>
              <a:defRPr b="0" cap="all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Image Automation</a:t>
            </a:r>
          </a:p>
          <a:p>
            <a:pPr>
              <a:defRPr sz="3600"/>
            </a:pPr>
            <a:r>
              <a:t>Image CDNs, cont’d.</a:t>
            </a:r>
          </a:p>
        </p:txBody>
      </p:sp>
      <p:sp>
        <p:nvSpPr>
          <p:cNvPr id="161" name="Popular image CDNs:…"/>
          <p:cNvSpPr txBox="1"/>
          <p:nvPr>
            <p:ph type="body" idx="1"/>
          </p:nvPr>
        </p:nvSpPr>
        <p:spPr>
          <a:xfrm>
            <a:off x="952500" y="2241550"/>
            <a:ext cx="11099800" cy="6254850"/>
          </a:xfrm>
          <a:prstGeom prst="rect">
            <a:avLst/>
          </a:prstGeom>
        </p:spPr>
        <p:txBody>
          <a:bodyPr/>
          <a:lstStyle/>
          <a:p>
            <a:pPr>
              <a:defRPr b="1" sz="3600">
                <a:latin typeface="+mj-lt"/>
                <a:ea typeface="+mj-ea"/>
                <a:cs typeface="+mj-cs"/>
                <a:sym typeface="Helvetica"/>
              </a:defRPr>
            </a:pPr>
            <a:r>
              <a:t>Popular image CDNs:</a:t>
            </a:r>
          </a:p>
          <a:p>
            <a:pPr marL="370416" indent="-370416">
              <a:buSzPct val="75000"/>
              <a:buChar char="•"/>
              <a:defRPr sz="3500"/>
            </a:pPr>
            <a:r>
              <a:t>Cloudinary (</a:t>
            </a:r>
            <a:r>
              <a:rPr i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cloudinary.com</a:t>
            </a:r>
            <a:r>
              <a:t>)</a:t>
            </a:r>
          </a:p>
          <a:p>
            <a:pPr marL="370416" indent="-370416">
              <a:buSzPct val="75000"/>
              <a:buChar char="•"/>
              <a:defRPr sz="3500"/>
            </a:pPr>
            <a:r>
              <a:t>ImageKit (</a:t>
            </a:r>
            <a:r>
              <a:rPr i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imagekit.io</a:t>
            </a:r>
            <a:r>
              <a:t>)</a:t>
            </a:r>
          </a:p>
          <a:p>
            <a:pPr marL="370416" indent="-370416">
              <a:buSzPct val="75000"/>
              <a:buChar char="•"/>
              <a:defRPr sz="3500"/>
            </a:pPr>
            <a:r>
              <a:t>imgix (</a:t>
            </a:r>
            <a:r>
              <a:rPr i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imgix.com</a:t>
            </a:r>
            <a:r>
              <a:t>)</a:t>
            </a:r>
          </a:p>
          <a:p>
            <a:pPr marL="370416" indent="-370416">
              <a:buSzPct val="75000"/>
              <a:buChar char="•"/>
              <a:defRPr sz="3500"/>
            </a:pPr>
            <a:r>
              <a:t>Kraken (</a:t>
            </a:r>
            <a:r>
              <a:rPr i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kraken.io</a:t>
            </a:r>
            <a:r>
              <a:t>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Image Automation…"/>
          <p:cNvSpPr txBox="1"/>
          <p:nvPr>
            <p:ph type="title"/>
          </p:nvPr>
        </p:nvSpPr>
        <p:spPr>
          <a:xfrm>
            <a:off x="952500" y="444500"/>
            <a:ext cx="11099800" cy="1453208"/>
          </a:xfrm>
          <a:prstGeom prst="rect">
            <a:avLst/>
          </a:prstGeom>
        </p:spPr>
        <p:txBody>
          <a:bodyPr/>
          <a:lstStyle/>
          <a:p>
            <a:pPr>
              <a:defRPr b="0" cap="all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Image Automation</a:t>
            </a:r>
          </a:p>
          <a:p>
            <a:pPr/>
            <a:r>
              <a:t>Other Automation Options</a:t>
            </a:r>
          </a:p>
        </p:txBody>
      </p:sp>
      <p:sp>
        <p:nvSpPr>
          <p:cNvPr id="164" name="There are a few other options for image optimization and delivery:…"/>
          <p:cNvSpPr txBox="1"/>
          <p:nvPr>
            <p:ph type="body" idx="1"/>
          </p:nvPr>
        </p:nvSpPr>
        <p:spPr>
          <a:xfrm>
            <a:off x="952500" y="2498204"/>
            <a:ext cx="11099800" cy="6254850"/>
          </a:xfrm>
          <a:prstGeom prst="rect">
            <a:avLst/>
          </a:prstGeom>
        </p:spPr>
        <p:txBody>
          <a:bodyPr/>
          <a:lstStyle/>
          <a:p>
            <a:pPr defTabSz="549148">
              <a:spcBef>
                <a:spcPts val="3300"/>
              </a:spcBef>
              <a:defRPr sz="2820"/>
            </a:pPr>
            <a:r>
              <a:t>There are a few other options for image optimization and delivery:</a:t>
            </a:r>
          </a:p>
          <a:p>
            <a:pPr marL="348191" indent="-348191" defTabSz="549148">
              <a:spcBef>
                <a:spcPts val="3300"/>
              </a:spcBef>
              <a:buSzPct val="75000"/>
              <a:buChar char="•"/>
              <a:defRPr sz="28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Self-hosted CDNs</a:t>
            </a:r>
            <a:br/>
            <a:r>
              <a:t>If you have an engineering team up to the task, you can run your own image optimization software using self-hosted versions of the Image CDN software.</a:t>
            </a:r>
          </a:p>
          <a:p>
            <a:pPr marL="348191" indent="-348191" defTabSz="549148">
              <a:spcBef>
                <a:spcPts val="3300"/>
              </a:spcBef>
              <a:buSzPct val="75000"/>
              <a:buChar char="•"/>
              <a:defRPr sz="28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Content management systems</a:t>
            </a:r>
            <a:br/>
            <a:r>
              <a:t>CMSs like Wordpress and Drupal have image-optimization plug-ins</a:t>
            </a:r>
          </a:p>
          <a:p>
            <a:pPr marL="348191" indent="-348191" defTabSz="549148">
              <a:spcBef>
                <a:spcPts val="3300"/>
              </a:spcBef>
              <a:buSzPct val="75000"/>
              <a:buChar char="•"/>
              <a:defRPr sz="28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Build tools</a:t>
            </a:r>
            <a:br/>
            <a:r>
              <a:t>Site build tools can be configured to handle image optimization as part of the build and upload process.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Image Production Strateg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Image Production Strategy</a:t>
            </a:r>
          </a:p>
        </p:txBody>
      </p:sp>
      <p:sp>
        <p:nvSpPr>
          <p:cNvPr id="95" name="Priorities to keep in mind when creating and adding images:…"/>
          <p:cNvSpPr txBox="1"/>
          <p:nvPr>
            <p:ph type="body" idx="1"/>
          </p:nvPr>
        </p:nvSpPr>
        <p:spPr>
          <a:xfrm>
            <a:off x="952500" y="2817415"/>
            <a:ext cx="11099800" cy="6286501"/>
          </a:xfrm>
          <a:prstGeom prst="rect">
            <a:avLst/>
          </a:prstGeom>
        </p:spPr>
        <p:txBody>
          <a:bodyPr/>
          <a:lstStyle/>
          <a:p>
            <a:pPr/>
            <a:r>
              <a:t>Priorities to keep in mind when creating and adding images:</a:t>
            </a:r>
          </a:p>
          <a:p>
            <a:pPr lvl="1" marL="814916" indent="-370416">
              <a:buSzPct val="75000"/>
              <a:buChar char="•"/>
            </a:pPr>
            <a:r>
              <a:t>Keep file sizes of images as small as possible.</a:t>
            </a:r>
          </a:p>
          <a:p>
            <a:pPr lvl="1" marL="814916" indent="-370416">
              <a:buSzPct val="75000"/>
              <a:buChar char="•"/>
            </a:pPr>
            <a:r>
              <a:t>Minimize the number of HTTP requests to the server.</a:t>
            </a:r>
          </a:p>
          <a:p>
            <a:pPr lvl="1" marL="814916" indent="-370416">
              <a:buSzPct val="75000"/>
              <a:buChar char="•"/>
            </a:pPr>
            <a:r>
              <a:t>Don’t download more image data than is needed for devices with smaller screens.</a:t>
            </a:r>
          </a:p>
          <a:p>
            <a:pPr lvl="1" marL="814916" indent="-370416">
              <a:buSzPct val="75000"/>
              <a:buChar char="•"/>
            </a:pPr>
            <a:r>
              <a:t>Deliver high-quality images to high-density displays.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IMAGE PRODUCTION STRATEGY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IMAGE PRODUCTION STRATEGY</a:t>
            </a:r>
          </a:p>
          <a:p>
            <a:pPr/>
            <a:r>
              <a:t>Questions to Ask During </a:t>
            </a:r>
            <a:br/>
            <a:r>
              <a:t>Image Production</a:t>
            </a:r>
          </a:p>
        </p:txBody>
      </p:sp>
      <p:sp>
        <p:nvSpPr>
          <p:cNvPr id="98" name="Can the effect be handled by CSS alone (no image)?…"/>
          <p:cNvSpPr txBox="1"/>
          <p:nvPr>
            <p:ph type="body" idx="1"/>
          </p:nvPr>
        </p:nvSpPr>
        <p:spPr>
          <a:xfrm>
            <a:off x="952500" y="3277046"/>
            <a:ext cx="11099800" cy="5612954"/>
          </a:xfrm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t>Can the effect be handled by CSS alone (no image)?</a:t>
            </a:r>
          </a:p>
          <a:p>
            <a:pPr marL="370416" indent="-370416">
              <a:buSzPct val="75000"/>
              <a:buChar char="•"/>
            </a:pPr>
            <a:r>
              <a:t>Can the image be an SVG?</a:t>
            </a:r>
          </a:p>
          <a:p>
            <a:pPr marL="370416" indent="-370416">
              <a:buSzPct val="75000"/>
              <a:buChar char="•"/>
            </a:pPr>
            <a:r>
              <a:t>If not, what is the most appropriate bitmap format?</a:t>
            </a:r>
          </a:p>
          <a:p>
            <a:pPr marL="370416" indent="-370416">
              <a:buSzPct val="75000"/>
              <a:buChar char="•"/>
            </a:pPr>
            <a:r>
              <a:t>Do you need multiple versions of images for responsive layouts or high-density displays?</a:t>
            </a:r>
          </a:p>
          <a:p>
            <a:pPr marL="370416" indent="-370416">
              <a:buSzPct val="75000"/>
              <a:buChar char="•"/>
            </a:pPr>
            <a:r>
              <a:t>Do you have a lot of images?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IMAGE PRODUCTION STRATEGY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IMAGE PRODUCTION STRATEGY</a:t>
            </a:r>
          </a:p>
          <a:p>
            <a:pPr/>
            <a:r>
              <a:t>“Can it be done with CSS?”</a:t>
            </a:r>
          </a:p>
        </p:txBody>
      </p:sp>
      <p:sp>
        <p:nvSpPr>
          <p:cNvPr id="101" name="Some graphical effects that once required images can now be generated with CSS alone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Some graphical effects that once required images can now be generated with CSS alone:</a:t>
            </a:r>
          </a:p>
          <a:p>
            <a:pPr lvl="1" marL="814916" indent="-370416">
              <a:buSzPct val="75000"/>
              <a:buChar char="•"/>
            </a:pPr>
            <a:r>
              <a:t>Gradients</a:t>
            </a:r>
          </a:p>
          <a:p>
            <a:pPr lvl="1" marL="814916" indent="-370416">
              <a:buSzPct val="75000"/>
              <a:buChar char="•"/>
            </a:pPr>
            <a:r>
              <a:t>Rounded corners</a:t>
            </a:r>
          </a:p>
          <a:p>
            <a:pPr lvl="1" marL="814916" indent="-370416">
              <a:buSzPct val="75000"/>
              <a:buChar char="•"/>
            </a:pPr>
            <a:r>
              <a:t>Simple geometric shapes</a:t>
            </a:r>
          </a:p>
        </p:txBody>
      </p:sp>
      <p:pic>
        <p:nvPicPr>
          <p:cNvPr id="102" name="lwd5_2317_shapes.png" descr="lwd5_2317_shap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626611" y="4958024"/>
            <a:ext cx="4279640" cy="3208077"/>
          </a:xfrm>
          <a:prstGeom prst="rect">
            <a:avLst/>
          </a:prstGeom>
          <a:ln w="12700">
            <a:miter lim="400000"/>
          </a:ln>
        </p:spPr>
      </p:pic>
      <p:sp>
        <p:nvSpPr>
          <p:cNvPr id="103" name="CSS-generated shapes by Chris Coyier"/>
          <p:cNvSpPr txBox="1"/>
          <p:nvPr/>
        </p:nvSpPr>
        <p:spPr>
          <a:xfrm>
            <a:off x="3136569" y="7810499"/>
            <a:ext cx="4140862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>
                <a:solidFill>
                  <a:srgbClr val="A6AAA9"/>
                </a:solidFill>
              </a:defRPr>
            </a:lvl1pPr>
          </a:lstStyle>
          <a:p>
            <a:pPr/>
            <a:r>
              <a:t>CSS-generated shapes by Chris Coyier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IMAGE PRODUCTION STRATEGY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IMAGE PRODUCTION STRATEGY</a:t>
            </a:r>
          </a:p>
          <a:p>
            <a:pPr/>
            <a:r>
              <a:t>“Can it be an SVG?”</a:t>
            </a:r>
          </a:p>
        </p:txBody>
      </p:sp>
      <p:sp>
        <p:nvSpPr>
          <p:cNvPr id="106" name="SVG images usually have a smaller file size because they are made of vectors (mathematically defined shapes), not pixels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SVG images usually have a smaller file size because they are made of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vectors</a:t>
            </a:r>
            <a:r>
              <a:t> (mathematically defined shapes), not pixels.</a:t>
            </a:r>
          </a:p>
          <a:p>
            <a:pPr/>
          </a:p>
          <a:p>
            <a:pPr/>
          </a:p>
          <a:p>
            <a:pPr/>
          </a:p>
        </p:txBody>
      </p:sp>
      <p:pic>
        <p:nvPicPr>
          <p:cNvPr id="107" name="lwd5_2313_vector.png" descr="lwd5_2313_vecto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38029" y="4314825"/>
            <a:ext cx="5422901" cy="3327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IMAGE PRODUCTION STRATEGY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IMAGE PRODUCTION STRATEGY</a:t>
            </a:r>
          </a:p>
          <a:p>
            <a:pPr>
              <a:defRPr sz="3600"/>
            </a:pPr>
            <a:r>
              <a:t>“Can it be an SVG?” (cont’d)</a:t>
            </a:r>
          </a:p>
        </p:txBody>
      </p:sp>
      <p:sp>
        <p:nvSpPr>
          <p:cNvPr id="110" name="If the image is a logo, icon, or other flat illustration, saving it as an SVG offers a number of advantages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If the image is a logo, icon, or other flat illustration, saving it as an SVG offers a number of advantages:</a:t>
            </a:r>
          </a:p>
          <a:p>
            <a:pPr lvl="1" marL="814916" indent="-370416">
              <a:buSzPct val="75000"/>
              <a:buChar char="•"/>
            </a:pPr>
            <a:r>
              <a:t>Smaller file size</a:t>
            </a:r>
          </a:p>
          <a:p>
            <a:pPr lvl="1" marL="814916" indent="-370416">
              <a:buSzPct val="75000"/>
              <a:buChar char="•"/>
            </a:pPr>
            <a:r>
              <a:t>Resizing without loss of quality (great for responsive layouts)</a:t>
            </a:r>
          </a:p>
          <a:p>
            <a:pPr lvl="1" marL="814916" indent="-370416">
              <a:buSzPct val="75000"/>
              <a:buChar char="•"/>
            </a:pPr>
            <a:r>
              <a:t>No HTTP request if the code is placed inline in the HTML source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IMAGE PRODUCTION STRATEGY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IMAGE PRODUCTION STRATEGY</a:t>
            </a:r>
          </a:p>
          <a:p>
            <a:pPr/>
            <a:r>
              <a:t>“What is the best bitmap format?”</a:t>
            </a:r>
          </a:p>
        </p:txBody>
      </p:sp>
      <p:sp>
        <p:nvSpPr>
          <p:cNvPr id="113" name="Saving an image in the most appropriate format has a big impact on file size.…"/>
          <p:cNvSpPr txBox="1"/>
          <p:nvPr>
            <p:ph type="body" idx="1"/>
          </p:nvPr>
        </p:nvSpPr>
        <p:spPr>
          <a:xfrm>
            <a:off x="952500" y="3060700"/>
            <a:ext cx="11099800" cy="5835650"/>
          </a:xfrm>
          <a:prstGeom prst="rect">
            <a:avLst/>
          </a:prstGeom>
        </p:spPr>
        <p:txBody>
          <a:bodyPr/>
          <a:lstStyle/>
          <a:p>
            <a:pPr/>
            <a:r>
              <a:t>Saving an image in the most appropriate format has a big impact on file size. </a:t>
            </a:r>
          </a:p>
          <a:p>
            <a:pPr/>
            <a:r>
              <a:t>General guidelines:</a:t>
            </a:r>
          </a:p>
          <a:p>
            <a:pPr lvl="1" marL="8149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JPEG</a:t>
            </a:r>
            <a:r>
              <a:t> and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WebP</a:t>
            </a:r>
            <a:r>
              <a:t> are the best format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for photographic images</a:t>
            </a:r>
            <a:r>
              <a:t> or images with smooth gradations of color.</a:t>
            </a:r>
          </a:p>
          <a:p>
            <a:pPr lvl="1" marL="8149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PNG-8</a:t>
            </a:r>
            <a:r>
              <a:t> is the best option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for images with flat colors</a:t>
            </a:r>
            <a:r>
              <a:t> and hard edges. Lossless WebP is another option but is not universally supported.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IMAGE PRODUCTION STRATEGY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IMAGE PRODUCTION STRATEGY</a:t>
            </a:r>
          </a:p>
          <a:p>
            <a:pPr/>
            <a:r>
              <a:t>“Does the layout require </a:t>
            </a:r>
            <a:br/>
            <a:r>
              <a:t>responsive images?”</a:t>
            </a:r>
          </a:p>
        </p:txBody>
      </p:sp>
      <p:sp>
        <p:nvSpPr>
          <p:cNvPr id="116" name="NO:…"/>
          <p:cNvSpPr txBox="1"/>
          <p:nvPr>
            <p:ph type="body" idx="1"/>
          </p:nvPr>
        </p:nvSpPr>
        <p:spPr>
          <a:xfrm>
            <a:off x="952500" y="2817415"/>
            <a:ext cx="11099800" cy="6072585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1200"/>
              </a:spcBef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NO: </a:t>
            </a:r>
            <a:endParaRPr b="1">
              <a:latin typeface="+mj-lt"/>
              <a:ea typeface="+mj-ea"/>
              <a:cs typeface="+mj-cs"/>
              <a:sym typeface="Helvetica"/>
            </a:endParaRPr>
          </a:p>
          <a:p>
            <a:pPr>
              <a:spcBef>
                <a:spcPts val="1200"/>
              </a:spcBef>
            </a:pPr>
            <a:r>
              <a:t>If one size is fine, choose the most appropriate file format and optimize the image.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YES: </a:t>
            </a:r>
          </a:p>
          <a:p>
            <a:pPr marL="370416" indent="-370416">
              <a:spcBef>
                <a:spcPts val="2000"/>
              </a:spcBef>
              <a:buSzPct val="75000"/>
              <a:buChar char="•"/>
            </a:pPr>
            <a:r>
              <a:t>Save in the flexible SVG format if possible. </a:t>
            </a:r>
          </a:p>
          <a:p>
            <a:pPr marL="370416" indent="-370416">
              <a:spcBef>
                <a:spcPts val="2000"/>
              </a:spcBef>
              <a:buSzPct val="75000"/>
              <a:buChar char="•"/>
            </a:pPr>
            <a:r>
              <a:t>Take advantage of image tool features that output an image at different scales.</a:t>
            </a:r>
          </a:p>
          <a:p>
            <a:pPr marL="370416" indent="-370416">
              <a:spcBef>
                <a:spcPts val="2000"/>
              </a:spcBef>
              <a:buSzPct val="75000"/>
              <a:buChar char="•"/>
            </a:pPr>
            <a:r>
              <a:t>Use responsive image markup to be sure devices don’t download more data than necessary.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5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