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5 THINKING INSIDE THE BOX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15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THINKING INSIDE THE BOX</a:t>
            </a:r>
            <a:endParaRPr sz="6000">
              <a:latin typeface="+mn-lt"/>
              <a:ea typeface="+mn-ea"/>
              <a:cs typeface="+mn-cs"/>
              <a:sym typeface="Helvetica Light"/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sz="6000">
                <a:latin typeface="+mn-lt"/>
                <a:ea typeface="+mn-ea"/>
                <a:cs typeface="+mn-cs"/>
                <a:sym typeface="Helvetica Light"/>
              </a:rPr>
              <a:t>(the CSS Box Model)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orthand padding Proper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Shorthand padding Property</a:t>
            </a:r>
          </a:p>
        </p:txBody>
      </p:sp>
      <p:sp>
        <p:nvSpPr>
          <p:cNvPr id="118" name="The padding property adds space around 1, 2, 3, or 4 sides of the content using the clockwise top, right, bottom, left (TRouBLe) order: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padding</a:t>
            </a:r>
            <a:r>
              <a:t> property adds space around 1, 2, 3, or 4 sides of the content using the clockwise top, right, bottom, left (TRouBLe) order: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padding: </a:t>
            </a:r>
            <a:r>
              <a:rPr i="1"/>
              <a:t>top</a:t>
            </a:r>
            <a:r>
              <a:t> </a:t>
            </a:r>
            <a:r>
              <a:rPr i="1"/>
              <a:t>right</a:t>
            </a:r>
            <a:r>
              <a:t> </a:t>
            </a:r>
            <a:r>
              <a:rPr i="1"/>
              <a:t>bottom</a:t>
            </a:r>
            <a:r>
              <a:t> </a:t>
            </a:r>
            <a:r>
              <a:rPr i="1"/>
              <a:t>left;</a:t>
            </a:r>
          </a:p>
          <a:p>
            <a:pPr marL="0" indent="0" algn="ctr">
              <a:buSzTx/>
              <a:buNone/>
              <a:defRPr b="1" sz="3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padding: 2em 4em 2em 4em;</a:t>
            </a:r>
          </a:p>
          <a:p>
            <a:pPr marL="0" indent="0" algn="ctr">
              <a:spcBef>
                <a:spcPts val="2500"/>
              </a:spcBef>
              <a:buSzTx/>
              <a:buNone/>
              <a:defRPr i="1" sz="3000">
                <a:solidFill>
                  <a:srgbClr val="A6AAA9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(this shorthand produces the same result as the example on the previous slide)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orthand padding Property (cont’d)"/>
          <p:cNvSpPr txBox="1"/>
          <p:nvPr>
            <p:ph type="title"/>
          </p:nvPr>
        </p:nvSpPr>
        <p:spPr>
          <a:xfrm>
            <a:off x="952500" y="444500"/>
            <a:ext cx="11099800" cy="97795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Shorthand padding Property (cont’d)</a:t>
            </a:r>
          </a:p>
        </p:txBody>
      </p:sp>
      <p:sp>
        <p:nvSpPr>
          <p:cNvPr id="121" name="If the left and right sides are the same, you can omit the last value, and the second value will be applied on both the left and right sides: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If the left and right sides are the same, you can omit the last value, and the second value will be applied on both the left and right sides:</a:t>
            </a:r>
          </a:p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padding: </a:t>
            </a:r>
            <a:r>
              <a:rPr i="1"/>
              <a:t>top</a:t>
            </a:r>
            <a:r>
              <a:t> </a:t>
            </a:r>
            <a:r>
              <a:rPr i="1"/>
              <a:t>right+left</a:t>
            </a:r>
            <a:r>
              <a:t> </a:t>
            </a:r>
            <a:r>
              <a:rPr i="1"/>
              <a:t>bottom;</a:t>
            </a:r>
          </a:p>
          <a:p>
            <a:pPr marL="0" indent="0" algn="ctr">
              <a:buSzTx/>
              <a:buNone/>
              <a:defRPr b="1" sz="3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padding: 2em 4em 2em;</a:t>
            </a:r>
          </a:p>
          <a:p>
            <a:pPr marL="0" indent="0" algn="ctr">
              <a:spcBef>
                <a:spcPts val="2500"/>
              </a:spcBef>
              <a:buSzTx/>
              <a:buNone/>
              <a:defRPr i="1" sz="3000">
                <a:solidFill>
                  <a:srgbClr val="A6AAA9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(this shorthand produces the same result as the examples on the two previous slides)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orthand padding Property (cont’d)"/>
          <p:cNvSpPr txBox="1"/>
          <p:nvPr>
            <p:ph type="title"/>
          </p:nvPr>
        </p:nvSpPr>
        <p:spPr>
          <a:xfrm>
            <a:off x="952500" y="444500"/>
            <a:ext cx="11099800" cy="97795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Shorthand padding Property (cont’d)</a:t>
            </a:r>
          </a:p>
        </p:txBody>
      </p:sp>
      <p:sp>
        <p:nvSpPr>
          <p:cNvPr id="124" name="If the top and and bottom sides are also the same, you can omit the third value, and the first value will be applied on both the top and bottom:…"/>
          <p:cNvSpPr txBox="1"/>
          <p:nvPr>
            <p:ph type="body" idx="1"/>
          </p:nvPr>
        </p:nvSpPr>
        <p:spPr>
          <a:xfrm>
            <a:off x="952500" y="1879649"/>
            <a:ext cx="11099800" cy="7016701"/>
          </a:xfrm>
          <a:prstGeom prst="rect">
            <a:avLst/>
          </a:prstGeom>
        </p:spPr>
        <p:txBody>
          <a:bodyPr/>
          <a:lstStyle/>
          <a:p>
            <a:pPr marL="0" indent="0" defTabSz="455675">
              <a:spcBef>
                <a:spcPts val="3200"/>
              </a:spcBef>
              <a:buSzTx/>
              <a:buNone/>
              <a:defRPr sz="2807"/>
            </a:pPr>
            <a:r>
              <a:t>If the top and and bottom sides are also the same, you can omit the third value, and the first value will be applied on both the top and bottom:</a:t>
            </a:r>
          </a:p>
          <a:p>
            <a:pPr marL="0" indent="0" algn="ctr" defTabSz="455675">
              <a:spcBef>
                <a:spcPts val="3200"/>
              </a:spcBef>
              <a:buSzTx/>
              <a:buNone/>
              <a:defRPr sz="2807">
                <a:latin typeface="Courier"/>
                <a:ea typeface="Courier"/>
                <a:cs typeface="Courier"/>
                <a:sym typeface="Courier"/>
              </a:defRPr>
            </a:pPr>
            <a:r>
              <a:t>padding: </a:t>
            </a:r>
            <a:r>
              <a:rPr i="1"/>
              <a:t>top+bottom </a:t>
            </a:r>
            <a:r>
              <a:t> </a:t>
            </a:r>
            <a:r>
              <a:rPr i="1"/>
              <a:t>right+left;</a:t>
            </a:r>
          </a:p>
          <a:p>
            <a:pPr marL="0" indent="0" algn="ctr" defTabSz="455675">
              <a:spcBef>
                <a:spcPts val="2300"/>
              </a:spcBef>
              <a:buSzTx/>
              <a:buNone/>
              <a:defRPr b="1" sz="2807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padding: 2em 4em;</a:t>
            </a:r>
          </a:p>
          <a:p>
            <a:pPr marL="0" indent="0" algn="ctr" defTabSz="455675">
              <a:spcBef>
                <a:spcPts val="1500"/>
              </a:spcBef>
              <a:buSzTx/>
              <a:buNone/>
              <a:defRPr i="1" sz="2340">
                <a:solidFill>
                  <a:srgbClr val="A6AAA9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(same result as previous examples)</a:t>
            </a:r>
          </a:p>
          <a:p>
            <a:pPr marL="0" indent="0" defTabSz="455675">
              <a:spcBef>
                <a:spcPts val="4600"/>
              </a:spcBef>
              <a:buSzTx/>
              <a:buNone/>
              <a:defRPr sz="2807"/>
            </a:pPr>
            <a:r>
              <a:t>If all sides are the same, provide one value, and it’s applied to all sides:</a:t>
            </a:r>
          </a:p>
          <a:p>
            <a:pPr marL="0" indent="0" algn="ctr" defTabSz="455675">
              <a:spcBef>
                <a:spcPts val="2300"/>
              </a:spcBef>
              <a:buSzTx/>
              <a:buNone/>
              <a:defRPr sz="2807">
                <a:latin typeface="Courier"/>
                <a:ea typeface="Courier"/>
                <a:cs typeface="Courier"/>
                <a:sym typeface="Courier"/>
              </a:defRPr>
            </a:pPr>
            <a:r>
              <a:t>padding: </a:t>
            </a:r>
            <a:r>
              <a:rPr i="1"/>
              <a:t>all sides;</a:t>
            </a:r>
          </a:p>
          <a:p>
            <a:pPr marL="0" indent="0" algn="ctr" defTabSz="455675">
              <a:spcBef>
                <a:spcPts val="2300"/>
              </a:spcBef>
              <a:buSzTx/>
              <a:buNone/>
              <a:defRPr b="1" sz="2807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padding: 2em;</a:t>
            </a:r>
          </a:p>
          <a:p>
            <a:pPr marL="0" indent="0" algn="ctr" defTabSz="455675">
              <a:spcBef>
                <a:spcPts val="1500"/>
              </a:spcBef>
              <a:buSzTx/>
              <a:buNone/>
              <a:defRPr i="1" sz="2340">
                <a:solidFill>
                  <a:srgbClr val="A6AAA9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(2em padding all around)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rd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Borders</a:t>
            </a:r>
          </a:p>
        </p:txBody>
      </p:sp>
      <p:sp>
        <p:nvSpPr>
          <p:cNvPr id="127" name="A border is a line drawn around the content area and its (optional) padding.…"/>
          <p:cNvSpPr txBox="1"/>
          <p:nvPr>
            <p:ph type="body" idx="1"/>
          </p:nvPr>
        </p:nvSpPr>
        <p:spPr>
          <a:xfrm>
            <a:off x="952500" y="2603500"/>
            <a:ext cx="11099800" cy="5685284"/>
          </a:xfrm>
          <a:prstGeom prst="rect">
            <a:avLst/>
          </a:prstGeom>
        </p:spPr>
        <p:txBody>
          <a:bodyPr anchor="t"/>
          <a:lstStyle/>
          <a:p>
            <a:pPr marL="444500" indent="-444500">
              <a:defRPr sz="300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border</a:t>
            </a:r>
            <a:r>
              <a:t> is a line drawn around the content area and its (optional) padding. </a:t>
            </a:r>
          </a:p>
          <a:p>
            <a:pPr marL="444500" indent="-444500">
              <a:defRPr sz="3000"/>
            </a:pPr>
            <a:r>
              <a:t>The thickness of the border is included in the dimensions of the element box.</a:t>
            </a:r>
          </a:p>
          <a:p>
            <a:pPr marL="444500" indent="-444500">
              <a:defRPr sz="3000"/>
            </a:pPr>
            <a:r>
              <a:t>You define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style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width</a:t>
            </a:r>
            <a:r>
              <a:t> (thickness),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color</a:t>
            </a:r>
            <a:r>
              <a:t> for borders.</a:t>
            </a:r>
          </a:p>
          <a:p>
            <a:pPr marL="444500" indent="-444500">
              <a:defRPr sz="3000"/>
            </a:pPr>
            <a:r>
              <a:t>Borders can be applied to single sides or all around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Border Style"/>
          <p:cNvSpPr txBox="1"/>
          <p:nvPr>
            <p:ph type="title"/>
          </p:nvPr>
        </p:nvSpPr>
        <p:spPr>
          <a:xfrm>
            <a:off x="952500" y="1778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Border Style</a:t>
            </a:r>
          </a:p>
        </p:txBody>
      </p:sp>
      <p:sp>
        <p:nvSpPr>
          <p:cNvPr id="130" name="border-style, border-top-style, border-right-style,  border-bottom-style, border-left-style…"/>
          <p:cNvSpPr txBox="1"/>
          <p:nvPr/>
        </p:nvSpPr>
        <p:spPr>
          <a:xfrm>
            <a:off x="999579" y="1879600"/>
            <a:ext cx="11099801" cy="6679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border-top-style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border-right-style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border-bottom-style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border-left-style</a:t>
            </a:r>
            <a:endParaRPr>
              <a:solidFill>
                <a:srgbClr val="53585F"/>
              </a:solidFill>
              <a:latin typeface="+mj-lt"/>
              <a:ea typeface="+mj-ea"/>
              <a:cs typeface="+mj-cs"/>
              <a:sym typeface="Helvetica"/>
            </a:endParaRPr>
          </a:p>
          <a:p>
            <a:pPr>
              <a:spcBef>
                <a:spcPts val="1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border-block-start-style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border-inline-end-style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border-block-end-style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border-inline-start-style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endParaRPr>
              <a:solidFill>
                <a:srgbClr val="53585F"/>
              </a:solidFill>
              <a:latin typeface="+mj-lt"/>
              <a:ea typeface="+mj-ea"/>
              <a:cs typeface="+mj-cs"/>
              <a:sym typeface="Helvetica"/>
            </a:endParaRPr>
          </a:p>
          <a:p>
            <a:pPr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border-block-style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border-inline-style</a:t>
            </a:r>
          </a:p>
          <a:p>
            <a:pPr>
              <a:spcBef>
                <a:spcPts val="4200"/>
              </a:spcBef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>
              <a:spcBef>
                <a:spcPts val="4200"/>
              </a:spcBef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</p:txBody>
      </p:sp>
      <p:pic>
        <p:nvPicPr>
          <p:cNvPr id="131" name="lwd5_1408_bordersstyle.png" descr="lwd5_1408_borderssty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71282" y="4090250"/>
            <a:ext cx="6622265" cy="501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Values: none, solid, hidden, dotted, dashed, double, groove, ridge, inset, outset"/>
          <p:cNvSpPr txBox="1"/>
          <p:nvPr/>
        </p:nvSpPr>
        <p:spPr>
          <a:xfrm>
            <a:off x="728424" y="4044424"/>
            <a:ext cx="4540082" cy="17492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27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solid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hidden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dotted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dashed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double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groove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ridge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inset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outset</a:t>
            </a:r>
            <a:r>
              <a:t> </a:t>
            </a:r>
          </a:p>
        </p:txBody>
      </p:sp>
      <p:sp>
        <p:nvSpPr>
          <p:cNvPr id="133" name="NOTE: The default is none, so if you don’t define a border style, it won’t appear."/>
          <p:cNvSpPr txBox="1"/>
          <p:nvPr/>
        </p:nvSpPr>
        <p:spPr>
          <a:xfrm>
            <a:off x="728424" y="6334437"/>
            <a:ext cx="4540082" cy="18345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8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default is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t>, so if you don’t define a border style, it won’t appear.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rder Sty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Border Style</a:t>
            </a:r>
          </a:p>
        </p:txBody>
      </p:sp>
      <p:sp>
        <p:nvSpPr>
          <p:cNvPr id="136" name="border-style…"/>
          <p:cNvSpPr txBox="1"/>
          <p:nvPr/>
        </p:nvSpPr>
        <p:spPr>
          <a:xfrm>
            <a:off x="999579" y="2159000"/>
            <a:ext cx="11099801" cy="6679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border-style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border-style</a:t>
            </a:r>
            <a:r>
              <a:t> shorthand uses the clockwise (TRouBLe) shorthand order. The following rules have the same effect:</a:t>
            </a:r>
          </a:p>
        </p:txBody>
      </p:sp>
      <p:sp>
        <p:nvSpPr>
          <p:cNvPr id="137" name="div#silly {…"/>
          <p:cNvSpPr txBox="1"/>
          <p:nvPr/>
        </p:nvSpPr>
        <p:spPr>
          <a:xfrm>
            <a:off x="49407" y="4495551"/>
            <a:ext cx="7781195" cy="414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div#silly {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border-top-style: solid;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border-right-style: dashed;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border-bottom-style: double;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border-left-style: dotted;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width: 300px;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height: 100px;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div#silly {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border-style: solid dashed double dotted;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38" name="lwd5_1409_4borders.png" descr="lwd5_1409_4border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64155" y="4653012"/>
            <a:ext cx="6965543" cy="26510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Border Width"/>
          <p:cNvSpPr txBox="1"/>
          <p:nvPr>
            <p:ph type="title"/>
          </p:nvPr>
        </p:nvSpPr>
        <p:spPr>
          <a:xfrm>
            <a:off x="952500" y="56858"/>
            <a:ext cx="11099800" cy="2159001"/>
          </a:xfrm>
          <a:prstGeom prst="rect">
            <a:avLst/>
          </a:prstGeom>
        </p:spPr>
        <p:txBody>
          <a:bodyPr/>
          <a:lstStyle/>
          <a:p>
            <a:pPr/>
            <a:r>
              <a:t>Border Width</a:t>
            </a:r>
          </a:p>
        </p:txBody>
      </p:sp>
      <p:sp>
        <p:nvSpPr>
          <p:cNvPr id="141" name="border-width, border-top-width, border-right-width,  border-bottom-width, border-left-width…"/>
          <p:cNvSpPr txBox="1"/>
          <p:nvPr/>
        </p:nvSpPr>
        <p:spPr>
          <a:xfrm>
            <a:off x="952500" y="1714500"/>
            <a:ext cx="11099800" cy="29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border-top-width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border-right-width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border-bottom-width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border-left-width</a:t>
            </a:r>
            <a:endParaRPr>
              <a:solidFill>
                <a:srgbClr val="53585F"/>
              </a:solidFill>
              <a:latin typeface="+mj-lt"/>
              <a:ea typeface="+mj-ea"/>
              <a:cs typeface="+mj-cs"/>
              <a:sym typeface="Helvetica"/>
            </a:endParaRPr>
          </a:p>
          <a:p>
            <a:pPr>
              <a:spcBef>
                <a:spcPts val="1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border-block-start-width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border-inline-end-width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border-block-end-width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border-inline-start-width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</a:p>
          <a:p>
            <a:pPr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border-block-width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border-inline-width</a:t>
            </a:r>
          </a:p>
        </p:txBody>
      </p:sp>
      <p:sp>
        <p:nvSpPr>
          <p:cNvPr id="142" name="Values: Length, thin, medium, thick…"/>
          <p:cNvSpPr txBox="1"/>
          <p:nvPr/>
        </p:nvSpPr>
        <p:spPr>
          <a:xfrm>
            <a:off x="522683" y="3727722"/>
            <a:ext cx="11576697" cy="17388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  <a:defRPr sz="27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thin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medium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thick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spcBef>
                <a:spcPts val="2400"/>
              </a:spcBef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border-width</a:t>
            </a:r>
            <a:r>
              <a:t> shorthand uses the clockwise (TRouBLe) order:</a:t>
            </a:r>
          </a:p>
        </p:txBody>
      </p:sp>
      <p:pic>
        <p:nvPicPr>
          <p:cNvPr id="143" name="lwd5_1410_borderwidth.png" descr="lwd5_1410_borderwidth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94694" y="6521245"/>
            <a:ext cx="6122040" cy="2550850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div#help {…"/>
          <p:cNvSpPr txBox="1"/>
          <p:nvPr/>
        </p:nvSpPr>
        <p:spPr>
          <a:xfrm>
            <a:off x="56877" y="5592943"/>
            <a:ext cx="7110525" cy="2457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div#help {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border-width: thin medium thick 12px;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border-style: solid;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width: 300px;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height: 100px; 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145" name="NOTE: The border-style property is required for the border to be rendered."/>
          <p:cNvSpPr txBox="1"/>
          <p:nvPr/>
        </p:nvSpPr>
        <p:spPr>
          <a:xfrm>
            <a:off x="512524" y="7998955"/>
            <a:ext cx="4540082" cy="715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border-style</a:t>
            </a:r>
            <a:r>
              <a:t> property is required for the border to be rendered.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Border Color"/>
          <p:cNvSpPr txBox="1"/>
          <p:nvPr>
            <p:ph type="title"/>
          </p:nvPr>
        </p:nvSpPr>
        <p:spPr>
          <a:xfrm>
            <a:off x="999579" y="35185"/>
            <a:ext cx="11099801" cy="2159001"/>
          </a:xfrm>
          <a:prstGeom prst="rect">
            <a:avLst/>
          </a:prstGeom>
        </p:spPr>
        <p:txBody>
          <a:bodyPr/>
          <a:lstStyle/>
          <a:p>
            <a:pPr/>
            <a:r>
              <a:t>Border Color</a:t>
            </a:r>
          </a:p>
        </p:txBody>
      </p:sp>
      <p:sp>
        <p:nvSpPr>
          <p:cNvPr id="148" name="Values: Color value (named or numeric)…"/>
          <p:cNvSpPr txBox="1"/>
          <p:nvPr/>
        </p:nvSpPr>
        <p:spPr>
          <a:xfrm>
            <a:off x="1205284" y="3892822"/>
            <a:ext cx="10594232" cy="1263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  <a:defRPr sz="27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Color value (named or numeric)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spcBef>
                <a:spcPts val="2400"/>
              </a:spcBef>
              <a:defRPr sz="29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border-color</a:t>
            </a:r>
            <a:r>
              <a:t> properties override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color</a:t>
            </a:r>
            <a:r>
              <a:t> property:</a:t>
            </a:r>
          </a:p>
        </p:txBody>
      </p:sp>
      <p:sp>
        <p:nvSpPr>
          <p:cNvPr id="149" name="div#special {…"/>
          <p:cNvSpPr txBox="1"/>
          <p:nvPr/>
        </p:nvSpPr>
        <p:spPr>
          <a:xfrm>
            <a:off x="298177" y="5452089"/>
            <a:ext cx="5266185" cy="2457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div#special {</a:t>
            </a:r>
          </a:p>
          <a:p>
            <a:pPr marL="457200" marR="457200" algn="just" defTabSz="457200"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border-color: maroon aqua;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F7B00"/>
                </a:solidFill>
              </a:rPr>
              <a:t>  </a:t>
            </a:r>
            <a:r>
              <a:t>border-style: solid;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border-width: 6px;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width: 300px;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height: 100px;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150" name="NOTE: The border-style property is required for the border to be rendered."/>
          <p:cNvSpPr txBox="1"/>
          <p:nvPr/>
        </p:nvSpPr>
        <p:spPr>
          <a:xfrm>
            <a:off x="745062" y="8087855"/>
            <a:ext cx="4540082" cy="715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border-style</a:t>
            </a:r>
            <a:r>
              <a:t> property is required for the border to be rendered.</a:t>
            </a:r>
          </a:p>
        </p:txBody>
      </p:sp>
      <p:pic>
        <p:nvPicPr>
          <p:cNvPr id="151" name="lwd5_1411_bordercolor.png" descr="lwd5_1411_bordercolo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84880" y="5415143"/>
            <a:ext cx="6070620" cy="2531343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border-color, border-top-color, border-right-color,  border-bottom-color, border-left-color…"/>
          <p:cNvSpPr txBox="1"/>
          <p:nvPr/>
        </p:nvSpPr>
        <p:spPr>
          <a:xfrm>
            <a:off x="999579" y="1538671"/>
            <a:ext cx="11099801" cy="2187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border-top-color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border-right-color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border-bottom-color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border-left-color</a:t>
            </a:r>
            <a:endParaRPr>
              <a:solidFill>
                <a:srgbClr val="53585F"/>
              </a:solidFill>
              <a:latin typeface="+mj-lt"/>
              <a:ea typeface="+mj-ea"/>
              <a:cs typeface="+mj-cs"/>
              <a:sym typeface="Helvetica"/>
            </a:endParaRPr>
          </a:p>
          <a:p>
            <a:pPr>
              <a:spcBef>
                <a:spcPts val="1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border-block-start-color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border-inline-end-color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border-block-end-color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border-inline-start-color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endParaRPr>
              <a:solidFill>
                <a:srgbClr val="53585F"/>
              </a:solidFill>
              <a:latin typeface="+mj-lt"/>
              <a:ea typeface="+mj-ea"/>
              <a:cs typeface="+mj-cs"/>
              <a:sym typeface="Helvetica"/>
            </a:endParaRPr>
          </a:p>
          <a:p>
            <a:pPr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border-block-color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border-inline-color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rder Shorthand Properties"/>
          <p:cNvSpPr txBox="1"/>
          <p:nvPr>
            <p:ph type="title"/>
          </p:nvPr>
        </p:nvSpPr>
        <p:spPr>
          <a:xfrm>
            <a:off x="999579" y="-79115"/>
            <a:ext cx="11099801" cy="2159001"/>
          </a:xfrm>
          <a:prstGeom prst="rect">
            <a:avLst/>
          </a:prstGeom>
        </p:spPr>
        <p:txBody>
          <a:bodyPr/>
          <a:lstStyle/>
          <a:p>
            <a:pPr/>
            <a:r>
              <a:t>Border Shorthand Properties</a:t>
            </a:r>
          </a:p>
        </p:txBody>
      </p:sp>
      <p:sp>
        <p:nvSpPr>
          <p:cNvPr id="155" name="border,  border-top, border-right, border-bottom, border-left, border-block-start, border-inline-end, border-block-end, border-inline-start"/>
          <p:cNvSpPr txBox="1"/>
          <p:nvPr/>
        </p:nvSpPr>
        <p:spPr>
          <a:xfrm>
            <a:off x="952500" y="1536948"/>
            <a:ext cx="11099800" cy="6679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2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b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</a:br>
            <a:r>
              <a:t>border-top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border-right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border-bottom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border-left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br/>
            <a:r>
              <a:t>border-block-start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border-inline-end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br/>
            <a:r>
              <a:t>border-block-end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border-inline-start</a:t>
            </a:r>
          </a:p>
          <a:p>
            <a:pPr>
              <a:spcBef>
                <a:spcPts val="4200"/>
              </a:spcBef>
              <a:defRPr b="1" sz="2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</p:txBody>
      </p:sp>
      <p:sp>
        <p:nvSpPr>
          <p:cNvPr id="156" name="Values: border-style border-width border-color…"/>
          <p:cNvSpPr txBox="1"/>
          <p:nvPr/>
        </p:nvSpPr>
        <p:spPr>
          <a:xfrm>
            <a:off x="1216520" y="3734897"/>
            <a:ext cx="10919919" cy="1733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  <a:defRPr sz="27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 </a:t>
            </a:r>
            <a:r>
              <a:rPr i="1"/>
              <a:t>border-style border-width border-color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spcBef>
                <a:spcPts val="2400"/>
              </a:spcBef>
              <a:defRPr sz="3000">
                <a:solidFill>
                  <a:srgbClr val="53585F"/>
                </a:solidFill>
              </a:defRPr>
            </a:pPr>
            <a:r>
              <a:t>Combine style, width, and color values in shorthand properties for each side or all around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</a:t>
            </a:r>
            <a:r>
              <a:t>):</a:t>
            </a:r>
          </a:p>
        </p:txBody>
      </p:sp>
      <p:sp>
        <p:nvSpPr>
          <p:cNvPr id="157" name="p.example {…"/>
          <p:cNvSpPr txBox="1"/>
          <p:nvPr/>
        </p:nvSpPr>
        <p:spPr>
          <a:xfrm>
            <a:off x="3485787" y="5871189"/>
            <a:ext cx="5921611" cy="1339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aseline="-1851" sz="2700">
                <a:latin typeface="Courier"/>
                <a:ea typeface="Courier"/>
                <a:cs typeface="Courier"/>
                <a:sym typeface="Courier"/>
              </a:defRPr>
            </a:pPr>
            <a:r>
              <a:t>p.example {</a:t>
            </a:r>
          </a:p>
          <a:p>
            <a:pPr marL="457200" marR="457200" algn="just" defTabSz="457200">
              <a:defRPr baseline="-1851" sz="27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border: 2px dotted aqua;</a:t>
            </a:r>
          </a:p>
          <a:p>
            <a:pPr marL="457200" marR="457200" algn="just" defTabSz="457200">
              <a:defRPr baseline="-1851" sz="27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158" name="NOTE: The border-style property must be included in the shorthand for the border to be rendered."/>
          <p:cNvSpPr txBox="1"/>
          <p:nvPr/>
        </p:nvSpPr>
        <p:spPr>
          <a:xfrm>
            <a:off x="1038337" y="7943291"/>
            <a:ext cx="10456468" cy="932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4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border-style</a:t>
            </a:r>
            <a:r>
              <a:t> property must be included in the shorthand for the border to be rendered.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Border Radius (Rounded Corner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Border Radius (Rounded Corners)</a:t>
            </a:r>
          </a:p>
        </p:txBody>
      </p:sp>
      <p:sp>
        <p:nvSpPr>
          <p:cNvPr id="161" name="border-radius…"/>
          <p:cNvSpPr txBox="1"/>
          <p:nvPr/>
        </p:nvSpPr>
        <p:spPr>
          <a:xfrm>
            <a:off x="999579" y="2298700"/>
            <a:ext cx="11099801" cy="67053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30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border-radius</a:t>
            </a:r>
          </a:p>
          <a:p>
            <a:pPr algn="l">
              <a:spcBef>
                <a:spcPts val="30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1, 2, 3, or 4 length or percentage values </a:t>
            </a:r>
          </a:p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border-radius</a:t>
            </a:r>
            <a:r>
              <a:t> property rounds off the corners of an element.</a:t>
            </a:r>
          </a:p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The value is a length or percentage value reflecting the radius of the curve.</a:t>
            </a:r>
          </a:p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Providing one value makes all the corners the same. </a:t>
            </a:r>
          </a:p>
          <a:p>
            <a:pPr marL="444500" indent="-444500" algn="l">
              <a:spcBef>
                <a:spcPts val="30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Four values are applied clockwise, starting from the top-left corner.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he parts of an element box…"/>
          <p:cNvSpPr txBox="1"/>
          <p:nvPr>
            <p:ph type="body" idx="21"/>
          </p:nvPr>
        </p:nvSpPr>
        <p:spPr>
          <a:xfrm>
            <a:off x="1176833" y="3094260"/>
            <a:ext cx="10875468" cy="5252493"/>
          </a:xfrm>
          <a:prstGeom prst="rect">
            <a:avLst/>
          </a:prstGeom>
        </p:spPr>
        <p:txBody>
          <a:bodyPr numCol="2" spcCol="543773" anchor="t"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The parts of an element box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Box dimensions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Padding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Borders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Outlines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Margins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Display roles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Drop shadows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Border Radius (cont’d)"/>
          <p:cNvSpPr txBox="1"/>
          <p:nvPr>
            <p:ph type="title"/>
          </p:nvPr>
        </p:nvSpPr>
        <p:spPr>
          <a:xfrm>
            <a:off x="952500" y="444500"/>
            <a:ext cx="11099800" cy="109625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Border Radius (cont’d)</a:t>
            </a:r>
          </a:p>
        </p:txBody>
      </p:sp>
      <p:pic>
        <p:nvPicPr>
          <p:cNvPr id="164" name="lwd5_1412_borderradius-ebook.png" descr="lwd5_1412_borderradius-eboo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45512" y="1858258"/>
            <a:ext cx="8713776" cy="68729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Margi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Margins</a:t>
            </a:r>
          </a:p>
        </p:txBody>
      </p:sp>
      <p:sp>
        <p:nvSpPr>
          <p:cNvPr id="167" name="margin, margin-top, margin-right, margin-bottom, margin-left, margin-block-start, margin-inline-end,  margin-block-end, margin-inline-start…"/>
          <p:cNvSpPr txBox="1"/>
          <p:nvPr/>
        </p:nvSpPr>
        <p:spPr>
          <a:xfrm>
            <a:off x="999579" y="2311400"/>
            <a:ext cx="11442304" cy="6679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margin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margin-top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margin-right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margin-bottom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margin-left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br/>
            <a:r>
              <a:t>margin-block-start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margin-inline-end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margin-block-end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margin-inline-start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t> 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margin</a:t>
            </a:r>
            <a:r>
              <a:t> is an amount of space added on the outside of the border. They keep elements from bumping into one another or the edge of the viewport.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shorthand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margin</a:t>
            </a:r>
            <a:r>
              <a:t> property works the same as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padding</a:t>
            </a:r>
            <a:r>
              <a:t> shorthand. Values are applied clockwise (TRouBLe order) and are repeated if fewer than 4 values are supplied.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Margins (cont’d)"/>
          <p:cNvSpPr txBox="1"/>
          <p:nvPr>
            <p:ph type="title"/>
          </p:nvPr>
        </p:nvSpPr>
        <p:spPr>
          <a:xfrm>
            <a:off x="952500" y="444500"/>
            <a:ext cx="11099800" cy="96435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Margins (cont’d)</a:t>
            </a:r>
          </a:p>
        </p:txBody>
      </p:sp>
      <p:pic>
        <p:nvPicPr>
          <p:cNvPr id="170" name="lwd5_1416_margins_nocode.png" descr="lwd5_1416_margins_noco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42876" y="1535347"/>
            <a:ext cx="5823724" cy="7691712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A  p#A {…"/>
          <p:cNvSpPr txBox="1"/>
          <p:nvPr/>
        </p:nvSpPr>
        <p:spPr>
          <a:xfrm>
            <a:off x="159794" y="1993075"/>
            <a:ext cx="5936855" cy="6776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rgbClr val="00ABFF"/>
                </a:solidFill>
                <a:latin typeface="+mj-lt"/>
                <a:ea typeface="+mj-ea"/>
                <a:cs typeface="+mj-cs"/>
                <a:sym typeface="Helvetica"/>
              </a:rPr>
              <a:t>A</a:t>
            </a:r>
            <a:r>
              <a:t>  p#A {</a:t>
            </a:r>
          </a:p>
          <a:p>
            <a:pPr marL="457200" marR="457200" algn="just" defTabSz="457200"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margin: 4em;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  border: 2px solid red;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  background: #e2f3f5;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}</a:t>
            </a:r>
          </a:p>
          <a:p>
            <a:pPr marL="457200" marR="457200" algn="just" defTabSz="457200">
              <a:spcBef>
                <a:spcPts val="2400"/>
              </a:spcBef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rgbClr val="00ABFF"/>
                </a:solidFill>
                <a:latin typeface="+mj-lt"/>
                <a:ea typeface="+mj-ea"/>
                <a:cs typeface="+mj-cs"/>
                <a:sym typeface="Helvetica"/>
              </a:rPr>
              <a:t>B</a:t>
            </a:r>
            <a:r>
              <a:t>  p#B {</a:t>
            </a:r>
          </a:p>
          <a:p>
            <a:pPr marL="457200" marR="457200" algn="just" defTabSz="457200"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margin-top: 2em;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margin-right: 250px;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margin-bottom: 1em;</a:t>
            </a:r>
          </a:p>
          <a:p>
            <a:pPr marL="457200" marR="457200" algn="just" defTabSz="457200">
              <a:defRPr b="1" baseline="-2272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margin-left: 4em;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  border: 2px solid red;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  background: #e2f3f5;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}</a:t>
            </a:r>
          </a:p>
          <a:p>
            <a:pPr marL="457200" marR="457200" algn="just" defTabSz="457200">
              <a:spcBef>
                <a:spcPts val="2400"/>
              </a:spcBef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rgbClr val="00ABFF"/>
                </a:solidFill>
                <a:latin typeface="+mj-lt"/>
                <a:ea typeface="+mj-ea"/>
                <a:cs typeface="+mj-cs"/>
                <a:sym typeface="Helvetica"/>
              </a:rPr>
              <a:t>C</a:t>
            </a:r>
            <a:r>
              <a:t>  body {</a:t>
            </a:r>
          </a:p>
          <a:p>
            <a:pPr marL="457200" marR="457200" algn="just" defTabSz="457200">
              <a:defRPr baseline="-2272"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F7B00"/>
                </a:solidFill>
              </a:rP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margin: 0 20%;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  border: 3px solid red;</a:t>
            </a:r>
          </a:p>
          <a:p>
            <a:pPr marL="457200" marR="457200" algn="just" defTabSz="457200">
              <a:defRPr baseline="-2272" sz="2200">
                <a:latin typeface="Courier"/>
                <a:ea typeface="Courier"/>
                <a:cs typeface="Courier"/>
                <a:sym typeface="Courier"/>
              </a:defRPr>
            </a:pPr>
            <a:r>
              <a:t>      background-color: #e2f3f5;</a:t>
            </a:r>
          </a:p>
          <a:p>
            <a:pPr marR="457200"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 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Margins (cont’d)"/>
          <p:cNvSpPr txBox="1"/>
          <p:nvPr>
            <p:ph type="title"/>
          </p:nvPr>
        </p:nvSpPr>
        <p:spPr>
          <a:xfrm>
            <a:off x="952500" y="444500"/>
            <a:ext cx="11099800" cy="11148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Margins (cont’d)</a:t>
            </a:r>
          </a:p>
        </p:txBody>
      </p:sp>
      <p:sp>
        <p:nvSpPr>
          <p:cNvPr id="174" name="Top and bottom margins of neighboring elements collapse  (they overlap instead of accumulating).…"/>
          <p:cNvSpPr txBox="1"/>
          <p:nvPr/>
        </p:nvSpPr>
        <p:spPr>
          <a:xfrm>
            <a:off x="999579" y="2116608"/>
            <a:ext cx="11099801" cy="6679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Top and bottom margins of neighboring elements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collapse</a:t>
            </a:r>
            <a:r>
              <a:t> </a:t>
            </a:r>
            <a:br/>
            <a:r>
              <a:t>(they overlap instead of accumulating).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top element has a bottom margin of 4em. The bottom element has a top margin of 2em. The resulting margin is 4em (the largest value).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</a:p>
        </p:txBody>
      </p:sp>
      <p:pic>
        <p:nvPicPr>
          <p:cNvPr id="175" name="lwd5_1417_collapsing.png" descr="lwd5_1417_collaps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63700" y="5479243"/>
            <a:ext cx="9148803" cy="39568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ssigning Display Types"/>
          <p:cNvSpPr txBox="1"/>
          <p:nvPr>
            <p:ph type="title"/>
          </p:nvPr>
        </p:nvSpPr>
        <p:spPr>
          <a:xfrm>
            <a:off x="952500" y="444500"/>
            <a:ext cx="11099800" cy="1570782"/>
          </a:xfrm>
          <a:prstGeom prst="rect">
            <a:avLst/>
          </a:prstGeom>
        </p:spPr>
        <p:txBody>
          <a:bodyPr/>
          <a:lstStyle/>
          <a:p>
            <a:pPr/>
            <a:r>
              <a:t>Assigning Display Types</a:t>
            </a:r>
          </a:p>
        </p:txBody>
      </p:sp>
      <p:sp>
        <p:nvSpPr>
          <p:cNvPr id="178" name="display…"/>
          <p:cNvSpPr txBox="1"/>
          <p:nvPr/>
        </p:nvSpPr>
        <p:spPr>
          <a:xfrm>
            <a:off x="999579" y="2082800"/>
            <a:ext cx="11099801" cy="6604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514095">
              <a:spcBef>
                <a:spcPts val="3600"/>
              </a:spcBef>
              <a:defRPr b="1" sz="3168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display</a:t>
            </a:r>
          </a:p>
          <a:p>
            <a:pPr algn="l" defTabSz="514095">
              <a:spcBef>
                <a:spcPts val="3600"/>
              </a:spcBef>
              <a:defRPr sz="3168">
                <a:solidFill>
                  <a:srgbClr val="53585F"/>
                </a:solidFill>
              </a:defRPr>
            </a:pPr>
            <a:r>
              <a:rPr b="1" sz="264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2640"/>
              <a:t> </a:t>
            </a:r>
            <a:r>
              <a:rPr sz="1848">
                <a:latin typeface="Courier"/>
                <a:ea typeface="Courier"/>
                <a:cs typeface="Courier"/>
                <a:sym typeface="Courier"/>
              </a:rPr>
              <a:t>inline | block | run-in | flex | grid | flow | flow-root | list-item inline-block | inline-table | inline-flex | inline-grid | contents | none</a:t>
            </a:r>
            <a:r>
              <a:rPr sz="2112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sz="1848">
                <a:latin typeface="Courier"/>
                <a:ea typeface="Courier"/>
                <a:cs typeface="Courier"/>
                <a:sym typeface="Courier"/>
              </a:rPr>
              <a:t>| </a:t>
            </a:r>
            <a:r>
              <a:rPr i="1" sz="1848">
                <a:latin typeface="+mj-lt"/>
                <a:ea typeface="+mj-ea"/>
                <a:cs typeface="+mj-cs"/>
                <a:sym typeface="Helvetica"/>
              </a:rPr>
              <a:t>table-related types</a:t>
            </a:r>
            <a:r>
              <a:rPr sz="1848">
                <a:latin typeface="Courier"/>
                <a:ea typeface="Courier"/>
                <a:cs typeface="Courier"/>
                <a:sym typeface="Courier"/>
              </a:rPr>
              <a:t> | </a:t>
            </a:r>
            <a:r>
              <a:rPr i="1" sz="1848">
                <a:latin typeface="+mj-lt"/>
                <a:ea typeface="+mj-ea"/>
                <a:cs typeface="+mj-cs"/>
                <a:sym typeface="Helvetica"/>
              </a:rPr>
              <a:t>ruby-related types</a:t>
            </a:r>
            <a:r>
              <a:rPr sz="1848">
                <a:latin typeface="Courier"/>
                <a:ea typeface="Courier"/>
                <a:cs typeface="Courier"/>
                <a:sym typeface="Courier"/>
              </a:rPr>
              <a:t> |</a:t>
            </a:r>
            <a:r>
              <a:rPr i="1" sz="1848">
                <a:latin typeface="+mj-lt"/>
                <a:ea typeface="+mj-ea"/>
                <a:cs typeface="+mj-cs"/>
                <a:sym typeface="Helvetica"/>
              </a:rPr>
              <a:t>(see book for multi-keyword values)</a:t>
            </a:r>
            <a:endParaRPr sz="1848"/>
          </a:p>
          <a:p>
            <a:pPr algn="l" defTabSz="514095">
              <a:spcBef>
                <a:spcPts val="3600"/>
              </a:spcBef>
              <a:defRPr sz="2640">
                <a:solidFill>
                  <a:srgbClr val="53585F"/>
                </a:solidFill>
              </a:defRPr>
            </a:pPr>
            <a:r>
              <a:t>Assigns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display type</a:t>
            </a:r>
            <a:r>
              <a:t> that determines how the element box behaves in layouts. </a:t>
            </a:r>
          </a:p>
          <a:p>
            <a:pPr algn="l" defTabSz="514095">
              <a:spcBef>
                <a:spcPts val="3600"/>
              </a:spcBef>
              <a:defRPr b="1" sz="264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Examples:</a:t>
            </a:r>
          </a:p>
          <a:p>
            <a:pPr marL="325966" indent="-325966" algn="l" defTabSz="514095">
              <a:spcBef>
                <a:spcPts val="2100"/>
              </a:spcBef>
              <a:buSzPct val="75000"/>
              <a:buChar char="•"/>
              <a:defRPr sz="2640">
                <a:solidFill>
                  <a:srgbClr val="53585F"/>
                </a:solidFill>
              </a:defRPr>
            </a:pPr>
            <a:r>
              <a:t>Make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</a:t>
            </a:r>
            <a:r>
              <a:t> (normally block elements) into inline elements so they line up in a horizontal menu:  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nav li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display: inline;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}</a:t>
            </a:r>
            <a:endParaRPr b="1">
              <a:latin typeface="Courier"/>
              <a:ea typeface="Courier"/>
              <a:cs typeface="Courier"/>
              <a:sym typeface="Courier"/>
            </a:endParaRPr>
          </a:p>
          <a:p>
            <a:pPr marL="325966" indent="-325966" algn="l" defTabSz="514095">
              <a:spcBef>
                <a:spcPts val="2100"/>
              </a:spcBef>
              <a:buSzPct val="75000"/>
              <a:buChar char="•"/>
              <a:defRPr sz="2640">
                <a:solidFill>
                  <a:srgbClr val="53585F"/>
                </a:solidFill>
              </a:defRPr>
            </a:pPr>
            <a:r>
              <a:t>Make an anchor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t>) element (normally inline) display as a block so you can give it a width and height: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nav li a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display: block;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Box Drop Shadows"/>
          <p:cNvSpPr txBox="1"/>
          <p:nvPr>
            <p:ph type="title"/>
          </p:nvPr>
        </p:nvSpPr>
        <p:spPr>
          <a:xfrm>
            <a:off x="952500" y="444500"/>
            <a:ext cx="11099800" cy="1570782"/>
          </a:xfrm>
          <a:prstGeom prst="rect">
            <a:avLst/>
          </a:prstGeom>
        </p:spPr>
        <p:txBody>
          <a:bodyPr/>
          <a:lstStyle/>
          <a:p>
            <a:pPr/>
            <a:r>
              <a:t>Box Drop Shadows</a:t>
            </a:r>
          </a:p>
        </p:txBody>
      </p:sp>
      <p:sp>
        <p:nvSpPr>
          <p:cNvPr id="181" name="box-shadow…"/>
          <p:cNvSpPr txBox="1"/>
          <p:nvPr/>
        </p:nvSpPr>
        <p:spPr>
          <a:xfrm>
            <a:off x="999579" y="2082800"/>
            <a:ext cx="11099801" cy="6604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box-shadow</a:t>
            </a:r>
          </a:p>
          <a:p>
            <a:pPr algn="l">
              <a:spcBef>
                <a:spcPts val="4200"/>
              </a:spcBef>
              <a:defRPr>
                <a:solidFill>
                  <a:srgbClr val="53585F"/>
                </a:solidFill>
              </a:defRPr>
            </a:pPr>
            <a:r>
              <a:rPr b="1" sz="3000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rPr sz="3000"/>
              <a:t> </a:t>
            </a:r>
            <a:r>
              <a:rPr i="1" sz="3000"/>
              <a:t>horizontal-offset vertical-offset blur-distance spread-distance color</a:t>
            </a:r>
            <a:r>
              <a:rPr sz="3000">
                <a:latin typeface="Courier"/>
                <a:ea typeface="Courier"/>
                <a:cs typeface="Courier"/>
                <a:sym typeface="Courier"/>
              </a:rPr>
              <a:t> inset, none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Applies a drop shadow around the visible element box. 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values are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horizontal</a:t>
            </a:r>
            <a:r>
              <a:t>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vertical offset</a:t>
            </a:r>
            <a:r>
              <a:t>, optional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blur</a:t>
            </a:r>
            <a:r>
              <a:t>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spread</a:t>
            </a:r>
            <a:r>
              <a:t> values (in pixels),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color</a:t>
            </a:r>
            <a:r>
              <a:t> value, and the option to make it appear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inset</a:t>
            </a:r>
            <a:r>
              <a:t>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Box Drop Shadows (cont’d)"/>
          <p:cNvSpPr txBox="1"/>
          <p:nvPr>
            <p:ph type="title"/>
          </p:nvPr>
        </p:nvSpPr>
        <p:spPr>
          <a:xfrm>
            <a:off x="952500" y="444500"/>
            <a:ext cx="11099800" cy="157078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Box Drop Shadows (cont’d)</a:t>
            </a:r>
          </a:p>
        </p:txBody>
      </p:sp>
      <p:sp>
        <p:nvSpPr>
          <p:cNvPr id="184" name="A  box-shadow: 6px 6px gray;…"/>
          <p:cNvSpPr txBox="1"/>
          <p:nvPr/>
        </p:nvSpPr>
        <p:spPr>
          <a:xfrm>
            <a:off x="771252" y="2229197"/>
            <a:ext cx="11857733" cy="29865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R="457200" algn="just" defTabSz="457200">
              <a:lnSpc>
                <a:spcPts val="4200"/>
              </a:lnSpc>
              <a:spcBef>
                <a:spcPts val="3600"/>
              </a:spcBef>
              <a:defRPr baseline="-2083" sz="2400">
                <a:solidFill>
                  <a:srgbClr val="00ABF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</a:t>
            </a: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box-shadow: 6px 6px gray;</a:t>
            </a:r>
          </a:p>
          <a:p>
            <a:pPr marR="457200" algn="just" defTabSz="457200">
              <a:lnSpc>
                <a:spcPts val="4200"/>
              </a:lnSpc>
              <a:spcBef>
                <a:spcPts val="3600"/>
              </a:spcBef>
              <a:defRPr baseline="-2083" sz="2400">
                <a:solidFill>
                  <a:srgbClr val="00ABF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</a:t>
            </a:r>
            <a:r>
              <a:t> </a:t>
            </a:r>
            <a:r>
              <a:rPr>
                <a:solidFill>
                  <a:srgbClr val="000000"/>
                </a:solidFill>
              </a:rP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box-shadow: 6px 6px 5px gray;</a:t>
            </a:r>
            <a:r>
              <a:t> </a:t>
            </a:r>
            <a:r>
              <a:rPr>
                <a:solidFill>
                  <a:srgbClr val="A6AAA9"/>
                </a:solidFill>
              </a:rPr>
              <a:t>/* 5 pixel blur */</a:t>
            </a:r>
            <a:endParaRPr>
              <a:solidFill>
                <a:srgbClr val="FF7B00"/>
              </a:solidFill>
            </a:endParaRPr>
          </a:p>
          <a:p>
            <a:pPr marR="457200" algn="just" defTabSz="457200">
              <a:lnSpc>
                <a:spcPts val="4200"/>
              </a:lnSpc>
              <a:spcBef>
                <a:spcPts val="3600"/>
              </a:spcBef>
              <a:defRPr baseline="-2083" sz="2400">
                <a:solidFill>
                  <a:srgbClr val="00ABF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</a:t>
            </a:r>
            <a:r>
              <a:t> </a:t>
            </a:r>
            <a:r>
              <a:rPr>
                <a:solidFill>
                  <a:srgbClr val="000000"/>
                </a:solidFill>
              </a:rP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box-shadow: 6px 6px 5px 10px gray;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A6AAA9"/>
                </a:solidFill>
              </a:rPr>
              <a:t>/* 5px blur,10px spread */</a:t>
            </a:r>
            <a:endParaRPr>
              <a:solidFill>
                <a:srgbClr val="FF7B00"/>
              </a:solidFill>
            </a:endParaRPr>
          </a:p>
        </p:txBody>
      </p:sp>
      <p:pic>
        <p:nvPicPr>
          <p:cNvPr id="185" name="lwd5_1421_boxshadow-ebook.png" descr="lwd5_1421_boxshadow-eboo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9479" y="4864100"/>
            <a:ext cx="10160001" cy="3937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he Parts of an Element Bo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Parts of an Element Box</a:t>
            </a:r>
          </a:p>
        </p:txBody>
      </p:sp>
      <p:pic>
        <p:nvPicPr>
          <p:cNvPr id="94" name="lwd5_1401_elementbox.png" descr="lwd5_1401_elementbo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2235200"/>
            <a:ext cx="10160000" cy="4775200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NOTE: The margin is indicated with a blue shade and outline, but is invisible in the layout."/>
          <p:cNvSpPr txBox="1"/>
          <p:nvPr/>
        </p:nvSpPr>
        <p:spPr>
          <a:xfrm>
            <a:off x="1473993" y="7673974"/>
            <a:ext cx="10056814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The margin is indicated with a blue shade and outline, but is invisible in the layout.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pecifying Box Dimens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Specifying Box Dimensions</a:t>
            </a:r>
          </a:p>
        </p:txBody>
      </p:sp>
      <p:sp>
        <p:nvSpPr>
          <p:cNvPr id="98" name="width…"/>
          <p:cNvSpPr txBox="1"/>
          <p:nvPr>
            <p:ph type="body" idx="1"/>
          </p:nvPr>
        </p:nvSpPr>
        <p:spPr>
          <a:xfrm>
            <a:off x="952500" y="2349500"/>
            <a:ext cx="11099800" cy="5591473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spcBef>
                <a:spcPts val="24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width</a:t>
            </a:r>
          </a:p>
          <a:p>
            <a:pPr marL="0" indent="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</a:p>
          <a:p>
            <a:pPr marL="0" indent="0" algn="ctr">
              <a:spcBef>
                <a:spcPts val="5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height</a:t>
            </a:r>
          </a:p>
          <a:p>
            <a:pPr marL="0" indent="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0" indent="0">
              <a:buSzTx/>
              <a:buNone/>
              <a:defRPr sz="3000"/>
            </a:pPr>
            <a:r>
              <a:t>Specify the dimensions of an element box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properties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Box Sizing Mode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Box Sizing Models</a:t>
            </a:r>
          </a:p>
        </p:txBody>
      </p:sp>
      <p:sp>
        <p:nvSpPr>
          <p:cNvPr id="101" name="box-sizing…"/>
          <p:cNvSpPr txBox="1"/>
          <p:nvPr>
            <p:ph type="body" idx="1"/>
          </p:nvPr>
        </p:nvSpPr>
        <p:spPr>
          <a:xfrm>
            <a:off x="952500" y="2489200"/>
            <a:ext cx="11099800" cy="5453906"/>
          </a:xfrm>
          <a:prstGeom prst="rect">
            <a:avLst/>
          </a:prstGeom>
        </p:spPr>
        <p:txBody>
          <a:bodyPr anchor="t"/>
          <a:lstStyle/>
          <a:p>
            <a:pPr marL="0" indent="0" algn="ctr" defTabSz="479044">
              <a:spcBef>
                <a:spcPts val="3400"/>
              </a:spcBef>
              <a:buSzTx/>
              <a:buNone/>
              <a:defRPr b="1" sz="246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box-sizing</a:t>
            </a:r>
          </a:p>
          <a:p>
            <a:pPr marL="0" indent="0" defTabSz="479044">
              <a:spcBef>
                <a:spcPts val="3400"/>
              </a:spcBef>
              <a:buSzTx/>
              <a:buNone/>
              <a:defRPr sz="24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content-box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border-box</a:t>
            </a:r>
            <a:r>
              <a:t> </a:t>
            </a:r>
          </a:p>
          <a:p>
            <a:pPr marL="0" indent="0" defTabSz="479044">
              <a:spcBef>
                <a:spcPts val="3400"/>
              </a:spcBef>
              <a:buSzTx/>
              <a:buNone/>
              <a:defRPr sz="2460"/>
            </a:pPr>
            <a:r>
              <a:t>There are two methods for sizing an element box, specified with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box-sizing</a:t>
            </a:r>
            <a:r>
              <a:t> attribute:</a:t>
            </a:r>
          </a:p>
          <a:p>
            <a:pPr marL="0" indent="0" defTabSz="479044">
              <a:spcBef>
                <a:spcPts val="3400"/>
              </a:spcBef>
              <a:buSzTx/>
              <a:buNone/>
              <a:defRPr b="1" sz="2460">
                <a:latin typeface="+mj-lt"/>
                <a:ea typeface="+mj-ea"/>
                <a:cs typeface="+mj-cs"/>
                <a:sym typeface="Helvetica"/>
              </a:defRPr>
            </a:pPr>
            <a:r>
              <a:t>Content-box sizing (default)</a:t>
            </a:r>
          </a:p>
          <a:p>
            <a:pPr marL="0" indent="0" defTabSz="479044">
              <a:spcBef>
                <a:spcPts val="400"/>
              </a:spcBef>
              <a:buSzTx/>
              <a:buNone/>
              <a:defRPr sz="2460"/>
            </a:pPr>
            <a:r>
              <a:t>Applies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values to the content box only</a:t>
            </a:r>
          </a:p>
          <a:p>
            <a:pPr marL="0" indent="0" defTabSz="479044">
              <a:spcBef>
                <a:spcPts val="3400"/>
              </a:spcBef>
              <a:buSzTx/>
              <a:buNone/>
              <a:defRPr b="1" sz="2460">
                <a:latin typeface="+mj-lt"/>
                <a:ea typeface="+mj-ea"/>
                <a:cs typeface="+mj-cs"/>
                <a:sym typeface="Helvetica"/>
              </a:defRPr>
            </a:pPr>
            <a:r>
              <a:t>Border-box sizing</a:t>
            </a:r>
          </a:p>
          <a:p>
            <a:pPr marL="0" indent="0" defTabSz="479044">
              <a:spcBef>
                <a:spcPts val="400"/>
              </a:spcBef>
              <a:buSzTx/>
              <a:buNone/>
              <a:defRPr sz="2460"/>
            </a:pPr>
            <a:r>
              <a:t>Applies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values to the border box (including the padding and content)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Box Sizing Models Compare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Box Sizing Models Compared</a:t>
            </a:r>
          </a:p>
        </p:txBody>
      </p:sp>
      <p:pic>
        <p:nvPicPr>
          <p:cNvPr id="104" name="lwd5_1403_borderbox.png" descr="lwd5_1403_borderbox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90171" y="2444750"/>
            <a:ext cx="9224458" cy="6261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Overflow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Overflow</a:t>
            </a:r>
          </a:p>
        </p:txBody>
      </p:sp>
      <p:sp>
        <p:nvSpPr>
          <p:cNvPr id="107" name="overflow…"/>
          <p:cNvSpPr txBox="1"/>
          <p:nvPr/>
        </p:nvSpPr>
        <p:spPr>
          <a:xfrm>
            <a:off x="999579" y="2298700"/>
            <a:ext cx="11099801" cy="26337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549148">
              <a:spcBef>
                <a:spcPts val="3900"/>
              </a:spcBef>
              <a:defRPr b="1" sz="282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overflow</a:t>
            </a:r>
          </a:p>
          <a:p>
            <a:pPr algn="l" defTabSz="549148">
              <a:spcBef>
                <a:spcPts val="3900"/>
              </a:spcBef>
              <a:defRPr sz="282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visible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hidden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scroll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t> </a:t>
            </a:r>
          </a:p>
          <a:p>
            <a:pPr algn="l" defTabSz="549148">
              <a:spcBef>
                <a:spcPts val="3900"/>
              </a:spcBef>
              <a:defRPr sz="2820">
                <a:solidFill>
                  <a:srgbClr val="53585F"/>
                </a:solidFill>
              </a:defRPr>
            </a:pPr>
            <a:r>
              <a:t>Specifies what to do when content doesn’t fit in a sized element box:</a:t>
            </a:r>
          </a:p>
        </p:txBody>
      </p:sp>
      <p:pic>
        <p:nvPicPr>
          <p:cNvPr id="108" name="lwd5_1404_overflow.png" descr="lwd5_1404_overflo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5226050"/>
            <a:ext cx="10160000" cy="3365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dd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Padding</a:t>
            </a:r>
          </a:p>
        </p:txBody>
      </p:sp>
      <p:sp>
        <p:nvSpPr>
          <p:cNvPr id="111" name="padding, padding-top, padding-right,  padding-bottom, padding-left,…"/>
          <p:cNvSpPr txBox="1"/>
          <p:nvPr/>
        </p:nvSpPr>
        <p:spPr>
          <a:xfrm>
            <a:off x="999579" y="2298700"/>
            <a:ext cx="11099801" cy="6679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>
              <a:spcBef>
                <a:spcPts val="4200"/>
              </a:spcBef>
              <a:defRPr b="1" sz="24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padding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padding-top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padding-right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padding-bottom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padding-left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endParaRPr>
              <a:solidFill>
                <a:srgbClr val="53585F"/>
              </a:solidFill>
              <a:latin typeface="+mj-lt"/>
              <a:ea typeface="+mj-ea"/>
              <a:cs typeface="+mj-cs"/>
              <a:sym typeface="Helvetica"/>
            </a:endParaRPr>
          </a:p>
          <a:p>
            <a:pPr>
              <a:spcBef>
                <a:spcPts val="2000"/>
              </a:spcBef>
              <a:defRPr b="1" sz="24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padding-block-start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padding-inline-end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br/>
            <a:r>
              <a:t>padding-block-end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t>padding-inline-start</a:t>
            </a:r>
            <a:r>
              <a:rPr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rPr>
              <a:t>,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t> 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An amount of space between the content area and the border (or the space the border would be if one isn’t specified).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You can add padding to one side at a time, or on all sides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padding</a:t>
            </a:r>
            <a:r>
              <a:t> shorthand property.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adding (cont’d)"/>
          <p:cNvSpPr txBox="1"/>
          <p:nvPr>
            <p:ph type="title"/>
          </p:nvPr>
        </p:nvSpPr>
        <p:spPr>
          <a:xfrm>
            <a:off x="952500" y="444500"/>
            <a:ext cx="11099800" cy="131742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Padding (cont’d)</a:t>
            </a:r>
          </a:p>
        </p:txBody>
      </p:sp>
      <p:sp>
        <p:nvSpPr>
          <p:cNvPr id="114" name="blockquote {…"/>
          <p:cNvSpPr txBox="1"/>
          <p:nvPr/>
        </p:nvSpPr>
        <p:spPr>
          <a:xfrm>
            <a:off x="999579" y="2298700"/>
            <a:ext cx="11099801" cy="6679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57200" marR="457200" algn="just" defTabSz="457200">
              <a:defRPr baseline="-1999" sz="2500">
                <a:latin typeface="Courier"/>
                <a:ea typeface="Courier"/>
                <a:cs typeface="Courier"/>
                <a:sym typeface="Courier"/>
              </a:defRPr>
            </a:pPr>
            <a:r>
              <a:t>blockquote { </a:t>
            </a:r>
          </a:p>
          <a:p>
            <a:pPr marL="457200" marR="457200" algn="just" defTabSz="457200">
              <a:defRPr b="1" baseline="-1999" sz="25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padding-top: 2em;</a:t>
            </a:r>
          </a:p>
          <a:p>
            <a:pPr marL="457200" marR="457200" algn="just" defTabSz="457200">
              <a:defRPr b="1" baseline="-1999" sz="25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padding-right: 4em;</a:t>
            </a:r>
          </a:p>
          <a:p>
            <a:pPr marL="457200" marR="457200" algn="just" defTabSz="457200">
              <a:defRPr b="1" baseline="-1999" sz="25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padding-bottom: 2em;</a:t>
            </a:r>
          </a:p>
          <a:p>
            <a:pPr marL="457200" marR="457200" algn="just" defTabSz="457200">
              <a:defRPr b="1" baseline="-1999" sz="25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padding-left: 4em;</a:t>
            </a:r>
          </a:p>
          <a:p>
            <a:pPr marL="457200" marR="457200" algn="just" defTabSz="457200">
              <a:defRPr baseline="-1999" sz="2500">
                <a:latin typeface="Courier"/>
                <a:ea typeface="Courier"/>
                <a:cs typeface="Courier"/>
                <a:sym typeface="Courier"/>
              </a:defRPr>
            </a:pPr>
            <a:r>
              <a:t>  background-color: #D098D4; </a:t>
            </a:r>
            <a:r>
              <a:rPr>
                <a:solidFill>
                  <a:srgbClr val="A6AAA9"/>
                </a:solidFill>
              </a:rPr>
              <a:t>/*light green*/</a:t>
            </a:r>
          </a:p>
          <a:p>
            <a:pPr marL="457200" marR="457200" algn="just" defTabSz="457200">
              <a:defRPr baseline="-1999" sz="25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15" name="lwd5_1405_padding.png" descr="lwd5_1405_padd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9479" y="5594350"/>
            <a:ext cx="7620001" cy="2984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