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43"/>
  </p:normalViewPr>
  <p:slideViewPr>
    <p:cSldViewPr snapToGrid="0">
      <p:cViewPr varScale="1">
        <p:scale>
          <a:sx n="84" d="100"/>
          <a:sy n="84" d="100"/>
        </p:scale>
        <p:origin x="16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" name="Shape 8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rtI_header.png" descr="partI_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2 HOW THE WEB WORKS"/>
          <p:cNvSpPr txBox="1"/>
          <p:nvPr/>
        </p:nvSpPr>
        <p:spPr>
          <a:xfrm>
            <a:off x="519633" y="2527300"/>
            <a:ext cx="11965534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>
              <a:defRPr sz="8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9000" b="1">
                <a:solidFill>
                  <a:srgbClr val="ABCD38"/>
                </a:solidFill>
              </a:rPr>
              <a:t>2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HOW THE WEB WORKS</a:t>
            </a: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>
            <a:spLocks noGrp="1"/>
          </p:cNvSpPr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sz="3024" b="1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sz="4800" b="1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8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oreilly.com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he protocol is implied and will be added by browser…"/>
          <p:cNvSpPr txBox="1"/>
          <p:nvPr/>
        </p:nvSpPr>
        <p:spPr>
          <a:xfrm>
            <a:off x="763810" y="4483097"/>
            <a:ext cx="11477180" cy="3225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635000" indent="-635000" algn="l">
              <a:lnSpc>
                <a:spcPct val="200000"/>
              </a:lnSpc>
              <a:buSzPct val="100000"/>
              <a:buAutoNum type="arabicPeriod"/>
              <a:defRPr sz="34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protocol</a:t>
            </a:r>
            <a:r>
              <a:t> is implied and will be added by browser</a:t>
            </a:r>
          </a:p>
          <a:p>
            <a:pPr marL="635000" indent="-635000" algn="l">
              <a:lnSpc>
                <a:spcPct val="200000"/>
              </a:lnSpc>
              <a:buSzPct val="100000"/>
              <a:buAutoNum type="arabicPeriod"/>
              <a:defRPr sz="34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Domain name</a:t>
            </a:r>
            <a:r>
              <a:t> is identified</a:t>
            </a:r>
          </a:p>
          <a:p>
            <a:pPr marL="635000" indent="-635000" algn="l">
              <a:buSzPct val="100000"/>
              <a:buAutoNum type="arabicPeriod"/>
              <a:defRPr sz="3400">
                <a:solidFill>
                  <a:srgbClr val="53585F"/>
                </a:solidFill>
              </a:defRPr>
            </a:pPr>
            <a:r>
              <a:t>If there is no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path</a:t>
            </a:r>
            <a:r>
              <a:t> or filename, it means the URL is pointing to a default file (usually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 index.html</a:t>
            </a:r>
            <a:r>
              <a:t>)</a:t>
            </a:r>
          </a:p>
        </p:txBody>
      </p:sp>
      <p:sp>
        <p:nvSpPr>
          <p:cNvPr id="114" name="What’s going on with simple URLs"/>
          <p:cNvSpPr txBox="1">
            <a:spLocks noGrp="1"/>
          </p:cNvSpPr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What’s going on with simple URLs</a:t>
            </a:r>
          </a:p>
        </p:txBody>
      </p:sp>
      <p:sp>
        <p:nvSpPr>
          <p:cNvPr id="115" name="https://example.com/index.html"/>
          <p:cNvSpPr txBox="1"/>
          <p:nvPr/>
        </p:nvSpPr>
        <p:spPr>
          <a:xfrm>
            <a:off x="2088062" y="2696760"/>
            <a:ext cx="9184276" cy="863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0">
                <a:solidFill>
                  <a:srgbClr val="DCDEE0"/>
                </a:solidFill>
              </a:defRPr>
            </a:pPr>
            <a:r>
              <a:t>https://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+mj-lt"/>
                <a:ea typeface="+mj-ea"/>
                <a:cs typeface="+mj-cs"/>
                <a:sym typeface="Helvetica"/>
              </a:rPr>
              <a:t>example.com</a:t>
            </a:r>
            <a:r>
              <a:t>/index.html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Anatomy of a Web Pag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Anatomy of a Web Page</a:t>
            </a:r>
          </a:p>
        </p:txBody>
      </p:sp>
      <p:sp>
        <p:nvSpPr>
          <p:cNvPr id="118" name="The page you see in the browser window is nearly always made up of multiple files, including:…"/>
          <p:cNvSpPr txBox="1">
            <a:spLocks noGrp="1"/>
          </p:cNvSpPr>
          <p:nvPr>
            <p:ph type="body" idx="1"/>
          </p:nvPr>
        </p:nvSpPr>
        <p:spPr>
          <a:xfrm>
            <a:off x="999579" y="2705100"/>
            <a:ext cx="11099801" cy="5180311"/>
          </a:xfrm>
          <a:prstGeom prst="rect">
            <a:avLst/>
          </a:prstGeom>
        </p:spPr>
        <p:txBody>
          <a:bodyPr/>
          <a:lstStyle/>
          <a:p>
            <a:pPr marL="0" indent="0" defTabSz="490727">
              <a:spcBef>
                <a:spcPts val="3500"/>
              </a:spcBef>
              <a:buSzTx/>
              <a:buNone/>
              <a:defRPr sz="3024"/>
            </a:pPr>
            <a:r>
              <a:t>The page you see in the browser window is nearly always made up of multiple files, including: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HTML document</a:t>
            </a:r>
            <a:r>
              <a:t> (gives the content structure)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Style sheets</a:t>
            </a:r>
            <a:r>
              <a:t> (describes how it should look)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Images and other media</a:t>
            </a:r>
            <a:r>
              <a:t> (embedded on the page on the fly)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Scripts</a:t>
            </a:r>
            <a:r>
              <a:t> (add behaviors and functionality)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A Web Page and Its Compone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 Web Page and Its Components</a:t>
            </a:r>
          </a:p>
        </p:txBody>
      </p:sp>
      <p:pic>
        <p:nvPicPr>
          <p:cNvPr id="121" name="lwd6_0203_kitchen.png" descr="lwd6_0203_kitch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320486"/>
            <a:ext cx="12700000" cy="65816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Image Gallery"/>
          <p:cNvGrpSpPr/>
          <p:nvPr/>
        </p:nvGrpSpPr>
        <p:grpSpPr>
          <a:xfrm>
            <a:off x="495299" y="2161656"/>
            <a:ext cx="12398773" cy="5614912"/>
            <a:chOff x="0" y="176289"/>
            <a:chExt cx="12398771" cy="5614910"/>
          </a:xfrm>
        </p:grpSpPr>
        <p:pic>
          <p:nvPicPr>
            <p:cNvPr id="123" name="lwd6_0204_styles.png" descr="lwd6_0204_styles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176289"/>
              <a:ext cx="12398772" cy="49052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4" name="Rectangle"/>
            <p:cNvSpPr/>
            <p:nvPr/>
          </p:nvSpPr>
          <p:spPr>
            <a:xfrm>
              <a:off x="0" y="5334000"/>
              <a:ext cx="12398772" cy="4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>
                <a:defRPr sz="2000"/>
              </a:lvl1pPr>
            </a:lstStyle>
            <a:p>
              <a:r>
                <a:t> </a:t>
              </a:r>
            </a:p>
          </p:txBody>
        </p:sp>
      </p:grpSp>
      <p:sp>
        <p:nvSpPr>
          <p:cNvPr id="126" name="What Style Sheets D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Style Sheets Do</a:t>
            </a:r>
          </a:p>
        </p:txBody>
      </p:sp>
      <p:sp>
        <p:nvSpPr>
          <p:cNvPr id="127" name="Browser’s default rendering"/>
          <p:cNvSpPr txBox="1"/>
          <p:nvPr/>
        </p:nvSpPr>
        <p:spPr>
          <a:xfrm>
            <a:off x="953896" y="6867314"/>
            <a:ext cx="4772407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53585F"/>
                </a:solidFill>
              </a:defRPr>
            </a:lvl1pPr>
          </a:lstStyle>
          <a:p>
            <a:r>
              <a:t>Browser’s default rendering</a:t>
            </a:r>
          </a:p>
        </p:txBody>
      </p:sp>
      <p:sp>
        <p:nvSpPr>
          <p:cNvPr id="128" name="Simple style sheet applied"/>
          <p:cNvSpPr txBox="1"/>
          <p:nvPr/>
        </p:nvSpPr>
        <p:spPr>
          <a:xfrm>
            <a:off x="7350759" y="6867314"/>
            <a:ext cx="460248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53585F"/>
                </a:solidFill>
              </a:defRPr>
            </a:lvl1pPr>
          </a:lstStyle>
          <a:p>
            <a:r>
              <a:t>Simple style sheet applied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Web Page Assembly Proces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Web Page Assembly Process</a:t>
            </a:r>
          </a:p>
        </p:txBody>
      </p:sp>
      <p:sp>
        <p:nvSpPr>
          <p:cNvPr id="131" name="Request a page using its URL…"/>
          <p:cNvSpPr txBox="1">
            <a:spLocks noGrp="1"/>
          </p:cNvSpPr>
          <p:nvPr>
            <p:ph type="body" idx="4294967295"/>
          </p:nvPr>
        </p:nvSpPr>
        <p:spPr>
          <a:xfrm>
            <a:off x="1161281" y="2817415"/>
            <a:ext cx="10776397" cy="5628780"/>
          </a:xfrm>
          <a:prstGeom prst="rect">
            <a:avLst/>
          </a:prstGeom>
        </p:spPr>
        <p:txBody>
          <a:bodyPr/>
          <a:lstStyle/>
          <a:p>
            <a:pPr marL="533400" indent="-533400" defTabSz="490727">
              <a:spcBef>
                <a:spcPts val="3500"/>
              </a:spcBef>
              <a:buSzPct val="100000"/>
              <a:buAutoNum type="arabicPeriod"/>
              <a:defRPr sz="3024"/>
            </a:pPr>
            <a:r>
              <a:t>Request a page using its URL</a:t>
            </a:r>
          </a:p>
          <a:p>
            <a:pPr marL="533400" indent="-533400" defTabSz="490727">
              <a:spcBef>
                <a:spcPts val="3500"/>
              </a:spcBef>
              <a:buSzPct val="100000"/>
              <a:buAutoNum type="arabicPeriod"/>
              <a:defRPr sz="3024"/>
            </a:pPr>
            <a:r>
              <a:t>Browser sends HTTPS request to server</a:t>
            </a:r>
          </a:p>
          <a:p>
            <a:pPr marL="533400" indent="-533400" defTabSz="490727">
              <a:spcBef>
                <a:spcPts val="3500"/>
              </a:spcBef>
              <a:buSzPct val="100000"/>
              <a:buAutoNum type="arabicPeriod"/>
              <a:defRPr sz="3024"/>
            </a:pPr>
            <a:r>
              <a:t>Server returns the file (or a “404 Not Found” message)</a:t>
            </a:r>
          </a:p>
          <a:p>
            <a:pPr marL="533400" indent="-533400" defTabSz="490727">
              <a:spcBef>
                <a:spcPts val="3500"/>
              </a:spcBef>
              <a:buSzPct val="100000"/>
              <a:buAutoNum type="arabicPeriod"/>
              <a:defRPr sz="3024"/>
            </a:pPr>
            <a:r>
              <a:t>Browser looks at the HTML document. If there are external files (like images or style sheets), it contacts the server again for each resource</a:t>
            </a:r>
          </a:p>
          <a:p>
            <a:pPr marL="533400" indent="-533400" defTabSz="490727">
              <a:spcBef>
                <a:spcPts val="3500"/>
              </a:spcBef>
              <a:buSzPct val="100000"/>
              <a:buAutoNum type="arabicPeriod"/>
              <a:defRPr sz="3024"/>
            </a:pPr>
            <a:r>
              <a:t>The server returns the additional files, and the browser assembles the final page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lwd6_0205_process.png" descr="lwd6_0205_process.png"/>
          <p:cNvPicPr>
            <a:picLocks noChangeAspect="1"/>
          </p:cNvPicPr>
          <p:nvPr/>
        </p:nvPicPr>
        <p:blipFill>
          <a:blip r:embed="rId2"/>
          <a:srcRect l="1628"/>
          <a:stretch>
            <a:fillRect/>
          </a:stretch>
        </p:blipFill>
        <p:spPr>
          <a:xfrm>
            <a:off x="2393950" y="431800"/>
            <a:ext cx="8355184" cy="889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VERVIEW"/>
          <p:cNvSpPr txBox="1">
            <a:spLocks noGrp="1"/>
          </p:cNvSpPr>
          <p:nvPr>
            <p:ph type="title"/>
          </p:nvPr>
        </p:nvSpPr>
        <p:spPr>
          <a:xfrm>
            <a:off x="952500" y="533400"/>
            <a:ext cx="11099800" cy="2159000"/>
          </a:xfrm>
          <a:prstGeom prst="rect">
            <a:avLst/>
          </a:prstGeom>
        </p:spPr>
        <p:txBody>
          <a:bodyPr/>
          <a:lstStyle/>
          <a:p>
            <a:r>
              <a:t>OVERVIEW</a:t>
            </a:r>
          </a:p>
        </p:txBody>
      </p:sp>
      <p:sp>
        <p:nvSpPr>
          <p:cNvPr id="86" name="The internet vs. the web…"/>
          <p:cNvSpPr txBox="1">
            <a:spLocks noGrp="1"/>
          </p:cNvSpPr>
          <p:nvPr>
            <p:ph type="body" sz="half" idx="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87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88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Internet vs. We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Internet vs. Web</a:t>
            </a:r>
          </a:p>
        </p:txBody>
      </p:sp>
      <p:sp>
        <p:nvSpPr>
          <p:cNvPr id="91" name="internet International network of connected computer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internet</a:t>
            </a:r>
            <a:br/>
            <a:r>
              <a:t>International network of connected computers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protocol</a:t>
            </a:r>
            <a:br/>
            <a:r>
              <a:t>A standardized method for transferring data or documents over a network (for example, FTP, STMP, HTTP)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web</a:t>
            </a:r>
            <a:br/>
            <a:r>
              <a:t>Information shared over the internet using the Hypertext Transfer Protocol (HTTPS), which is one of many ways to share information over the internet</a:t>
            </a:r>
            <a:br/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he Web Serv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Web Server</a:t>
            </a:r>
          </a:p>
        </p:txBody>
      </p:sp>
      <p:sp>
        <p:nvSpPr>
          <p:cNvPr id="94" name="server A program that delivers documents and data on request…"/>
          <p:cNvSpPr txBox="1">
            <a:spLocks noGrp="1"/>
          </p:cNvSpPr>
          <p:nvPr>
            <p:ph type="body" idx="1"/>
          </p:nvPr>
        </p:nvSpPr>
        <p:spPr>
          <a:xfrm>
            <a:off x="1114201" y="2064742"/>
            <a:ext cx="10776398" cy="545465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server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 program that delivers documents and data on request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web server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Any computer running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web server software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.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110291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.</a:t>
            </a:r>
          </a:p>
        </p:txBody>
      </p:sp>
      <p:sp>
        <p:nvSpPr>
          <p:cNvPr id="97" name="IP address A unique number assigned to a device connected to the internet (IP = Internet Protocol). Example: 199.27.145.64…"/>
          <p:cNvSpPr txBox="1">
            <a:spLocks noGrp="1"/>
          </p:cNvSpPr>
          <p:nvPr>
            <p:ph type="body" idx="1"/>
          </p:nvPr>
        </p:nvSpPr>
        <p:spPr>
          <a:xfrm>
            <a:off x="1114201" y="2052265"/>
            <a:ext cx="10776398" cy="6334870"/>
          </a:xfrm>
          <a:prstGeom prst="rect">
            <a:avLst/>
          </a:prstGeom>
        </p:spPr>
        <p:txBody>
          <a:bodyPr/>
          <a:lstStyle/>
          <a:p>
            <a:pPr marL="0" indent="0" defTabSz="525779">
              <a:spcBef>
                <a:spcPts val="3700"/>
              </a:spcBef>
              <a:buSzTx/>
              <a:buNone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IP address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 unique number assigned to a device connected to the internet (IP = Internet Protocol). Example: 199.27.145.64</a:t>
            </a:r>
          </a:p>
          <a:p>
            <a:pPr marL="0" indent="0" defTabSz="525779">
              <a:spcBef>
                <a:spcPts val="3700"/>
              </a:spcBef>
              <a:buSzTx/>
              <a:buNone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Domain Name System (DNS)</a:t>
            </a:r>
            <a:br/>
            <a:r>
              <a:t>A system that allows internet users to refer to servers by name rather than number</a:t>
            </a:r>
          </a:p>
          <a:p>
            <a:pPr marL="0" indent="0" defTabSz="525779">
              <a:spcBef>
                <a:spcPts val="3700"/>
              </a:spcBef>
              <a:buSzTx/>
              <a:buNone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Domain name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 name assigned to a web server (easier to use than IP numbers). Example: </a:t>
            </a:r>
            <a:r>
              <a:rPr u="sng">
                <a:hlinkClick r:id="rId2"/>
              </a:rPr>
              <a:t>oreilly.com</a:t>
            </a:r>
          </a:p>
          <a:p>
            <a:pPr marL="0" indent="0" defTabSz="525779">
              <a:spcBef>
                <a:spcPts val="3700"/>
              </a:spcBef>
              <a:buSzTx/>
              <a:buNone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DNS server</a:t>
            </a:r>
            <a:br/>
            <a:r>
              <a:t>A server that matches domain names to their respective IP addresses</a:t>
            </a:r>
          </a:p>
        </p:txBody>
      </p:sp>
      <p:sp>
        <p:nvSpPr>
          <p:cNvPr id="98" name="The Web Server (cont’d)"/>
          <p:cNvSpPr txBox="1"/>
          <p:nvPr/>
        </p:nvSpPr>
        <p:spPr>
          <a:xfrm>
            <a:off x="1079500" y="571500"/>
            <a:ext cx="11099800" cy="1102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defRPr b="1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The Web Server (cont’d)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he Brows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Browser</a:t>
            </a:r>
          </a:p>
        </p:txBody>
      </p:sp>
      <p:sp>
        <p:nvSpPr>
          <p:cNvPr id="101" name="The software that requests data or documents from the web server…"/>
          <p:cNvSpPr txBox="1">
            <a:spLocks noGrp="1"/>
          </p:cNvSpPr>
          <p:nvPr>
            <p:ph type="body" idx="1"/>
          </p:nvPr>
        </p:nvSpPr>
        <p:spPr>
          <a:xfrm>
            <a:off x="1161281" y="2817415"/>
            <a:ext cx="10776397" cy="5137846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sz="3024"/>
            </a:pPr>
            <a:r>
              <a:t>The software that requests data or documents from the web server 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t>Also referred to as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client</a:t>
            </a:r>
            <a:r>
              <a:t> 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user agent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t>Could be on a desktop machine, smartphone, other connected device, or an assistive device such as a screen reader</a:t>
            </a:r>
          </a:p>
          <a:p>
            <a:pPr marL="373379" indent="-373379" defTabSz="490727">
              <a:spcBef>
                <a:spcPts val="3500"/>
              </a:spcBef>
              <a:defRPr sz="3024"/>
            </a:pPr>
            <a:r>
              <a:t>The program in the browser that interprets HTML/CSS/JavaScript is called the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rendering engine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erver-side vs. Client-sid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Server-side vs. Client-side</a:t>
            </a:r>
          </a:p>
        </p:txBody>
      </p:sp>
      <p:sp>
        <p:nvSpPr>
          <p:cNvPr id="104" name="Indicates which machine is doing the processing:…"/>
          <p:cNvSpPr txBox="1">
            <a:spLocks noGrp="1"/>
          </p:cNvSpPr>
          <p:nvPr>
            <p:ph type="body" idx="1"/>
          </p:nvPr>
        </p:nvSpPr>
        <p:spPr>
          <a:xfrm>
            <a:off x="1161281" y="2817415"/>
            <a:ext cx="10776397" cy="513784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Indicates which machine is doing the processing:</a:t>
            </a:r>
          </a:p>
          <a:p>
            <a:r>
              <a:rPr b="1">
                <a:latin typeface="+mj-lt"/>
                <a:ea typeface="+mj-ea"/>
                <a:cs typeface="+mj-cs"/>
                <a:sym typeface="Helvetica"/>
              </a:rPr>
              <a:t>Client-side</a:t>
            </a:r>
            <a:r>
              <a:t> applications run on the user’s machine</a:t>
            </a:r>
          </a:p>
          <a:p>
            <a:r>
              <a:rPr b="1">
                <a:latin typeface="+mj-lt"/>
                <a:ea typeface="+mj-ea"/>
                <a:cs typeface="+mj-cs"/>
                <a:sym typeface="Helvetica"/>
              </a:rPr>
              <a:t>Server-side</a:t>
            </a:r>
            <a:r>
              <a:t> applications use the processing power of the server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Web Page Addresses (URLs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Web Page Addresses (URLs)</a:t>
            </a:r>
          </a:p>
        </p:txBody>
      </p:sp>
      <p:sp>
        <p:nvSpPr>
          <p:cNvPr id="107" name="URL = Uniform Resource Locator…"/>
          <p:cNvSpPr txBox="1"/>
          <p:nvPr/>
        </p:nvSpPr>
        <p:spPr>
          <a:xfrm>
            <a:off x="1003300" y="3733792"/>
            <a:ext cx="10766823" cy="2286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200000"/>
              </a:lnSpc>
              <a:defRPr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URL</a:t>
            </a:r>
            <a:r>
              <a:t> = Uniform Resource Locator</a:t>
            </a:r>
          </a:p>
          <a:p>
            <a:pPr>
              <a:defRPr>
                <a:solidFill>
                  <a:srgbClr val="53585F"/>
                </a:solidFill>
              </a:defRPr>
            </a:pPr>
            <a:r>
              <a:t>Every page and resource on the web </a:t>
            </a:r>
            <a:br/>
            <a:r>
              <a:t>has its own URL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lwd6_0201_urlparts.png" descr="lwd6_0201_urlparts.png"/>
          <p:cNvPicPr>
            <a:picLocks noChangeAspect="1"/>
          </p:cNvPicPr>
          <p:nvPr/>
        </p:nvPicPr>
        <p:blipFill>
          <a:blip r:embed="rId2"/>
          <a:srcRect t="1352" b="1352"/>
          <a:stretch>
            <a:fillRect/>
          </a:stretch>
        </p:blipFill>
        <p:spPr>
          <a:xfrm>
            <a:off x="1524000" y="3041650"/>
            <a:ext cx="10160000" cy="2120900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Identifies the protocol as “web” and secure (HTTPS)…"/>
          <p:cNvSpPr txBox="1"/>
          <p:nvPr/>
        </p:nvSpPr>
        <p:spPr>
          <a:xfrm>
            <a:off x="1465454" y="6007102"/>
            <a:ext cx="9967974" cy="1930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635000" indent="-635000" algn="l">
              <a:lnSpc>
                <a:spcPct val="150000"/>
              </a:lnSpc>
              <a:buSzPct val="100000"/>
              <a:buAutoNum type="arabicPeriod"/>
              <a:defRPr sz="3000">
                <a:solidFill>
                  <a:srgbClr val="53585F"/>
                </a:solidFill>
              </a:defRPr>
            </a:pPr>
            <a:r>
              <a:t>Identifies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protocol</a:t>
            </a:r>
            <a:r>
              <a:t> as “web” and secure (HTTPS)</a:t>
            </a:r>
          </a:p>
          <a:p>
            <a:pPr marL="635000" indent="-635000" algn="l">
              <a:lnSpc>
                <a:spcPct val="150000"/>
              </a:lnSpc>
              <a:buSzPct val="100000"/>
              <a:buAutoNum type="arabicPeriod"/>
              <a:defRPr sz="3000">
                <a:solidFill>
                  <a:srgbClr val="53585F"/>
                </a:solidFill>
              </a:defRPr>
            </a:pPr>
            <a:r>
              <a:t>Identifies the site by its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domain name</a:t>
            </a:r>
          </a:p>
          <a:p>
            <a:pPr marL="635000" indent="-635000" algn="l">
              <a:lnSpc>
                <a:spcPct val="150000"/>
              </a:lnSpc>
              <a:buSzPct val="100000"/>
              <a:buAutoNum type="arabicPeriod"/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Path</a:t>
            </a:r>
            <a:r>
              <a:t> through directories on the server to the target file</a:t>
            </a:r>
          </a:p>
        </p:txBody>
      </p:sp>
      <p:sp>
        <p:nvSpPr>
          <p:cNvPr id="111" name="Parts of a URL"/>
          <p:cNvSpPr txBox="1">
            <a:spLocks noGrp="1"/>
          </p:cNvSpPr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Parts of a URL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Macintosh PowerPoint</Application>
  <PresentationFormat>Custom</PresentationFormat>
  <Paragraphs>57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Helvetica</vt:lpstr>
      <vt:lpstr>Helvetica Light</vt:lpstr>
      <vt:lpstr>Helvetica Neue</vt:lpstr>
      <vt:lpstr>White</vt:lpstr>
      <vt:lpstr>PowerPoint Presentation</vt:lpstr>
      <vt:lpstr>OVERVIEW</vt:lpstr>
      <vt:lpstr>Internet vs. Web</vt:lpstr>
      <vt:lpstr>The Web Server</vt:lpstr>
      <vt:lpstr>.</vt:lpstr>
      <vt:lpstr>The Browser</vt:lpstr>
      <vt:lpstr>Server-side vs. Client-side</vt:lpstr>
      <vt:lpstr>Web Page Addresses (URLs)</vt:lpstr>
      <vt:lpstr>Parts of a URL</vt:lpstr>
      <vt:lpstr>What’s going on with simple URLs</vt:lpstr>
      <vt:lpstr>Anatomy of a Web Page</vt:lpstr>
      <vt:lpstr>A Web Page and Its Components</vt:lpstr>
      <vt:lpstr>What Style Sheets Do</vt:lpstr>
      <vt:lpstr>Web Page Assembly Process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Jennifer Robbins</cp:lastModifiedBy>
  <cp:revision>1</cp:revision>
  <dcterms:modified xsi:type="dcterms:W3CDTF">2025-05-08T15:57:27Z</dcterms:modified>
</cp:coreProperties>
</file>