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82" name="Shape 82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3.png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0" showMasterPhAnim="1">
  <p:cSld name="PART I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662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17" name="# CHAPTER TITLE"/>
          <p:cNvSpPr txBox="1"/>
          <p:nvPr>
            <p:ph type="body" sz="half" idx="21"/>
          </p:nvPr>
        </p:nvSpPr>
        <p:spPr>
          <a:xfrm>
            <a:off x="519633" y="2527300"/>
            <a:ext cx="11965534" cy="3302000"/>
          </a:xfrm>
          <a:prstGeom prst="rect">
            <a:avLst/>
          </a:prstGeom>
        </p:spPr>
        <p:txBody>
          <a:bodyPr anchor="b"/>
          <a:lstStyle/>
          <a:p>
            <a:pPr marL="0" indent="0" algn="ctr">
              <a:spcBef>
                <a:spcPts val="0"/>
              </a:spcBef>
              <a:buSzTx/>
              <a:buNone/>
              <a:defRPr sz="8000">
                <a:latin typeface="+mj-lt"/>
                <a:ea typeface="+mj-ea"/>
                <a:cs typeface="+mj-cs"/>
                <a:sym typeface="Helvetica"/>
              </a:defRPr>
            </a:pPr>
            <a:r>
              <a:rPr b="1" sz="9000">
                <a:solidFill>
                  <a:srgbClr val="42D0D0"/>
                </a:solidFill>
              </a:rPr>
              <a:t>#</a:t>
            </a:r>
            <a:br>
              <a:rPr sz="4000"/>
            </a:br>
            <a:r>
              <a:rPr sz="6000"/>
              <a:t>CHAPTER TITLE</a:t>
            </a:r>
          </a:p>
        </p:txBody>
      </p:sp>
      <p:pic>
        <p:nvPicPr>
          <p:cNvPr id="18" name="partII_header.png" descr="partII_header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1" y="0"/>
            <a:ext cx="13004801" cy="1676400"/>
          </a:xfrm>
          <a:prstGeom prst="rect">
            <a:avLst/>
          </a:prstGeom>
          <a:ln w="12700">
            <a:miter lim="400000"/>
          </a:ln>
        </p:spPr>
      </p:pic>
      <p:sp>
        <p:nvSpPr>
          <p:cNvPr id="1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ART I title + bullets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he internet vs. the web…"/>
          <p:cNvSpPr txBox="1"/>
          <p:nvPr>
            <p:ph type="body" sz="half" idx="21"/>
          </p:nvPr>
        </p:nvSpPr>
        <p:spPr>
          <a:xfrm>
            <a:off x="2270621" y="3094260"/>
            <a:ext cx="9781679" cy="5105848"/>
          </a:xfrm>
          <a:prstGeom prst="rect">
            <a:avLst/>
          </a:prstGeom>
        </p:spPr>
        <p:txBody>
          <a:bodyPr/>
          <a:lstStyle/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The internet vs. the web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History of the web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What servers do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What browsers do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URLs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How web pages are constructed </a:t>
            </a:r>
          </a:p>
        </p:txBody>
      </p:sp>
      <p:sp>
        <p:nvSpPr>
          <p:cNvPr id="2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PART I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535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35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27BDB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36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PART I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pic>
        <p:nvPicPr>
          <p:cNvPr id="44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535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45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27BDB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46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PART I title +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54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pic>
        <p:nvPicPr>
          <p:cNvPr id="55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535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56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27BDB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5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PART I title, center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pic>
        <p:nvPicPr>
          <p:cNvPr id="65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535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66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27BDB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67" name="Body Level One…"/>
          <p:cNvSpPr txBox="1"/>
          <p:nvPr>
            <p:ph type="body" idx="1"/>
          </p:nvPr>
        </p:nvSpPr>
        <p:spPr>
          <a:xfrm>
            <a:off x="952500" y="2609850"/>
            <a:ext cx="11099800" cy="6286500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None/>
              <a:defRPr sz="4000"/>
            </a:lvl1pPr>
            <a:lvl2pPr marL="0" indent="228600" algn="ctr">
              <a:buSzTx/>
              <a:buNone/>
              <a:defRPr sz="4000"/>
            </a:lvl2pPr>
            <a:lvl3pPr marL="0" indent="457200" algn="ctr">
              <a:buSzTx/>
              <a:buNone/>
              <a:defRPr sz="4000"/>
            </a:lvl3pPr>
            <a:lvl4pPr marL="0" indent="685800" algn="ctr">
              <a:buSzTx/>
              <a:buNone/>
              <a:defRPr sz="4000"/>
            </a:lvl4pPr>
            <a:lvl5pPr marL="0" indent="914400" algn="ctr">
              <a:buSzTx/>
              <a:buNone/>
              <a:defRPr sz="40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535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27BDB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4" name="OVERVIEW"/>
          <p:cNvSpPr txBox="1"/>
          <p:nvPr/>
        </p:nvSpPr>
        <p:spPr>
          <a:xfrm>
            <a:off x="952500" y="5334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>
            <a:lvl1pPr>
              <a:defRPr b="1" sz="4800">
                <a:solidFill>
                  <a:srgbClr val="53585F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/>
            <a:r>
              <a:t>OVERVIEW</a:t>
            </a:r>
          </a:p>
        </p:txBody>
      </p:sp>
      <p:sp>
        <p:nvSpPr>
          <p:cNvPr id="5" name="Line"/>
          <p:cNvSpPr/>
          <p:nvPr/>
        </p:nvSpPr>
        <p:spPr>
          <a:xfrm>
            <a:off x="1197470" y="2074763"/>
            <a:ext cx="10609860" cy="1"/>
          </a:xfrm>
          <a:prstGeom prst="lin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/>
            </a:pPr>
          </a:p>
        </p:txBody>
      </p:sp>
      <p:sp>
        <p:nvSpPr>
          <p:cNvPr id="6" name="Line"/>
          <p:cNvSpPr/>
          <p:nvPr/>
        </p:nvSpPr>
        <p:spPr>
          <a:xfrm>
            <a:off x="1197470" y="1146323"/>
            <a:ext cx="10609860" cy="1"/>
          </a:xfrm>
          <a:prstGeom prst="lin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/>
            </a:pPr>
          </a:p>
        </p:txBody>
      </p:sp>
      <p:sp>
        <p:nvSpPr>
          <p:cNvPr id="7" name="Title Text"/>
          <p:cNvSpPr txBox="1"/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8" name="Body Level One…"/>
          <p:cNvSpPr txBox="1"/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9" name="Slide Number"/>
          <p:cNvSpPr txBox="1"/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</p:sldLayoutIdLst>
  <p:transition xmlns:p14="http://schemas.microsoft.com/office/powerpoint/2010/main" spd="med" advClick="1"/>
  <p:txStyles>
    <p:title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9pPr>
    </p:titleStyle>
    <p:bodyStyle>
      <a:lvl1pPr marL="4445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1pPr>
      <a:lvl2pPr marL="8890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2pPr>
      <a:lvl3pPr marL="13335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3pPr>
      <a:lvl4pPr marL="17780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4pPr>
      <a:lvl5pPr marL="22225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5pPr>
      <a:lvl6pPr marL="26670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6pPr>
      <a:lvl7pPr marL="31115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7pPr>
      <a:lvl8pPr marL="35560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8pPr>
      <a:lvl9pPr marL="40005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8.png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9.png"/></Relationships>
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.pn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.pn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.pn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7 ADDING IMAGES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 algn="ctr">
              <a:spcBef>
                <a:spcPts val="0"/>
              </a:spcBef>
              <a:buSzTx/>
              <a:buNone/>
              <a:defRPr sz="8000">
                <a:latin typeface="+mj-lt"/>
                <a:ea typeface="+mj-ea"/>
                <a:cs typeface="+mj-cs"/>
                <a:sym typeface="Helvetica"/>
              </a:defRPr>
            </a:pPr>
            <a:r>
              <a:rPr b="1" sz="9000">
                <a:solidFill>
                  <a:srgbClr val="42D0D0"/>
                </a:solidFill>
              </a:rPr>
              <a:t>7</a:t>
            </a:r>
            <a:br>
              <a:rPr sz="4000"/>
            </a:br>
            <a:r>
              <a:rPr sz="6000">
                <a:latin typeface="+mn-lt"/>
                <a:ea typeface="+mn-ea"/>
                <a:cs typeface="+mn-cs"/>
                <a:sym typeface="Helvetica Light"/>
              </a:rPr>
              <a:t>ADDING IMAGES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width and height Attribute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width and height Attributes</a:t>
            </a:r>
          </a:p>
        </p:txBody>
      </p:sp>
      <p:sp>
        <p:nvSpPr>
          <p:cNvPr id="117" name="The width and height attributes set the dimensions of the image on the page in number of pixels.…"/>
          <p:cNvSpPr txBox="1"/>
          <p:nvPr>
            <p:ph type="body" idx="1"/>
          </p:nvPr>
        </p:nvSpPr>
        <p:spPr>
          <a:xfrm>
            <a:off x="952500" y="3666008"/>
            <a:ext cx="11099800" cy="5113984"/>
          </a:xfrm>
          <a:prstGeom prst="rect">
            <a:avLst/>
          </a:prstGeom>
        </p:spPr>
        <p:txBody>
          <a:bodyPr anchor="t"/>
          <a:lstStyle/>
          <a:p>
            <a:pPr marL="417830" indent="-417830" defTabSz="549148">
              <a:spcBef>
                <a:spcPts val="3900"/>
              </a:spcBef>
              <a:defRPr sz="2820"/>
            </a:pPr>
            <a:r>
              <a:t>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width</a:t>
            </a:r>
            <a:r>
              <a:t> and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height</a:t>
            </a:r>
            <a:r>
              <a:t> attributes set the dimensions of the image on the page in number of pixels.</a:t>
            </a:r>
          </a:p>
          <a:p>
            <a:pPr marL="417830" indent="-417830" defTabSz="549148">
              <a:spcBef>
                <a:spcPts val="3900"/>
              </a:spcBef>
              <a:defRPr sz="2820"/>
            </a:pPr>
            <a:r>
              <a:t>They help the browser maintain space for the image in the layout while the files load.</a:t>
            </a:r>
          </a:p>
          <a:p>
            <a:pPr marL="417830" indent="-417830" defTabSz="549148">
              <a:spcBef>
                <a:spcPts val="3900"/>
              </a:spcBef>
              <a:defRPr sz="2820"/>
            </a:pPr>
            <a:r>
              <a:t>Modern browsers use these values to establish the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aspect ratio</a:t>
            </a:r>
            <a:r>
              <a:t> of the image</a:t>
            </a:r>
          </a:p>
          <a:p>
            <a:pPr marL="417830" indent="-417830" defTabSz="549148">
              <a:spcBef>
                <a:spcPts val="3900"/>
              </a:spcBef>
              <a:defRPr sz="2820"/>
            </a:pPr>
            <a:r>
              <a:t>If the attribute values do not match the dimensions of the image, the image will resize and may be distorted or blurry.</a:t>
            </a:r>
          </a:p>
        </p:txBody>
      </p:sp>
      <p:sp>
        <p:nvSpPr>
          <p:cNvPr id="118" name="&lt;img src=&quot;flowers.svg&quot; alt=&quot;&quot; width=&quot;120&quot; height=&quot;160&quot;&gt;"/>
          <p:cNvSpPr txBox="1"/>
          <p:nvPr/>
        </p:nvSpPr>
        <p:spPr>
          <a:xfrm>
            <a:off x="240912" y="2444750"/>
            <a:ext cx="12163407" cy="647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2">
              <a:spcBef>
                <a:spcPts val="4200"/>
              </a:spcBef>
              <a:defRPr>
                <a:solidFill>
                  <a:srgbClr val="53585F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 sz="2700"/>
              <a:t>&lt;img src="flowers.svg" alt="" </a:t>
            </a:r>
            <a:r>
              <a:rPr b="1" sz="2700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width="120" height="160"</a:t>
            </a:r>
            <a:r>
              <a:rPr sz="2700"/>
              <a:t>&gt;</a:t>
            </a:r>
            <a:r>
              <a:t> 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Adding SVG Image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Adding SVG Images</a:t>
            </a:r>
          </a:p>
        </p:txBody>
      </p:sp>
      <p:sp>
        <p:nvSpPr>
          <p:cNvPr id="121" name="SVG images are unique: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 anchor="t"/>
          <a:lstStyle/>
          <a:p>
            <a:pPr marL="0" indent="0">
              <a:spcBef>
                <a:spcPts val="3000"/>
              </a:spcBef>
              <a:buSzTx/>
              <a:buNone/>
              <a:defRPr sz="3000"/>
            </a:pPr>
            <a:r>
              <a:t>SVG images are unique:</a:t>
            </a:r>
          </a:p>
          <a:p>
            <a:pPr>
              <a:spcBef>
                <a:spcPts val="3000"/>
              </a:spcBef>
              <a:defRPr sz="3000"/>
            </a:pPr>
            <a:r>
              <a:t>SVG is a vector format, made up of shapes and paths.</a:t>
            </a:r>
          </a:p>
          <a:p>
            <a:pPr>
              <a:spcBef>
                <a:spcPts val="3000"/>
              </a:spcBef>
              <a:defRPr sz="3000"/>
            </a:pPr>
            <a:r>
              <a:t>Those shapes and paths are described in a text file using the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Scalable Vector Graphic</a:t>
            </a:r>
            <a:r>
              <a:t> markup language. </a:t>
            </a:r>
          </a:p>
          <a:p>
            <a:pPr>
              <a:spcBef>
                <a:spcPts val="3000"/>
              </a:spcBef>
              <a:defRPr sz="3000"/>
            </a:pPr>
            <a:r>
              <a:t>The elements in an SVG can be styled with CSS and scripted for interactivity.</a:t>
            </a:r>
          </a:p>
          <a:p>
            <a:pPr>
              <a:spcBef>
                <a:spcPts val="3000"/>
              </a:spcBef>
              <a:defRPr sz="3000"/>
            </a:pPr>
            <a:r>
              <a:t>Because they are vector, SVGs can resize with no loss of quality.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VG Examp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SVG Example</a:t>
            </a:r>
          </a:p>
        </p:txBody>
      </p:sp>
      <p:sp>
        <p:nvSpPr>
          <p:cNvPr id="124" name="&lt;svg xmlns=&quot;http://www.w3.org/2000/svg&quot; viewBox=&quot;0 0 300 180&quot;&gt;…"/>
          <p:cNvSpPr txBox="1"/>
          <p:nvPr/>
        </p:nvSpPr>
        <p:spPr>
          <a:xfrm>
            <a:off x="961017" y="3945299"/>
            <a:ext cx="11082767" cy="2743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 defTabSz="457200">
              <a:defRPr sz="2200">
                <a:latin typeface="Courier"/>
                <a:ea typeface="Courier"/>
                <a:cs typeface="Courier"/>
                <a:sym typeface="Courier"/>
              </a:defRPr>
            </a:pPr>
            <a:r>
              <a:rPr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&lt;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svg</a:t>
            </a:r>
            <a:r>
              <a:t> </a:t>
            </a:r>
            <a:r>
              <a:rPr>
                <a:solidFill>
                  <a:srgbClr val="53585F"/>
                </a:solidFill>
              </a:rPr>
              <a:t>xmlns="http://www.w3.org/2000/svg" viewBox="0 0 300 180"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&gt;</a:t>
            </a:r>
          </a:p>
          <a:p>
            <a:pPr algn="l" defTabSz="457200">
              <a:defRPr sz="2200">
                <a:latin typeface="Courier"/>
                <a:ea typeface="Courier"/>
                <a:cs typeface="Courier"/>
                <a:sym typeface="Courier"/>
              </a:defRPr>
            </a:pPr>
            <a:r>
              <a:t> 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&lt;rect</a:t>
            </a:r>
            <a:r>
              <a:t> </a:t>
            </a:r>
            <a:r>
              <a:rPr>
                <a:solidFill>
                  <a:srgbClr val="53585F"/>
                </a:solidFill>
              </a:rPr>
              <a:t>width="300" height="180" fill="purple" rx="20" ry="20"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/&gt;</a:t>
            </a:r>
          </a:p>
          <a:p>
            <a:pPr algn="l" defTabSz="457200">
              <a:defRPr sz="2200">
                <a:latin typeface="Courier"/>
                <a:ea typeface="Courier"/>
                <a:cs typeface="Courier"/>
                <a:sym typeface="Courier"/>
              </a:defRPr>
            </a:pPr>
            <a:r>
              <a:t> 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&lt;text</a:t>
            </a:r>
            <a:r>
              <a:t> </a:t>
            </a:r>
            <a:r>
              <a:rPr>
                <a:solidFill>
                  <a:srgbClr val="53585F"/>
                </a:solidFill>
              </a:rPr>
              <a:t>x="40" y="114" fill="yellow" font-family="'Verdana-Bold'" font-size="72"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&gt;</a:t>
            </a:r>
          </a:p>
          <a:p>
            <a:pPr algn="l" defTabSz="457200">
              <a:defRPr sz="2200">
                <a:latin typeface="Courier"/>
                <a:ea typeface="Courier"/>
                <a:cs typeface="Courier"/>
                <a:sym typeface="Courier"/>
              </a:defRPr>
            </a:pPr>
            <a:r>
              <a:t>    hello!</a:t>
            </a:r>
          </a:p>
          <a:p>
            <a:pPr algn="l" defTabSz="457200">
              <a:defRPr sz="2200">
                <a:latin typeface="Courier"/>
                <a:ea typeface="Courier"/>
                <a:cs typeface="Courier"/>
                <a:sym typeface="Courier"/>
              </a:defRPr>
            </a:pPr>
            <a:r>
              <a:t> 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&lt;/text&gt;</a:t>
            </a:r>
            <a:endParaRPr b="1">
              <a:solidFill>
                <a:schemeClr val="accent4">
                  <a:hueOff val="384618"/>
                  <a:satOff val="3869"/>
                  <a:lumOff val="5802"/>
                </a:schemeClr>
              </a:solidFill>
            </a:endParaRPr>
          </a:p>
          <a:p>
            <a:pPr algn="l" defTabSz="457200">
              <a:defRPr b="1" sz="2200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&lt;/svg&gt;</a:t>
            </a:r>
          </a:p>
        </p:txBody>
      </p:sp>
      <p:pic>
        <p:nvPicPr>
          <p:cNvPr id="125" name="lwd5_0707_hellosvg.png" descr="lwd5_0707_hellosvg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196352" y="5940134"/>
            <a:ext cx="4706255" cy="2577463"/>
          </a:xfrm>
          <a:prstGeom prst="rect">
            <a:avLst/>
          </a:prstGeom>
          <a:ln w="12700">
            <a:miter lim="400000"/>
          </a:ln>
        </p:spPr>
      </p:pic>
      <p:sp>
        <p:nvSpPr>
          <p:cNvPr id="126" name="Compare the SVG source to the image. The svg element contains a rectangle (rect element) and a text element:"/>
          <p:cNvSpPr txBox="1"/>
          <p:nvPr/>
        </p:nvSpPr>
        <p:spPr>
          <a:xfrm>
            <a:off x="927321" y="2436018"/>
            <a:ext cx="10964917" cy="10282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spcBef>
                <a:spcPts val="4200"/>
              </a:spcBef>
              <a:defRPr sz="3000">
                <a:solidFill>
                  <a:srgbClr val="53585F"/>
                </a:solidFill>
              </a:defRPr>
            </a:pPr>
            <a:r>
              <a:t>Compare the SVG source to the image. 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svg</a:t>
            </a:r>
            <a:r>
              <a:t> element contains a rectangle (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rect</a:t>
            </a:r>
            <a:r>
              <a:t> element) and a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text</a:t>
            </a:r>
            <a:r>
              <a:t> element: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Adding SVG to a Pag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Adding SVG to a Page</a:t>
            </a:r>
          </a:p>
        </p:txBody>
      </p:sp>
      <p:sp>
        <p:nvSpPr>
          <p:cNvPr id="129" name="There are several ways to add an SVG image to a web page:…"/>
          <p:cNvSpPr txBox="1"/>
          <p:nvPr>
            <p:ph type="body" idx="1"/>
          </p:nvPr>
        </p:nvSpPr>
        <p:spPr>
          <a:xfrm>
            <a:off x="952500" y="2603500"/>
            <a:ext cx="11099800" cy="5141169"/>
          </a:xfrm>
          <a:prstGeom prst="rect">
            <a:avLst/>
          </a:prstGeom>
        </p:spPr>
        <p:txBody>
          <a:bodyPr anchor="t"/>
          <a:lstStyle/>
          <a:p>
            <a:pPr marL="0" indent="0">
              <a:spcBef>
                <a:spcPts val="3000"/>
              </a:spcBef>
              <a:buSzTx/>
              <a:buNone/>
              <a:defRPr sz="3000"/>
            </a:pPr>
            <a:r>
              <a:t>There are several ways to add an SVG image to a web page:</a:t>
            </a:r>
          </a:p>
          <a:p>
            <a:pPr lvl="1">
              <a:spcBef>
                <a:spcPts val="3000"/>
              </a:spcBef>
              <a:defRPr sz="3000"/>
            </a:pPr>
            <a:r>
              <a:rPr b="1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rPr>
              <a:t>&lt;img&gt;</a:t>
            </a:r>
            <a:r>
              <a:t> element</a:t>
            </a:r>
          </a:p>
          <a:p>
            <a:pPr lvl="1">
              <a:spcBef>
                <a:spcPts val="3000"/>
              </a:spcBef>
              <a:defRPr sz="3000"/>
            </a:pPr>
            <a:r>
              <a:rPr b="1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rPr>
              <a:t>&lt;object&gt;</a:t>
            </a:r>
            <a:r>
              <a:t> element</a:t>
            </a:r>
          </a:p>
          <a:p>
            <a:pPr lvl="1">
              <a:spcBef>
                <a:spcPts val="3000"/>
              </a:spcBef>
              <a:defRPr sz="3000"/>
            </a:pPr>
            <a:r>
              <a:rPr b="1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rPr>
              <a:t>&lt;svg&gt;</a:t>
            </a:r>
            <a:r>
              <a:t> element directly in HTML (inline SVG)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Adding SVG with the img Elemen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spcBef>
                <a:spcPts val="3000"/>
              </a:spcBef>
            </a:lvl1pPr>
          </a:lstStyle>
          <a:p>
            <a:pPr/>
            <a:r>
              <a:t>Adding SVG with the img Element</a:t>
            </a:r>
          </a:p>
        </p:txBody>
      </p:sp>
      <p:sp>
        <p:nvSpPr>
          <p:cNvPr id="132" name="You can add an .svg file to the page with the img element:…"/>
          <p:cNvSpPr txBox="1"/>
          <p:nvPr>
            <p:ph type="body" idx="1"/>
          </p:nvPr>
        </p:nvSpPr>
        <p:spPr>
          <a:xfrm>
            <a:off x="952500" y="2603500"/>
            <a:ext cx="11099800" cy="6169125"/>
          </a:xfrm>
          <a:prstGeom prst="rect">
            <a:avLst/>
          </a:prstGeom>
        </p:spPr>
        <p:txBody>
          <a:bodyPr anchor="t"/>
          <a:lstStyle/>
          <a:p>
            <a:pPr marL="0" indent="0" defTabSz="566674">
              <a:spcBef>
                <a:spcPts val="2900"/>
              </a:spcBef>
              <a:buSzTx/>
              <a:buNone/>
              <a:defRPr sz="2910"/>
            </a:pPr>
            <a:r>
              <a:t>You can add an </a:t>
            </a:r>
            <a:r>
              <a:rPr i="1">
                <a:latin typeface="+mj-lt"/>
                <a:ea typeface="+mj-ea"/>
                <a:cs typeface="+mj-cs"/>
                <a:sym typeface="Helvetica"/>
              </a:rPr>
              <a:t>.svg</a:t>
            </a:r>
            <a:r>
              <a:t> file to the page with 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img</a:t>
            </a:r>
            <a:r>
              <a:t> element:</a:t>
            </a:r>
          </a:p>
          <a:p>
            <a:pPr marL="0" indent="0" algn="ctr" defTabSz="566674">
              <a:spcBef>
                <a:spcPts val="2900"/>
              </a:spcBef>
              <a:buSzTx/>
              <a:buNone/>
              <a:defRPr b="1" sz="2619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&lt;img src="/images/circle.svg" alt=""&gt;</a:t>
            </a:r>
          </a:p>
          <a:p>
            <a:pPr marL="0" indent="0" defTabSz="566674">
              <a:spcBef>
                <a:spcPts val="2900"/>
              </a:spcBef>
              <a:buSzTx/>
              <a:buNone/>
              <a:defRPr sz="2910"/>
            </a:pPr>
            <a:r>
              <a:rPr>
                <a:solidFill>
                  <a:schemeClr val="accent4"/>
                </a:solidFill>
              </a:rPr>
              <a:t>PROS:</a:t>
            </a:r>
            <a:r>
              <a:t> </a:t>
            </a:r>
          </a:p>
          <a:p>
            <a:pPr lvl="1" marL="862330" indent="-431165" defTabSz="566674">
              <a:spcBef>
                <a:spcPts val="1900"/>
              </a:spcBef>
              <a:defRPr sz="2910"/>
            </a:pPr>
            <a:r>
              <a:t>Easy and familiar</a:t>
            </a:r>
          </a:p>
          <a:p>
            <a:pPr lvl="1" marL="862330" indent="-431165" defTabSz="566674">
              <a:spcBef>
                <a:spcPts val="1900"/>
              </a:spcBef>
              <a:defRPr sz="2910"/>
            </a:pPr>
            <a:r>
              <a:t>Universally supported</a:t>
            </a:r>
          </a:p>
          <a:p>
            <a:pPr marL="0" indent="0" defTabSz="566674">
              <a:spcBef>
                <a:spcPts val="2900"/>
              </a:spcBef>
              <a:buSzTx/>
              <a:buNone/>
              <a:defRPr sz="2910">
                <a:solidFill>
                  <a:schemeClr val="accent4"/>
                </a:solidFill>
              </a:defRPr>
            </a:pPr>
            <a:r>
              <a:t>CONS:</a:t>
            </a:r>
          </a:p>
          <a:p>
            <a:pPr lvl="1" marL="862330" indent="-431165" defTabSz="566674">
              <a:spcBef>
                <a:spcPts val="1900"/>
              </a:spcBef>
              <a:defRPr sz="2910"/>
            </a:pPr>
            <a:r>
              <a:t>Can’t manipulate the SVG with scripts or styles.</a:t>
            </a:r>
          </a:p>
          <a:p>
            <a:pPr lvl="1" marL="862330" indent="-431165" defTabSz="566674">
              <a:spcBef>
                <a:spcPts val="1900"/>
              </a:spcBef>
              <a:defRPr sz="2910"/>
            </a:pPr>
            <a:r>
              <a:t>The SVG can’t contain any external resources such as images or fonts.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Embedding SVGs with objec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Embedding SVGs with object</a:t>
            </a:r>
          </a:p>
        </p:txBody>
      </p:sp>
      <p:sp>
        <p:nvSpPr>
          <p:cNvPr id="135" name="The content of the object element is a fallback text or image that displays if the SVG is not supported:…"/>
          <p:cNvSpPr txBox="1"/>
          <p:nvPr>
            <p:ph type="body" idx="4294967295"/>
          </p:nvPr>
        </p:nvSpPr>
        <p:spPr>
          <a:xfrm>
            <a:off x="952500" y="2433637"/>
            <a:ext cx="11099800" cy="5979915"/>
          </a:xfrm>
          <a:prstGeom prst="rect">
            <a:avLst/>
          </a:prstGeom>
        </p:spPr>
        <p:txBody>
          <a:bodyPr anchor="t"/>
          <a:lstStyle/>
          <a:p>
            <a:pPr marL="0" indent="0" defTabSz="519937">
              <a:spcBef>
                <a:spcPts val="3700"/>
              </a:spcBef>
              <a:buSzTx/>
              <a:buNone/>
              <a:defRPr sz="2670"/>
            </a:pPr>
            <a:r>
              <a:t>The content of 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object</a:t>
            </a:r>
            <a:r>
              <a:t> element is a fallback text or image that displays if the SVG is not supported:</a:t>
            </a:r>
          </a:p>
          <a:p>
            <a:pPr marL="406908" marR="406908" indent="0" defTabSz="406908">
              <a:spcBef>
                <a:spcPts val="2100"/>
              </a:spcBef>
              <a:buSzTx/>
              <a:buNone/>
              <a:defRPr sz="2403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&lt;object type="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image/svg+xml</a:t>
            </a:r>
            <a:r>
              <a:t>" data="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pizza.svg</a:t>
            </a:r>
            <a:r>
              <a:t>"&gt;</a:t>
            </a:r>
            <a:endParaRPr>
              <a:solidFill>
                <a:srgbClr val="FFFFFF"/>
              </a:solidFill>
            </a:endParaRPr>
          </a:p>
          <a:p>
            <a:pPr marL="406908" marR="406908" indent="0" algn="just" defTabSz="406908">
              <a:spcBef>
                <a:spcPts val="0"/>
              </a:spcBef>
              <a:buSzTx/>
              <a:buNone/>
              <a:defRPr sz="2403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>
                <a:solidFill>
                  <a:srgbClr val="FFFFFF"/>
                </a:solidFill>
              </a:rPr>
              <a:t>  </a:t>
            </a:r>
            <a:r>
              <a:t>&lt;img src="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pizza.png</a:t>
            </a:r>
            <a:r>
              <a:t>" alt="pizza"&gt;</a:t>
            </a:r>
            <a:endParaRPr>
              <a:solidFill>
                <a:srgbClr val="FFFFFF"/>
              </a:solidFill>
            </a:endParaRPr>
          </a:p>
          <a:p>
            <a:pPr marL="406908" marR="406908" indent="0" algn="just" defTabSz="406908">
              <a:spcBef>
                <a:spcPts val="1000"/>
              </a:spcBef>
              <a:buSzTx/>
              <a:buNone/>
              <a:defRPr sz="2403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&lt;/object&gt;</a:t>
            </a:r>
          </a:p>
          <a:p>
            <a:pPr marL="0" indent="0" defTabSz="519937">
              <a:spcBef>
                <a:spcPts val="2600"/>
              </a:spcBef>
              <a:buSzTx/>
              <a:buNone/>
              <a:defRPr sz="2670"/>
            </a:pPr>
            <a:r>
              <a:rPr>
                <a:solidFill>
                  <a:schemeClr val="accent4"/>
                </a:solidFill>
              </a:rPr>
              <a:t>PROS:</a:t>
            </a:r>
            <a:r>
              <a:t> </a:t>
            </a:r>
          </a:p>
          <a:p>
            <a:pPr lvl="1" marL="791209" indent="-395604" defTabSz="519937">
              <a:spcBef>
                <a:spcPts val="1700"/>
              </a:spcBef>
              <a:defRPr sz="2670"/>
            </a:pPr>
            <a:r>
              <a:t>SVG can be scripted and use eternal files (images and fonts).</a:t>
            </a:r>
          </a:p>
          <a:p>
            <a:pPr marL="0" indent="0" defTabSz="519937">
              <a:spcBef>
                <a:spcPts val="2600"/>
              </a:spcBef>
              <a:buSzTx/>
              <a:buNone/>
              <a:defRPr sz="2670">
                <a:solidFill>
                  <a:schemeClr val="accent4"/>
                </a:solidFill>
              </a:defRPr>
            </a:pPr>
            <a:r>
              <a:t>CONS:</a:t>
            </a:r>
          </a:p>
          <a:p>
            <a:pPr lvl="1" marL="791209" indent="-395604" defTabSz="519937">
              <a:spcBef>
                <a:spcPts val="1700"/>
              </a:spcBef>
              <a:defRPr sz="2670"/>
            </a:pPr>
            <a:r>
              <a:t>You can’t change styles with the same CSS used for the document. </a:t>
            </a:r>
          </a:p>
          <a:p>
            <a:pPr lvl="1" marL="791209" indent="-395604" defTabSz="519937">
              <a:spcBef>
                <a:spcPts val="1700"/>
              </a:spcBef>
              <a:defRPr sz="2670"/>
            </a:pPr>
            <a:r>
              <a:t>May be buggy in some browsers.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Inline SVGs with the svg Elemen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Inline SVGs with the svg Element</a:t>
            </a:r>
          </a:p>
        </p:txBody>
      </p:sp>
      <p:sp>
        <p:nvSpPr>
          <p:cNvPr id="138" name="You can paste the content of the SVG text file directly into the HTML source. This is called using the SVG inline.…"/>
          <p:cNvSpPr txBox="1"/>
          <p:nvPr>
            <p:ph type="body" idx="4294967295"/>
          </p:nvPr>
        </p:nvSpPr>
        <p:spPr>
          <a:xfrm>
            <a:off x="952500" y="2535237"/>
            <a:ext cx="11099800" cy="6223348"/>
          </a:xfrm>
          <a:prstGeom prst="rect">
            <a:avLst/>
          </a:prstGeom>
        </p:spPr>
        <p:txBody>
          <a:bodyPr anchor="t"/>
          <a:lstStyle/>
          <a:p>
            <a:pPr marL="0" indent="0" defTabSz="531622">
              <a:spcBef>
                <a:spcPts val="1800"/>
              </a:spcBef>
              <a:buSzTx/>
              <a:buNone/>
              <a:defRPr sz="2730"/>
            </a:pPr>
            <a:r>
              <a:t>You can paste the content of the SVG text file directly into the HTML source. This is called using the SVG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inline</a:t>
            </a:r>
            <a:r>
              <a:t>. </a:t>
            </a:r>
          </a:p>
          <a:p>
            <a:pPr marL="0" indent="0" defTabSz="531622">
              <a:spcBef>
                <a:spcPts val="2700"/>
              </a:spcBef>
              <a:buSzTx/>
              <a:buNone/>
              <a:defRPr sz="2730"/>
            </a:pPr>
            <a:r>
              <a:rPr>
                <a:solidFill>
                  <a:schemeClr val="accent4"/>
                </a:solidFill>
              </a:rPr>
              <a:t>PROS:</a:t>
            </a:r>
            <a:r>
              <a:t> </a:t>
            </a:r>
          </a:p>
          <a:p>
            <a:pPr lvl="1" marL="808990" indent="-404495" defTabSz="531622">
              <a:spcBef>
                <a:spcPts val="1800"/>
              </a:spcBef>
              <a:defRPr sz="2730"/>
            </a:pPr>
            <a:r>
              <a:t>Can take full advantage of scripting and styling the SVG because the elements in the SVG are part of the DOM for the document.</a:t>
            </a:r>
          </a:p>
          <a:p>
            <a:pPr marL="0" indent="0" defTabSz="531622">
              <a:spcBef>
                <a:spcPts val="2700"/>
              </a:spcBef>
              <a:buSzTx/>
              <a:buNone/>
              <a:defRPr sz="2730">
                <a:solidFill>
                  <a:schemeClr val="accent4"/>
                </a:solidFill>
              </a:defRPr>
            </a:pPr>
            <a:r>
              <a:t>CONS:</a:t>
            </a:r>
          </a:p>
          <a:p>
            <a:pPr lvl="1" marL="808990" indent="-404495" defTabSz="531622">
              <a:spcBef>
                <a:spcPts val="1800"/>
              </a:spcBef>
              <a:defRPr sz="2730"/>
            </a:pPr>
            <a:r>
              <a:t>Code can get extremely long and unwieldy.</a:t>
            </a:r>
          </a:p>
          <a:p>
            <a:pPr lvl="1" marL="808990" indent="-404495" defTabSz="531622">
              <a:spcBef>
                <a:spcPts val="1800"/>
              </a:spcBef>
              <a:defRPr sz="2730"/>
            </a:pPr>
            <a:r>
              <a:t>Harder to maintain images embedded in the source</a:t>
            </a:r>
          </a:p>
          <a:p>
            <a:pPr lvl="1" marL="808990" indent="-404495" defTabSz="531622">
              <a:spcBef>
                <a:spcPts val="1800"/>
              </a:spcBef>
              <a:defRPr sz="2730"/>
            </a:pPr>
            <a:r>
              <a:t>Can’t take advantage of caching repeated images</a:t>
            </a:r>
          </a:p>
          <a:p>
            <a:pPr lvl="1" marL="808990" indent="-404495" defTabSz="531622">
              <a:spcBef>
                <a:spcPts val="1800"/>
              </a:spcBef>
              <a:defRPr sz="2730"/>
            </a:pPr>
            <a:r>
              <a:t>Not universally supported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Example of an Inline SVG"/>
          <p:cNvSpPr txBox="1"/>
          <p:nvPr>
            <p:ph type="title"/>
          </p:nvPr>
        </p:nvSpPr>
        <p:spPr>
          <a:xfrm>
            <a:off x="952500" y="444500"/>
            <a:ext cx="11099800" cy="1304785"/>
          </a:xfrm>
          <a:prstGeom prst="rect">
            <a:avLst/>
          </a:prstGeom>
        </p:spPr>
        <p:txBody>
          <a:bodyPr/>
          <a:lstStyle/>
          <a:p>
            <a:pPr/>
            <a:r>
              <a:t>Example of an Inline SVG</a:t>
            </a:r>
          </a:p>
        </p:txBody>
      </p:sp>
      <p:sp>
        <p:nvSpPr>
          <p:cNvPr id="141" name="&lt;p&gt;This summer, try making pizza…"/>
          <p:cNvSpPr txBox="1"/>
          <p:nvPr/>
        </p:nvSpPr>
        <p:spPr>
          <a:xfrm>
            <a:off x="929382" y="4396283"/>
            <a:ext cx="11646595" cy="4673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marL="457200" marR="457200" algn="l" defTabSz="457200">
              <a:defRPr sz="1700">
                <a:latin typeface="Courier"/>
                <a:ea typeface="Courier"/>
                <a:cs typeface="Courier"/>
                <a:sym typeface="Courier"/>
              </a:defRPr>
            </a:pPr>
            <a:r>
              <a:t>&lt;p&gt;This summer, try making pizza</a:t>
            </a:r>
          </a:p>
          <a:p>
            <a:pPr marL="457200" marR="457200" algn="l" defTabSz="457200">
              <a:defRPr sz="1700">
                <a:latin typeface="Courier"/>
                <a:ea typeface="Courier"/>
                <a:cs typeface="Courier"/>
                <a:sym typeface="Courier"/>
              </a:defRPr>
            </a:pPr>
            <a:r>
              <a:t> </a:t>
            </a:r>
          </a:p>
          <a:p>
            <a:pPr marL="457200" marR="457200" algn="l" defTabSz="457200">
              <a:defRPr sz="1700">
                <a:latin typeface="Courier"/>
                <a:ea typeface="Courier"/>
                <a:cs typeface="Courier"/>
                <a:sym typeface="Courier"/>
              </a:defRPr>
            </a:pP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&lt;svg </a:t>
            </a:r>
            <a:r>
              <a:t>xmlns="http://www.w3.org/2000/svg" viewBox="0 0 72 72" width="100" height="100"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&gt;</a:t>
            </a:r>
          </a:p>
          <a:p>
            <a:pPr marL="457200" marR="457200" algn="l" defTabSz="457200">
              <a:defRPr sz="1700">
                <a:latin typeface="Courier"/>
                <a:ea typeface="Courier"/>
                <a:cs typeface="Courier"/>
                <a:sym typeface="Courier"/>
              </a:defRPr>
            </a:pPr>
            <a:r>
              <a:t>  &lt;circle fill="#D4AB00" cx="36" cy="36" r="36"/&gt;</a:t>
            </a:r>
          </a:p>
          <a:p>
            <a:pPr marL="457200" marR="457200" algn="l" defTabSz="457200">
              <a:defRPr sz="1700">
                <a:latin typeface="Courier"/>
                <a:ea typeface="Courier"/>
                <a:cs typeface="Courier"/>
                <a:sym typeface="Courier"/>
              </a:defRPr>
            </a:pPr>
            <a:r>
              <a:t>  &lt;circle opacity=".7" fill="#FFF" stroke="#8A291C" cx="36.1" cy="35.9" r="31.2"/&gt;</a:t>
            </a:r>
          </a:p>
          <a:p>
            <a:pPr marL="457200" marR="457200" algn="l" defTabSz="457200">
              <a:defRPr sz="1700">
                <a:latin typeface="Courier"/>
                <a:ea typeface="Courier"/>
                <a:cs typeface="Courier"/>
                <a:sym typeface="Courier"/>
              </a:defRPr>
            </a:pPr>
            <a:r>
              <a:t>  &lt;circle fill="#A52C1B" cx="38.8" cy="13.5" r="4.8"/&gt;</a:t>
            </a:r>
          </a:p>
          <a:p>
            <a:pPr marL="457200" marR="457200" algn="l" defTabSz="457200">
              <a:defRPr sz="1700">
                <a:latin typeface="Courier"/>
                <a:ea typeface="Courier"/>
                <a:cs typeface="Courier"/>
                <a:sym typeface="Courier"/>
              </a:defRPr>
            </a:pPr>
            <a:r>
              <a:t>  &lt;circle fill="#A52C1B" cx="22.4" cy="20.9" r="4.8"/&gt;</a:t>
            </a:r>
          </a:p>
          <a:p>
            <a:pPr marL="457200" marR="457200" algn="l" defTabSz="457200">
              <a:defRPr sz="1700">
                <a:latin typeface="Courier"/>
                <a:ea typeface="Courier"/>
                <a:cs typeface="Courier"/>
                <a:sym typeface="Courier"/>
              </a:defRPr>
            </a:pPr>
            <a:r>
              <a:t>  &lt;circle fill="#A52C1B" cx="32" cy="37.2" r="4.8"/&gt;</a:t>
            </a:r>
          </a:p>
          <a:p>
            <a:pPr marL="457200" marR="457200" algn="l" defTabSz="457200">
              <a:defRPr sz="1700">
                <a:latin typeface="Courier"/>
                <a:ea typeface="Courier"/>
                <a:cs typeface="Courier"/>
                <a:sym typeface="Courier"/>
              </a:defRPr>
            </a:pPr>
            <a:r>
              <a:t>  &lt;circle fill="#A52C1B" cx="16.6" cy="39.9" r="4.8"/&gt;</a:t>
            </a:r>
          </a:p>
          <a:p>
            <a:pPr marL="457200" marR="457200" algn="l" defTabSz="457200">
              <a:defRPr sz="1700">
                <a:latin typeface="Courier"/>
                <a:ea typeface="Courier"/>
                <a:cs typeface="Courier"/>
                <a:sym typeface="Courier"/>
              </a:defRPr>
            </a:pPr>
            <a:r>
              <a:t>  &lt;circle fill="#A52C1B" cx="26.2" cy="53.3" r="4.8"/&gt;</a:t>
            </a:r>
          </a:p>
          <a:p>
            <a:pPr marL="457200" marR="457200" algn="l" defTabSz="457200">
              <a:defRPr sz="1700">
                <a:latin typeface="Courier"/>
                <a:ea typeface="Courier"/>
                <a:cs typeface="Courier"/>
                <a:sym typeface="Courier"/>
              </a:defRPr>
            </a:pPr>
            <a:r>
              <a:t>  &lt;circle fill="#A52C1B" cx="42.5" cy="27.3" r="4.8"/&gt;</a:t>
            </a:r>
          </a:p>
          <a:p>
            <a:pPr marL="457200" marR="457200" algn="l" defTabSz="457200">
              <a:defRPr sz="1700">
                <a:latin typeface="Courier"/>
                <a:ea typeface="Courier"/>
                <a:cs typeface="Courier"/>
                <a:sym typeface="Courier"/>
              </a:defRPr>
            </a:pPr>
            <a:r>
              <a:t>  &lt;circle fill="#A52C1B" cx="44.3" cy="55.2" r="4.8"/&gt;</a:t>
            </a:r>
          </a:p>
          <a:p>
            <a:pPr marL="457200" marR="457200" algn="l" defTabSz="457200">
              <a:defRPr sz="1700">
                <a:latin typeface="Courier"/>
                <a:ea typeface="Courier"/>
                <a:cs typeface="Courier"/>
                <a:sym typeface="Courier"/>
              </a:defRPr>
            </a:pPr>
            <a:r>
              <a:t>  &lt;circle fill="#A52C1B" cx="54.7" cy="42.9" r="4.8"/&gt;</a:t>
            </a:r>
          </a:p>
          <a:p>
            <a:pPr marL="457200" marR="457200" algn="l" defTabSz="457200">
              <a:defRPr sz="1700">
                <a:latin typeface="Courier"/>
                <a:ea typeface="Courier"/>
                <a:cs typeface="Courier"/>
                <a:sym typeface="Courier"/>
              </a:defRPr>
            </a:pPr>
            <a:r>
              <a:t>  &lt;circle fill="#A52C1B" cx="56" cy="28.3" r="4.8"/&gt;</a:t>
            </a:r>
          </a:p>
          <a:p>
            <a:pPr marL="457200" marR="457200" algn="l" defTabSz="457200">
              <a:defRPr b="1" sz="1700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&lt;/svg&gt;</a:t>
            </a:r>
          </a:p>
          <a:p>
            <a:pPr marL="457200" marR="457200" algn="l" defTabSz="457200">
              <a:defRPr sz="1700">
                <a:latin typeface="Courier"/>
                <a:ea typeface="Courier"/>
                <a:cs typeface="Courier"/>
                <a:sym typeface="Courier"/>
              </a:defRPr>
            </a:pPr>
            <a:r>
              <a:t>on your grill.&lt;/p&gt;</a:t>
            </a:r>
          </a:p>
        </p:txBody>
      </p:sp>
      <p:pic>
        <p:nvPicPr>
          <p:cNvPr id="142" name="lwd5_0708_inlinesvg.png" descr="lwd5_0708_inlinesvg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150228" y="1840366"/>
            <a:ext cx="6704344" cy="227225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Providing Alternative Format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Providing Alternative Formats</a:t>
            </a:r>
          </a:p>
        </p:txBody>
      </p:sp>
      <p:sp>
        <p:nvSpPr>
          <p:cNvPr id="145" name="Use the picture and source elements with the type attribute for image-format-based selections:…"/>
          <p:cNvSpPr txBox="1"/>
          <p:nvPr>
            <p:ph type="body" idx="4294967295"/>
          </p:nvPr>
        </p:nvSpPr>
        <p:spPr>
          <a:xfrm>
            <a:off x="952500" y="2433637"/>
            <a:ext cx="11099800" cy="5979915"/>
          </a:xfrm>
          <a:prstGeom prst="rect">
            <a:avLst/>
          </a:prstGeom>
        </p:spPr>
        <p:txBody>
          <a:bodyPr anchor="t"/>
          <a:lstStyle/>
          <a:p>
            <a:pPr marL="0" indent="0">
              <a:spcBef>
                <a:spcPts val="3000"/>
              </a:spcBef>
              <a:buSzTx/>
              <a:buNone/>
              <a:defRPr sz="3000"/>
            </a:pPr>
            <a:r>
              <a:t>Use 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picture</a:t>
            </a:r>
            <a:r>
              <a:t> and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source</a:t>
            </a:r>
            <a:r>
              <a:t> elements with 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type</a:t>
            </a:r>
            <a:r>
              <a:t> attribute for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image-format-based selections</a:t>
            </a:r>
            <a:r>
              <a:t>:</a:t>
            </a:r>
          </a:p>
          <a:p>
            <a:pPr lvl="4" marL="0" indent="914400" defTabSz="457200">
              <a:spcBef>
                <a:spcPts val="3600"/>
              </a:spcBef>
              <a:buSzTx/>
              <a:buNone/>
              <a:defRPr b="1" sz="2200">
                <a:solidFill>
                  <a:schemeClr val="accent4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&lt;picture&gt;</a:t>
            </a:r>
          </a:p>
          <a:p>
            <a:pPr lvl="4" marL="0" indent="914400" algn="just" defTabSz="457200">
              <a:spcBef>
                <a:spcPts val="0"/>
              </a:spcBef>
              <a:buSzTx/>
              <a:buNone/>
              <a:defRPr sz="22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&lt;source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type="image/webp"</a:t>
            </a:r>
            <a:r>
              <a:t> srcset="pizza.webp"&gt;</a:t>
            </a:r>
          </a:p>
          <a:p>
            <a:pPr lvl="4" marL="0" indent="914400" algn="just" defTabSz="457200">
              <a:spcBef>
                <a:spcPts val="0"/>
              </a:spcBef>
              <a:buSzTx/>
              <a:buNone/>
              <a:defRPr sz="22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&lt;source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type="image/jxr"</a:t>
            </a:r>
            <a:r>
              <a:t> srcset="pizza.jxr"&gt;</a:t>
            </a:r>
          </a:p>
          <a:p>
            <a:pPr lvl="4" marL="0" indent="914400" algn="just" defTabSz="457200">
              <a:spcBef>
                <a:spcPts val="0"/>
              </a:spcBef>
              <a:buSzTx/>
              <a:buNone/>
              <a:defRPr sz="22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&lt;img src="pizza.jpg" alt=""&gt;</a:t>
            </a:r>
          </a:p>
          <a:p>
            <a:pPr lvl="4" marL="0" indent="914400" algn="just" defTabSz="457200">
              <a:spcBef>
                <a:spcPts val="0"/>
              </a:spcBef>
              <a:buSzTx/>
              <a:buNone/>
              <a:defRPr b="1" sz="2200">
                <a:solidFill>
                  <a:schemeClr val="accent4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&lt;/picture&gt;</a:t>
            </a:r>
          </a:p>
          <a:p>
            <a:pPr marL="370416" indent="-370416">
              <a:spcBef>
                <a:spcPts val="3000"/>
              </a:spcBef>
              <a:defRPr sz="3000"/>
            </a:pPr>
            <a:r>
              <a:t>Browsers use the first image format they support and don’t download the rest. </a:t>
            </a:r>
          </a:p>
          <a:p>
            <a:pPr marL="370416" indent="-370416">
              <a:spcBef>
                <a:spcPts val="3000"/>
              </a:spcBef>
              <a:defRPr sz="3000"/>
            </a:pPr>
            <a:r>
              <a:t>List the smallest file first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Web image formats…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1">
                <a:latin typeface="+mj-lt"/>
                <a:ea typeface="+mj-ea"/>
                <a:cs typeface="+mj-cs"/>
                <a:sym typeface="Helvetica"/>
              </a:defRPr>
            </a:pPr>
            <a:r>
              <a:t>Web image formats</a:t>
            </a:r>
          </a:p>
          <a:p>
            <a:pPr>
              <a:defRPr b="1">
                <a:latin typeface="+mj-lt"/>
                <a:ea typeface="+mj-ea"/>
                <a:cs typeface="+mj-cs"/>
                <a:sym typeface="Helvetica"/>
              </a:defRPr>
            </a:pPr>
            <a:r>
              <a:t>The </a:t>
            </a:r>
            <a:r>
              <a:rPr sz="4000">
                <a:latin typeface="Courier"/>
                <a:ea typeface="Courier"/>
                <a:cs typeface="Courier"/>
                <a:sym typeface="Courier"/>
              </a:rPr>
              <a:t>img</a:t>
            </a:r>
            <a:r>
              <a:t> element</a:t>
            </a:r>
          </a:p>
          <a:p>
            <a:pPr>
              <a:defRPr b="1">
                <a:latin typeface="+mj-lt"/>
                <a:ea typeface="+mj-ea"/>
                <a:cs typeface="+mj-cs"/>
                <a:sym typeface="Helvetica"/>
              </a:defRPr>
            </a:pPr>
            <a:r>
              <a:t>Attributes for the img element</a:t>
            </a:r>
          </a:p>
          <a:p>
            <a:pPr>
              <a:defRPr b="1">
                <a:latin typeface="+mj-lt"/>
                <a:ea typeface="+mj-ea"/>
                <a:cs typeface="+mj-cs"/>
                <a:sym typeface="Helvetica"/>
              </a:defRPr>
            </a:pPr>
            <a:r>
              <a:t>Adding an SVG to a page 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Web Image Format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Web Image Formats</a:t>
            </a:r>
          </a:p>
        </p:txBody>
      </p:sp>
      <p:sp>
        <p:nvSpPr>
          <p:cNvPr id="89" name="Image formats appropriate for web pages:…"/>
          <p:cNvSpPr txBox="1"/>
          <p:nvPr>
            <p:ph type="body" idx="1"/>
          </p:nvPr>
        </p:nvSpPr>
        <p:spPr>
          <a:xfrm>
            <a:off x="1464196" y="2817415"/>
            <a:ext cx="10076409" cy="5175102"/>
          </a:xfrm>
          <a:prstGeom prst="rect">
            <a:avLst/>
          </a:prstGeom>
        </p:spPr>
        <p:txBody>
          <a:bodyPr anchor="t"/>
          <a:lstStyle/>
          <a:p>
            <a:pPr marL="0" indent="0" defTabSz="543305">
              <a:spcBef>
                <a:spcPts val="3900"/>
              </a:spcBef>
              <a:buSzTx/>
              <a:buNone/>
              <a:defRPr sz="2790"/>
            </a:pPr>
            <a:r>
              <a:t>Image formats appropriate for web pages:</a:t>
            </a:r>
          </a:p>
          <a:p>
            <a:pPr lvl="1" marL="826769" indent="-413384" defTabSz="543305">
              <a:spcBef>
                <a:spcPts val="2700"/>
              </a:spcBef>
              <a:defRPr sz="2790"/>
            </a:pPr>
            <a:r>
              <a:t>PNG</a:t>
            </a:r>
          </a:p>
          <a:p>
            <a:pPr lvl="1" marL="826769" indent="-413384" defTabSz="543305">
              <a:spcBef>
                <a:spcPts val="2700"/>
              </a:spcBef>
              <a:defRPr sz="2790"/>
            </a:pPr>
            <a:r>
              <a:t>JPEG</a:t>
            </a:r>
          </a:p>
          <a:p>
            <a:pPr lvl="1" marL="826769" indent="-413384" defTabSz="543305">
              <a:spcBef>
                <a:spcPts val="2700"/>
              </a:spcBef>
              <a:defRPr sz="2790"/>
            </a:pPr>
            <a:r>
              <a:t>WebP </a:t>
            </a:r>
          </a:p>
          <a:p>
            <a:pPr lvl="1" marL="826769" indent="-413384" defTabSz="543305">
              <a:spcBef>
                <a:spcPts val="2700"/>
              </a:spcBef>
              <a:defRPr sz="2790"/>
            </a:pPr>
            <a:r>
              <a:t>GIF</a:t>
            </a:r>
          </a:p>
          <a:p>
            <a:pPr lvl="1" marL="826769" indent="-413384" defTabSz="543305">
              <a:spcBef>
                <a:spcPts val="2700"/>
              </a:spcBef>
              <a:defRPr sz="2790"/>
            </a:pPr>
            <a:r>
              <a:t>SVG</a:t>
            </a:r>
          </a:p>
          <a:p>
            <a:pPr lvl="1" marL="826769" indent="-413384" defTabSz="543305">
              <a:spcBef>
                <a:spcPts val="2700"/>
              </a:spcBef>
              <a:defRPr sz="2790"/>
            </a:pPr>
            <a:r>
              <a:t>AVIF and JPEG-XL (not yet widely supported)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Bitmapped vs. Vector Format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Bitmapped vs. Vector Formats</a:t>
            </a:r>
          </a:p>
        </p:txBody>
      </p:sp>
      <p:pic>
        <p:nvPicPr>
          <p:cNvPr id="92" name="lwd5_0701_vectorbitmap.png" descr="lwd5_0701_vectorbitmap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613978" y="2448210"/>
            <a:ext cx="7568122" cy="6203380"/>
          </a:xfrm>
          <a:prstGeom prst="rect">
            <a:avLst/>
          </a:prstGeom>
          <a:ln w="12700">
            <a:miter lim="400000"/>
          </a:ln>
        </p:spPr>
      </p:pic>
      <p:sp>
        <p:nvSpPr>
          <p:cNvPr id="93" name="PNG, JPEG, GIF, WebP, AVIF and JPEG-XL are bitmap formats."/>
          <p:cNvSpPr txBox="1"/>
          <p:nvPr/>
        </p:nvSpPr>
        <p:spPr>
          <a:xfrm>
            <a:off x="9639858" y="2938057"/>
            <a:ext cx="3222304" cy="18288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2800">
                <a:solidFill>
                  <a:schemeClr val="accent1"/>
                </a:solidFill>
              </a:defRPr>
            </a:pPr>
            <a:r>
              <a:rPr>
                <a:latin typeface="+mj-lt"/>
                <a:ea typeface="+mj-ea"/>
                <a:cs typeface="+mj-cs"/>
                <a:sym typeface="Helvetica"/>
              </a:rPr>
              <a:t>PNG</a:t>
            </a:r>
            <a:r>
              <a:t>, </a:t>
            </a:r>
            <a:r>
              <a:rPr>
                <a:latin typeface="+mj-lt"/>
                <a:ea typeface="+mj-ea"/>
                <a:cs typeface="+mj-cs"/>
                <a:sym typeface="Helvetica"/>
              </a:rPr>
              <a:t>JPEG</a:t>
            </a:r>
            <a:r>
              <a:t>, </a:t>
            </a:r>
            <a:r>
              <a:rPr>
                <a:latin typeface="+mj-lt"/>
                <a:ea typeface="+mj-ea"/>
                <a:cs typeface="+mj-cs"/>
                <a:sym typeface="Helvetica"/>
              </a:rPr>
              <a:t>GIF</a:t>
            </a:r>
            <a:r>
              <a:t>, </a:t>
            </a:r>
            <a:r>
              <a:rPr>
                <a:latin typeface="+mj-lt"/>
                <a:ea typeface="+mj-ea"/>
                <a:cs typeface="+mj-cs"/>
                <a:sym typeface="Helvetica"/>
              </a:rPr>
              <a:t>WebP, AVIF </a:t>
            </a:r>
            <a:r>
              <a:t>and</a:t>
            </a:r>
            <a:r>
              <a:rPr>
                <a:latin typeface="+mj-lt"/>
                <a:ea typeface="+mj-ea"/>
                <a:cs typeface="+mj-cs"/>
                <a:sym typeface="Helvetica"/>
              </a:rPr>
              <a:t> JPEG-XL</a:t>
            </a:r>
            <a:r>
              <a:t> are bitmap formats.</a:t>
            </a:r>
          </a:p>
        </p:txBody>
      </p:sp>
      <p:sp>
        <p:nvSpPr>
          <p:cNvPr id="94" name="SVG is a vector format."/>
          <p:cNvSpPr txBox="1"/>
          <p:nvPr/>
        </p:nvSpPr>
        <p:spPr>
          <a:xfrm>
            <a:off x="9639858" y="6120405"/>
            <a:ext cx="2613893" cy="9652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2800">
                <a:solidFill>
                  <a:schemeClr val="accent1"/>
                </a:solidFill>
              </a:defRPr>
            </a:pPr>
            <a:r>
              <a:rPr>
                <a:latin typeface="+mj-lt"/>
                <a:ea typeface="+mj-ea"/>
                <a:cs typeface="+mj-cs"/>
                <a:sym typeface="Helvetica"/>
              </a:rPr>
              <a:t>SVG</a:t>
            </a:r>
            <a:r>
              <a:t> is a vector format.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The img Elemen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The img Element</a:t>
            </a:r>
          </a:p>
        </p:txBody>
      </p:sp>
      <p:sp>
        <p:nvSpPr>
          <p:cNvPr id="97" name="&lt;img src=&quot;&quot; alt=&quot;&quot;&gt;…"/>
          <p:cNvSpPr txBox="1"/>
          <p:nvPr>
            <p:ph type="body" idx="1"/>
          </p:nvPr>
        </p:nvSpPr>
        <p:spPr>
          <a:xfrm>
            <a:off x="952500" y="2425700"/>
            <a:ext cx="11099800" cy="5448598"/>
          </a:xfrm>
          <a:prstGeom prst="rect">
            <a:avLst/>
          </a:prstGeom>
        </p:spPr>
        <p:txBody>
          <a:bodyPr anchor="t"/>
          <a:lstStyle/>
          <a:p>
            <a:pPr marL="0" indent="0" algn="ctr">
              <a:buSzTx/>
              <a:buNone/>
              <a:defRPr b="1" sz="30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&lt;img src="" alt=""&gt;</a:t>
            </a:r>
          </a:p>
          <a:p>
            <a:pPr>
              <a:defRPr sz="3000"/>
            </a:pPr>
            <a:r>
              <a:t>Embed images on the page with the empty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img</a:t>
            </a:r>
            <a:r>
              <a:t> element.</a:t>
            </a:r>
          </a:p>
          <a:p>
            <a:pPr>
              <a:defRPr sz="3000"/>
            </a:pPr>
            <a:r>
              <a:t>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src</a:t>
            </a:r>
            <a:r>
              <a:t> and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alt</a:t>
            </a:r>
            <a:r>
              <a:t> attributes are required.</a:t>
            </a:r>
          </a:p>
          <a:p>
            <a:pPr marL="0" indent="0">
              <a:spcBef>
                <a:spcPts val="6000"/>
              </a:spcBef>
              <a:buSzTx/>
              <a:buNone/>
              <a:defRPr sz="2700"/>
            </a:pPr>
            <a:r>
              <a:rPr>
                <a:solidFill>
                  <a:schemeClr val="accent4"/>
                </a:solidFill>
              </a:rPr>
              <a:t>NOTE:</a:t>
            </a:r>
            <a:r>
              <a:t> Special markup is recommended for experimenting with cutting-edge image formats like AVIF and JPEG-XL.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The img Element (cont’d)"/>
          <p:cNvSpPr txBox="1"/>
          <p:nvPr>
            <p:ph type="title"/>
          </p:nvPr>
        </p:nvSpPr>
        <p:spPr>
          <a:xfrm>
            <a:off x="952500" y="546100"/>
            <a:ext cx="11099800" cy="1787327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pPr/>
            <a:r>
              <a:t>The img Element (cont’d)</a:t>
            </a:r>
          </a:p>
        </p:txBody>
      </p:sp>
      <p:sp>
        <p:nvSpPr>
          <p:cNvPr id="100" name="&lt;p&gt;This summer, try making pizza &lt;img src=&quot;pizza.png&quot; alt=&quot;&quot;&gt;…"/>
          <p:cNvSpPr txBox="1"/>
          <p:nvPr/>
        </p:nvSpPr>
        <p:spPr>
          <a:xfrm>
            <a:off x="441126" y="3970779"/>
            <a:ext cx="11728997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marL="457200" marR="457200" algn="l" defTabSz="457200">
              <a:spcBef>
                <a:spcPts val="1200"/>
              </a:spcBef>
              <a:defRPr sz="2400">
                <a:latin typeface="Courier"/>
                <a:ea typeface="Courier"/>
                <a:cs typeface="Courier"/>
                <a:sym typeface="Courier"/>
              </a:defRPr>
            </a:pPr>
            <a:r>
              <a:t>&lt;p&gt;This summer, try making pizza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&lt;img</a:t>
            </a:r>
            <a:r>
              <a:rPr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 src="pizza.png" alt=""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&gt;</a:t>
            </a:r>
            <a:endParaRPr>
              <a:solidFill>
                <a:srgbClr val="FF7B00"/>
              </a:solidFill>
            </a:endParaRPr>
          </a:p>
          <a:p>
            <a:pPr marL="457200" marR="457200" algn="just" defTabSz="457200">
              <a:spcBef>
                <a:spcPts val="1200"/>
              </a:spcBef>
              <a:defRPr sz="2400">
                <a:latin typeface="Courier"/>
                <a:ea typeface="Courier"/>
                <a:cs typeface="Courier"/>
                <a:sym typeface="Courier"/>
              </a:defRPr>
            </a:pPr>
            <a:r>
              <a:t> on your grill.&lt;/p&gt;</a:t>
            </a:r>
          </a:p>
        </p:txBody>
      </p:sp>
      <p:pic>
        <p:nvPicPr>
          <p:cNvPr id="101" name="lwd5_0702_img.png" descr="lwd5_0702_img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899841" y="4872975"/>
            <a:ext cx="8994477" cy="3344467"/>
          </a:xfrm>
          <a:prstGeom prst="rect">
            <a:avLst/>
          </a:prstGeom>
          <a:ln w="12700">
            <a:miter lim="400000"/>
          </a:ln>
        </p:spPr>
      </p:pic>
      <p:sp>
        <p:nvSpPr>
          <p:cNvPr id="102" name="The img element tells the browser to make a server request for the image and display it in its place:"/>
          <p:cNvSpPr txBox="1"/>
          <p:nvPr/>
        </p:nvSpPr>
        <p:spPr>
          <a:xfrm>
            <a:off x="914621" y="2452148"/>
            <a:ext cx="10964917" cy="10221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spcBef>
                <a:spcPts val="4200"/>
              </a:spcBef>
              <a:defRPr sz="3000">
                <a:solidFill>
                  <a:srgbClr val="53585F"/>
                </a:solidFill>
              </a:defRPr>
            </a:pPr>
            <a:r>
              <a:t>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img</a:t>
            </a:r>
            <a:r>
              <a:t> element tells the browser to make a server request for the image and display it in its place: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The src attribut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The src attribute</a:t>
            </a:r>
          </a:p>
        </p:txBody>
      </p:sp>
      <p:sp>
        <p:nvSpPr>
          <p:cNvPr id="105" name="The value is the location (URL) of the image file.…"/>
          <p:cNvSpPr txBox="1"/>
          <p:nvPr>
            <p:ph type="body" idx="1"/>
          </p:nvPr>
        </p:nvSpPr>
        <p:spPr>
          <a:xfrm>
            <a:off x="999579" y="3849070"/>
            <a:ext cx="11099801" cy="4805010"/>
          </a:xfrm>
          <a:prstGeom prst="rect">
            <a:avLst/>
          </a:prstGeom>
        </p:spPr>
        <p:txBody>
          <a:bodyPr anchor="t"/>
          <a:lstStyle/>
          <a:p>
            <a:pPr marL="370416" indent="-370416" defTabSz="457200">
              <a:spcBef>
                <a:spcPts val="0"/>
              </a:spcBef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</a:tabLst>
              <a:defRPr sz="3000"/>
            </a:pPr>
            <a:r>
              <a:t>The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value</a:t>
            </a:r>
            <a:r>
              <a:t> is the location (URL) of the image file. </a:t>
            </a:r>
          </a:p>
          <a:p>
            <a:pPr marL="370416" indent="-370416" defTabSz="45720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</a:tabLst>
              <a:defRPr sz="3000"/>
            </a:pPr>
            <a:r>
              <a:t>Use the relative pathname conventions to point to the image on the server.</a:t>
            </a:r>
          </a:p>
          <a:p>
            <a:pPr marL="0" indent="0" defTabSz="457200">
              <a:spcBef>
                <a:spcPts val="0"/>
              </a:spcBef>
              <a:buSzTx/>
              <a:buNone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</a:tabLst>
              <a:defRPr sz="3000"/>
            </a:pPr>
          </a:p>
          <a:p>
            <a:pPr marL="0" indent="0" defTabSz="457200">
              <a:spcBef>
                <a:spcPts val="0"/>
              </a:spcBef>
              <a:buSzTx/>
              <a:buNone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</a:tabLst>
              <a:defRPr sz="2700"/>
            </a:pPr>
            <a:r>
              <a:rPr>
                <a:solidFill>
                  <a:schemeClr val="accent4"/>
                </a:solidFill>
              </a:rPr>
              <a:t>PERFORMANCE TIP: </a:t>
            </a:r>
            <a:r>
              <a:t>Take advantage of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caching</a:t>
            </a:r>
            <a:r>
              <a:t> (temporary storage). For the same image used repeatedly, using the same pathname reduces the number of calls to the server.</a:t>
            </a:r>
          </a:p>
        </p:txBody>
      </p:sp>
      <p:sp>
        <p:nvSpPr>
          <p:cNvPr id="106" name="&lt;img src=&quot;/images/icon/next.png&quot; alt=&quot;Next&quot;&gt;"/>
          <p:cNvSpPr txBox="1"/>
          <p:nvPr/>
        </p:nvSpPr>
        <p:spPr>
          <a:xfrm>
            <a:off x="1354298" y="2603499"/>
            <a:ext cx="10296204" cy="546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marL="457200" marR="457200" algn="l" defTabSz="457200">
              <a:spcBef>
                <a:spcPts val="1200"/>
              </a:spcBef>
              <a:defRPr sz="2900">
                <a:latin typeface="Courier"/>
                <a:ea typeface="Courier"/>
                <a:cs typeface="Courier"/>
                <a:sym typeface="Courier"/>
              </a:defRPr>
            </a:pPr>
            <a:r>
              <a:t>&lt;img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src="/images/icon/next.png"</a:t>
            </a:r>
            <a:r>
              <a:rPr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 </a:t>
            </a:r>
            <a:r>
              <a:t>alt="Next"&gt;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The alt Attribut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The alt Attribute</a:t>
            </a:r>
          </a:p>
        </p:txBody>
      </p:sp>
      <p:sp>
        <p:nvSpPr>
          <p:cNvPr id="109" name="The alt attribute provides alternative text for those who are not able to see it.…"/>
          <p:cNvSpPr txBox="1"/>
          <p:nvPr>
            <p:ph type="body" sz="quarter" idx="1"/>
          </p:nvPr>
        </p:nvSpPr>
        <p:spPr>
          <a:xfrm>
            <a:off x="901700" y="3793733"/>
            <a:ext cx="5261571" cy="4805066"/>
          </a:xfrm>
          <a:prstGeom prst="rect">
            <a:avLst/>
          </a:prstGeom>
        </p:spPr>
        <p:txBody>
          <a:bodyPr/>
          <a:lstStyle/>
          <a:p>
            <a:pPr marL="391159" indent="-391159" defTabSz="514095">
              <a:spcBef>
                <a:spcPts val="2600"/>
              </a:spcBef>
              <a:defRPr sz="2640"/>
            </a:pPr>
            <a:r>
              <a:t>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alt</a:t>
            </a:r>
            <a:r>
              <a:t> attribute provides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alternative text</a:t>
            </a:r>
            <a:r>
              <a:t> for those who are not able to see it.</a:t>
            </a:r>
          </a:p>
          <a:p>
            <a:pPr marL="391159" indent="-391159" defTabSz="514095">
              <a:spcBef>
                <a:spcPts val="2600"/>
              </a:spcBef>
              <a:defRPr sz="2640"/>
            </a:pPr>
            <a:r>
              <a:t>It is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required</a:t>
            </a:r>
            <a:r>
              <a:t> for every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img</a:t>
            </a:r>
            <a:r>
              <a:t> element in order for the HTML to be valid.</a:t>
            </a:r>
          </a:p>
          <a:p>
            <a:pPr marL="391159" indent="-391159" defTabSz="514095">
              <a:spcBef>
                <a:spcPts val="2600"/>
              </a:spcBef>
              <a:defRPr sz="2640"/>
            </a:pPr>
            <a:r>
              <a:t>It is used by screen readers, search engines, and graphical browsers when the image fails to load.</a:t>
            </a:r>
          </a:p>
        </p:txBody>
      </p:sp>
      <p:sp>
        <p:nvSpPr>
          <p:cNvPr id="110" name="&lt;p&gt; If you're &lt;img src=&quot;/images/smiley.png&quot; alt=&quot;happy&quot;&gt; and you know it, clap your hands.&lt;/p&gt;"/>
          <p:cNvSpPr txBox="1"/>
          <p:nvPr/>
        </p:nvSpPr>
        <p:spPr>
          <a:xfrm>
            <a:off x="483021" y="2429382"/>
            <a:ext cx="12132917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marL="457200" marR="457200" algn="l" defTabSz="457200">
              <a:spcBef>
                <a:spcPts val="1200"/>
              </a:spcBef>
              <a:defRPr sz="2400">
                <a:latin typeface="Courier"/>
                <a:ea typeface="Courier"/>
                <a:cs typeface="Courier"/>
                <a:sym typeface="Courier"/>
              </a:defRPr>
            </a:pPr>
            <a:r>
              <a:t>&lt;p&gt; If you're &lt;img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src="/images/smiley.png"</a:t>
            </a:r>
            <a:r>
              <a:rPr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 </a:t>
            </a:r>
            <a:r>
              <a:t>alt="happy"&gt; and you know it, clap your hands.&lt;/p&gt;</a:t>
            </a:r>
          </a:p>
        </p:txBody>
      </p:sp>
      <p:pic>
        <p:nvPicPr>
          <p:cNvPr id="111" name="lwd5_0704_alttext.png" descr="lwd5_0704_alttext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188200" y="3713846"/>
            <a:ext cx="4585235" cy="542204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Alternative Text Tips"/>
          <p:cNvSpPr txBox="1"/>
          <p:nvPr>
            <p:ph type="title"/>
          </p:nvPr>
        </p:nvSpPr>
        <p:spPr>
          <a:xfrm>
            <a:off x="952500" y="444500"/>
            <a:ext cx="11099800" cy="1517650"/>
          </a:xfrm>
          <a:prstGeom prst="rect">
            <a:avLst/>
          </a:prstGeom>
        </p:spPr>
        <p:txBody>
          <a:bodyPr/>
          <a:lstStyle/>
          <a:p>
            <a:pPr/>
            <a:r>
              <a:t>Alternative Text Tips</a:t>
            </a:r>
          </a:p>
        </p:txBody>
      </p:sp>
      <p:sp>
        <p:nvSpPr>
          <p:cNvPr id="114" name="Alternative text (alt text) should convey the same information and function as the image.…"/>
          <p:cNvSpPr txBox="1"/>
          <p:nvPr>
            <p:ph type="body" idx="1"/>
          </p:nvPr>
        </p:nvSpPr>
        <p:spPr>
          <a:xfrm>
            <a:off x="999579" y="2176065"/>
            <a:ext cx="11099801" cy="6286501"/>
          </a:xfrm>
          <a:prstGeom prst="rect">
            <a:avLst/>
          </a:prstGeom>
        </p:spPr>
        <p:txBody>
          <a:bodyPr/>
          <a:lstStyle/>
          <a:p>
            <a:pPr marL="395604" indent="-395604" defTabSz="519937">
              <a:spcBef>
                <a:spcPts val="2600"/>
              </a:spcBef>
              <a:defRPr sz="2670"/>
            </a:pPr>
            <a:r>
              <a:t>Alternative text (alt text) should convey the same information and function as the image.</a:t>
            </a:r>
          </a:p>
          <a:p>
            <a:pPr marL="395604" indent="-395604" defTabSz="519937">
              <a:spcBef>
                <a:spcPts val="2600"/>
              </a:spcBef>
              <a:defRPr sz="2670"/>
            </a:pPr>
            <a:r>
              <a:t>If the image is purely decorative and shouldn’t be read aloud, include 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alt</a:t>
            </a:r>
            <a:r>
              <a:t> attribute with an empty value:</a:t>
            </a:r>
          </a:p>
          <a:p>
            <a:pPr lvl="2" marL="0" indent="406908" defTabSz="519937">
              <a:spcBef>
                <a:spcPts val="2600"/>
              </a:spcBef>
              <a:buSzTx/>
              <a:buNone/>
              <a:defRPr sz="2670">
                <a:latin typeface="Courier"/>
                <a:ea typeface="Courier"/>
                <a:cs typeface="Courier"/>
                <a:sym typeface="Courier"/>
              </a:defRPr>
            </a:pPr>
            <a:r>
              <a:rPr sz="2492"/>
              <a:t>&lt;img src="flowers.svg" </a:t>
            </a:r>
            <a:r>
              <a:rPr b="1" sz="2492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alt=""</a:t>
            </a:r>
            <a:r>
              <a:rPr sz="2492"/>
              <a:t>&gt;</a:t>
            </a:r>
            <a:r>
              <a:t> </a:t>
            </a:r>
          </a:p>
          <a:p>
            <a:pPr marL="395604" indent="-395604" defTabSz="519937">
              <a:spcBef>
                <a:spcPts val="2600"/>
              </a:spcBef>
              <a:defRPr sz="2670"/>
            </a:pPr>
            <a:r>
              <a:t>Consider what the alt text would sound like when read aloud by a screen reader. Is it helpful or a hindrance?</a:t>
            </a:r>
          </a:p>
          <a:p>
            <a:pPr marL="395604" indent="-395604" defTabSz="519937">
              <a:spcBef>
                <a:spcPts val="2600"/>
              </a:spcBef>
              <a:defRPr sz="2670"/>
            </a:pPr>
            <a:r>
              <a:t>When an image is used as a link, the alt text serves as the linked text. Write what you’d want the link to say, don’t just describe the image.</a:t>
            </a:r>
          </a:p>
          <a:p>
            <a:pPr marL="395604" indent="-395604" defTabSz="519937">
              <a:spcBef>
                <a:spcPts val="2600"/>
              </a:spcBef>
              <a:defRPr sz="2670"/>
            </a:pPr>
            <a:r>
              <a:t>Avoid starting alt text with “An image of” or “Graphic of”.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_rels/theme1.xml.rels><?xml version="1.0" encoding="UTF-8"?>
<Relationships xmlns="http://schemas.openxmlformats.org/package/2006/relationships"><Relationship Id="rId1" Type="http://schemas.openxmlformats.org/officeDocument/2006/relationships/image" Target="../media/image2.png"/></Relationships>

</file>

<file path=ppt/theme/_rels/theme2.xml.rels><?xml version="1.0" encoding="UTF-8"?>
<Relationships xmlns="http://schemas.openxmlformats.org/package/2006/relationships"><Relationship Id="rId1" Type="http://schemas.openxmlformats.org/officeDocument/2006/relationships/image" Target="../media/image4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