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9" name="partIII_header.png" descr="partI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>
              <a:spcBef>
                <a:spcPts val="3000"/>
              </a:spcBef>
              <a:defRPr sz="3000"/>
            </a:lvl1pPr>
            <a:lvl2pPr>
              <a:spcBef>
                <a:spcPts val="3000"/>
              </a:spcBef>
              <a:defRPr sz="3000"/>
            </a:lvl2pPr>
            <a:lvl3pPr>
              <a:spcBef>
                <a:spcPts val="3000"/>
              </a:spcBef>
              <a:defRPr sz="3000"/>
            </a:lvl3pPr>
            <a:lvl4pPr>
              <a:spcBef>
                <a:spcPts val="3000"/>
              </a:spcBef>
              <a:defRPr sz="3000"/>
            </a:lvl4pPr>
            <a:lvl5pPr>
              <a:spcBef>
                <a:spcPts val="3000"/>
              </a:spcBef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3D71B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CanIUse.com" TargetMode="Externa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21 MORE CSS TECHNIQUE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3D71B8"/>
                </a:solidFill>
              </a:rPr>
              <a:t>21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MORE CSS TECHNIQUES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SS Nest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Nesting</a:t>
            </a:r>
          </a:p>
        </p:txBody>
      </p:sp>
      <p:sp>
        <p:nvSpPr>
          <p:cNvPr id="116" name="CSS nesting allows you to write selectors in a way that mimics the document structure (reduced repetition; makes CSS more modular)."/>
          <p:cNvSpPr txBox="1"/>
          <p:nvPr>
            <p:ph type="body" sz="quarter" idx="1"/>
          </p:nvPr>
        </p:nvSpPr>
        <p:spPr>
          <a:xfrm>
            <a:off x="952500" y="2922289"/>
            <a:ext cx="11099800" cy="215900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CSS nesting </a:t>
            </a:r>
            <a:r>
              <a:t>allows you to write selectors in a way that mimics the document structure (reduced repetition; makes CSS more modular).</a:t>
            </a:r>
          </a:p>
        </p:txBody>
      </p:sp>
      <p:sp>
        <p:nvSpPr>
          <p:cNvPr id="117" name="Traditional selectors…"/>
          <p:cNvSpPr txBox="1"/>
          <p:nvPr/>
        </p:nvSpPr>
        <p:spPr>
          <a:xfrm>
            <a:off x="1320800" y="4641849"/>
            <a:ext cx="4046786" cy="440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2" algn="l">
              <a:defRPr b="1" sz="24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Traditional selectors</a:t>
            </a:r>
          </a:p>
          <a:p>
            <a:pPr lvl="2" algn="l">
              <a:spcBef>
                <a:spcPts val="2000"/>
              </a:spcBef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nav { </a:t>
            </a:r>
          </a:p>
          <a:p>
            <a:pPr lvl="2" algn="l">
              <a:defRPr sz="24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/* nav styles /* 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nav ul { </a:t>
            </a:r>
          </a:p>
          <a:p>
            <a:pPr lvl="2" algn="l">
              <a:defRPr sz="24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/* ul styles /* 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nav ul li { </a:t>
            </a:r>
          </a:p>
          <a:p>
            <a:pPr lvl="2" algn="l">
              <a:defRPr sz="24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/* li styles /* 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118" name="Nested selectors…"/>
          <p:cNvSpPr txBox="1"/>
          <p:nvPr/>
        </p:nvSpPr>
        <p:spPr>
          <a:xfrm>
            <a:off x="6832600" y="4622799"/>
            <a:ext cx="4412606" cy="403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2" algn="l">
              <a:defRPr b="1" sz="24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Nested selectors</a:t>
            </a:r>
          </a:p>
          <a:p>
            <a:pPr lvl="2" algn="l">
              <a:spcBef>
                <a:spcPts val="2000"/>
              </a:spcBef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/>
                </a:solidFill>
              </a:rPr>
              <a:t>nav</a:t>
            </a:r>
            <a:r>
              <a:t> {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/* nav styles */</a:t>
            </a:r>
            <a:endParaRPr>
              <a:solidFill>
                <a:srgbClr val="A6AAA9"/>
              </a:solidFill>
            </a:endParaRP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>
                <a:solidFill>
                  <a:schemeClr val="accent4"/>
                </a:solidFill>
              </a:rPr>
              <a:t> </a:t>
            </a:r>
            <a:r>
              <a:rPr b="1">
                <a:solidFill>
                  <a:schemeClr val="accent4"/>
                </a:solidFill>
              </a:rPr>
              <a:t>&amp; ul</a:t>
            </a:r>
            <a:r>
              <a:t> {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>
                <a:solidFill>
                  <a:srgbClr val="A6AAA9"/>
                </a:solidFill>
              </a:rPr>
              <a:t>/* ul styles */</a:t>
            </a:r>
            <a:endParaRPr>
              <a:solidFill>
                <a:srgbClr val="A6AAA9"/>
              </a:solidFill>
            </a:endParaRP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 b="1">
                <a:solidFill>
                  <a:schemeClr val="accent4"/>
                </a:solidFill>
              </a:rPr>
              <a:t>&amp; li</a:t>
            </a:r>
            <a:r>
              <a:t> {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 </a:t>
            </a:r>
            <a:r>
              <a:rPr>
                <a:solidFill>
                  <a:srgbClr val="A6AAA9"/>
                </a:solidFill>
              </a:rPr>
              <a:t> /* li styles */</a:t>
            </a:r>
            <a:endParaRPr>
              <a:solidFill>
                <a:srgbClr val="A6AAA9"/>
              </a:solidFill>
            </a:endParaRP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}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}</a:t>
            </a:r>
          </a:p>
          <a:p>
            <a:pPr lvl="2"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SS Lay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Layers</a:t>
            </a:r>
          </a:p>
        </p:txBody>
      </p:sp>
      <p:sp>
        <p:nvSpPr>
          <p:cNvPr id="121" name="CSS layers provide a way to assign priority to sets of style rules by identifying them as part of a named “layer”. This order is used when determining the priority when conflicts arise.…"/>
          <p:cNvSpPr txBox="1"/>
          <p:nvPr>
            <p:ph type="body" idx="1"/>
          </p:nvPr>
        </p:nvSpPr>
        <p:spPr>
          <a:xfrm>
            <a:off x="952500" y="2592089"/>
            <a:ext cx="11099800" cy="6322022"/>
          </a:xfrm>
          <a:prstGeom prst="rect">
            <a:avLst/>
          </a:prstGeom>
        </p:spPr>
        <p:txBody>
          <a:bodyPr/>
          <a:lstStyle/>
          <a:p>
            <a:pPr marL="0" indent="0" defTabSz="467359">
              <a:spcBef>
                <a:spcPts val="2400"/>
              </a:spcBef>
              <a:buSzTx/>
              <a:buNone/>
              <a:defRPr sz="24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CSS layers </a:t>
            </a:r>
            <a:r>
              <a:t>provide a way to assign priority to sets of style rules by identifying them as part of a named “layer”. This order is used when determining the priority when conflicts arise.</a:t>
            </a:r>
          </a:p>
          <a:p>
            <a:pPr marL="296333" indent="-296333" defTabSz="467359">
              <a:spcBef>
                <a:spcPts val="2400"/>
              </a:spcBef>
              <a:defRPr sz="2400"/>
            </a:pPr>
            <a:r>
              <a:t>Use an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@layer</a:t>
            </a:r>
            <a:r>
              <a:t> rule at the beginning of the style sheet to list named layers from least to most important:</a:t>
            </a:r>
          </a:p>
          <a:p>
            <a:pPr lvl="2" marL="0" indent="365760" defTabSz="467359">
              <a:spcBef>
                <a:spcPts val="17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/>
                </a:solidFill>
              </a:rPr>
              <a:t>@layer</a:t>
            </a:r>
            <a:r>
              <a:t> reset, framework, theme;</a:t>
            </a:r>
          </a:p>
          <a:p>
            <a:pPr marL="296333" indent="-296333" defTabSz="467359">
              <a:spcBef>
                <a:spcPts val="3200"/>
              </a:spcBef>
              <a:defRPr sz="2400"/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@layer</a:t>
            </a:r>
            <a:r>
              <a:t> rule is also used to group styles applicable to each named layer:</a:t>
            </a:r>
          </a:p>
          <a:p>
            <a:pPr lvl="2" marL="0" indent="365760" defTabSz="467359">
              <a:spcBef>
                <a:spcPts val="17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/>
                </a:solidFill>
              </a:rPr>
              <a:t>@layer</a:t>
            </a:r>
            <a:r>
              <a:rPr>
                <a:solidFill>
                  <a:schemeClr val="accent4"/>
                </a:solidFill>
              </a:rPr>
              <a:t> theme</a:t>
            </a:r>
            <a:r>
              <a:t> {</a:t>
            </a:r>
          </a:p>
          <a:p>
            <a:pPr lvl="2" marL="0" indent="365760" defTabSz="467359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/* theme-level styles */</a:t>
            </a:r>
            <a:endParaRPr>
              <a:solidFill>
                <a:srgbClr val="A6AAA9"/>
              </a:solidFill>
            </a:endParaRPr>
          </a:p>
          <a:p>
            <a:pPr lvl="2" marL="0" indent="365760" defTabSz="467359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lvl="2" marL="0" indent="365760" defTabSz="467359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/>
                </a:solidFill>
              </a:rPr>
              <a:t>@layer</a:t>
            </a:r>
            <a:r>
              <a:rPr>
                <a:solidFill>
                  <a:schemeClr val="accent4"/>
                </a:solidFill>
              </a:rPr>
              <a:t> framework</a:t>
            </a:r>
            <a:r>
              <a:t> {</a:t>
            </a:r>
          </a:p>
          <a:p>
            <a:pPr lvl="2" marL="0" indent="365760" defTabSz="467359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/* styles from the framework */</a:t>
            </a:r>
          </a:p>
          <a:p>
            <a:pPr lvl="2" marL="0" indent="365760" defTabSz="467359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SS Framework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Frameworks</a:t>
            </a:r>
          </a:p>
        </p:txBody>
      </p:sp>
      <p:sp>
        <p:nvSpPr>
          <p:cNvPr id="124" name="CSS frameworks provide a collection of prewritten and ready-to-use code for common UI elements such as grid structure, navigation, form elements, etc.…"/>
          <p:cNvSpPr txBox="1"/>
          <p:nvPr>
            <p:ph type="body" idx="1"/>
          </p:nvPr>
        </p:nvSpPr>
        <p:spPr>
          <a:xfrm>
            <a:off x="952500" y="2592089"/>
            <a:ext cx="11099800" cy="632202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CSS frameworks </a:t>
            </a:r>
            <a:r>
              <a:t>provide a collection of prewritten and ready-to-use code for common UI elements such as grid structure, navigation, form elements, etc.</a:t>
            </a:r>
          </a:p>
          <a:p>
            <a:pPr marL="370416" indent="-370416"/>
            <a:r>
              <a:t>Speeds up development</a:t>
            </a:r>
          </a:p>
          <a:p>
            <a:pPr marL="370416" indent="-370416"/>
            <a:r>
              <a:t>Follows best practices for responsive design</a:t>
            </a:r>
          </a:p>
          <a:p>
            <a:pPr marL="370416" indent="-370416"/>
            <a:r>
              <a:t>Ensures consistency</a:t>
            </a:r>
          </a:p>
          <a:p>
            <a:pPr marL="370416" indent="-370416"/>
            <a:r>
              <a:t>Ensures consistent browser support</a:t>
            </a:r>
          </a:p>
          <a:p>
            <a:pPr marL="370416" indent="-370416"/>
            <a:r>
              <a:t>Most popular: Tailwind CSS and Bootstrap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SS Frameworks, cont’d."/>
          <p:cNvSpPr txBox="1"/>
          <p:nvPr>
            <p:ph type="title"/>
          </p:nvPr>
        </p:nvSpPr>
        <p:spPr>
          <a:xfrm>
            <a:off x="952500" y="342900"/>
            <a:ext cx="11099800" cy="15911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CSS Frameworks, cont’d.</a:t>
            </a:r>
          </a:p>
        </p:txBody>
      </p:sp>
      <p:sp>
        <p:nvSpPr>
          <p:cNvPr id="127" name="CSS Frameworks generally work by using utility classes (special, predefined class values) in the HTML that apply a single style rule to the element.…"/>
          <p:cNvSpPr txBox="1"/>
          <p:nvPr>
            <p:ph type="body" idx="1"/>
          </p:nvPr>
        </p:nvSpPr>
        <p:spPr>
          <a:xfrm>
            <a:off x="999579" y="2172989"/>
            <a:ext cx="11099801" cy="632202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CSS Frameworks generally work by using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utility classes</a:t>
            </a:r>
            <a:r>
              <a:t> (special, predefined class values) in the HTML that apply a single style rule to the element. </a:t>
            </a:r>
          </a:p>
          <a:p>
            <a:pPr marL="370416" indent="-370416"/>
            <a:r>
              <a:t>Use the utility class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bg-white</a:t>
            </a:r>
            <a:r>
              <a:t> to make the background white</a:t>
            </a:r>
          </a:p>
          <a:p>
            <a:pPr lvl="2" marL="0" indent="457200">
              <a:spcBef>
                <a:spcPts val="2000"/>
              </a:spcBef>
              <a:buSzTx/>
              <a:buNone/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&lt;div class="</a:t>
            </a:r>
            <a:r>
              <a:rPr b="1">
                <a:solidFill>
                  <a:schemeClr val="accent4"/>
                </a:solidFill>
              </a:rPr>
              <a:t>bg-white</a:t>
            </a:r>
            <a:r>
              <a:t>"&gt;...&lt;/div&gt;</a:t>
            </a:r>
          </a:p>
          <a:p>
            <a:pPr marL="370416" indent="-370416"/>
            <a:r>
              <a:t>In the framework, there is a style rule that applies the white value:</a:t>
            </a:r>
          </a:p>
          <a:p>
            <a:pPr lvl="2" marL="0" indent="457200">
              <a:spcBef>
                <a:spcPts val="2000"/>
              </a:spcBef>
              <a:buSzTx/>
              <a:buNone/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/>
                </a:solidFill>
              </a:rPr>
              <a:t>.bg-white</a:t>
            </a:r>
            <a:r>
              <a:t> { background-color: white; }</a:t>
            </a:r>
          </a:p>
          <a:p>
            <a:pPr marL="370416" indent="-370416"/>
            <a:r>
              <a:t>Elements end up with multiple, specific, utility class values:</a:t>
            </a:r>
          </a:p>
          <a:p>
            <a:pPr lvl="2" marL="0" indent="457200">
              <a:spcBef>
                <a:spcPts val="2000"/>
              </a:spcBef>
              <a:buSzTx/>
              <a:buNone/>
              <a:defRPr sz="2000">
                <a:latin typeface="Courier"/>
                <a:ea typeface="Courier"/>
                <a:cs typeface="Courier"/>
                <a:sym typeface="Courier"/>
              </a:defRPr>
            </a:pPr>
            <a:r>
              <a:t>&lt;div class="</a:t>
            </a:r>
            <a:r>
              <a:rPr>
                <a:solidFill>
                  <a:schemeClr val="accent4"/>
                </a:solidFill>
              </a:rPr>
              <a:t>flex w-48 p-4 bg-white text-black font-bold</a:t>
            </a:r>
            <a:r>
              <a:t>"&gt;...&lt;/div&gt;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tyling forms…"/>
          <p:cNvSpPr txBox="1"/>
          <p:nvPr>
            <p:ph type="body" idx="21"/>
          </p:nvPr>
        </p:nvSpPr>
        <p:spPr>
          <a:xfrm>
            <a:off x="2194421" y="2703363"/>
            <a:ext cx="9781680" cy="5831534"/>
          </a:xfrm>
          <a:prstGeom prst="rect">
            <a:avLst/>
          </a:prstGeom>
        </p:spPr>
        <p:txBody>
          <a:bodyPr/>
          <a:lstStyle/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Styling forms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CSS reset and normalizer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Supporting older browsers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CSS variables (custom properties)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CSS nesting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CSS Layers</a:t>
            </a:r>
          </a:p>
          <a:p>
            <a:pPr marL="360045" indent="-360045" defTabSz="473201">
              <a:spcBef>
                <a:spcPts val="3400"/>
              </a:spcBef>
              <a:defRPr b="1" sz="2916">
                <a:latin typeface="+mj-lt"/>
                <a:ea typeface="+mj-ea"/>
                <a:cs typeface="+mj-cs"/>
                <a:sym typeface="Helvetica"/>
              </a:defRPr>
            </a:pPr>
            <a:r>
              <a:t>CSS Frameworks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tyling Form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Styling Forms</a:t>
            </a:r>
          </a:p>
        </p:txBody>
      </p:sp>
      <p:sp>
        <p:nvSpPr>
          <p:cNvPr id="94" name="Use standard color, background, font, and box properties. Flexbox is a good tool for making the form adapt to available viewport space.…"/>
          <p:cNvSpPr txBox="1"/>
          <p:nvPr>
            <p:ph type="body" idx="1"/>
          </p:nvPr>
        </p:nvSpPr>
        <p:spPr>
          <a:xfrm>
            <a:off x="952500" y="2397521"/>
            <a:ext cx="11099800" cy="6492479"/>
          </a:xfrm>
          <a:prstGeom prst="rect">
            <a:avLst/>
          </a:prstGeom>
        </p:spPr>
        <p:txBody>
          <a:bodyPr/>
          <a:lstStyle/>
          <a:p>
            <a:pPr marL="0" indent="0" defTabSz="549148">
              <a:spcBef>
                <a:spcPts val="2800"/>
              </a:spcBef>
              <a:buSzTx/>
              <a:buNone/>
              <a:defRPr sz="2820"/>
            </a:pPr>
            <a:r>
              <a:t>Use standard color, background, font, and box properties. Flexbox is a good tool for making the form adapt to available viewport space.</a:t>
            </a:r>
          </a:p>
          <a:p>
            <a:pPr marL="417830" indent="-417830" defTabSz="549148">
              <a:spcBef>
                <a:spcPts val="28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Text inputs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Change the appearance of the box with box properties. Style the text inside the box with color and various font properties.</a:t>
            </a:r>
          </a:p>
          <a:p>
            <a:pPr marL="417830" indent="-417830" defTabSz="549148">
              <a:spcBef>
                <a:spcPts val="2800"/>
              </a:spcBef>
              <a:defRPr sz="2820"/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textarea</a:t>
            </a:r>
            <a:br>
              <a:rPr b="1">
                <a:latin typeface="Courier"/>
                <a:ea typeface="Courier"/>
                <a:cs typeface="Courier"/>
                <a:sym typeface="Courier"/>
              </a:rPr>
            </a:br>
            <a:r>
              <a:t>Change font and line-height of text field. Prevent resizing with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resize: none;</a:t>
            </a:r>
            <a:r>
              <a:t>.</a:t>
            </a:r>
          </a:p>
          <a:p>
            <a:pPr marL="417830" indent="-417830" defTabSz="549148">
              <a:spcBef>
                <a:spcPts val="2800"/>
              </a:spcBef>
              <a:defRPr sz="282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Buttons</a:t>
            </a:r>
            <a:r>
              <a:t> (submit, reset, button)</a:t>
            </a:r>
            <a:br/>
            <a:r>
              <a:t>Use box and font properties. Note that the default is border-box sizing with padding applied.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tyling Forms (cont’d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Styling Forms (cont’d)</a:t>
            </a:r>
          </a:p>
        </p:txBody>
      </p:sp>
      <p:sp>
        <p:nvSpPr>
          <p:cNvPr id="97" name="Radio and checkbox buttons Use accent-color to change the highlight color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Radio and checkbox buttons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Use accent-color to change the highlight color.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Drop-down and select menus 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select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)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Specify the width and height. Best practice is to leave the option formatting to the browser.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Fieldsets and legends</a:t>
            </a:r>
            <a:br/>
            <a:r>
              <a:t>Apply box properties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fieldset</a:t>
            </a:r>
            <a:r>
              <a:t>.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legend</a:t>
            </a:r>
            <a:r>
              <a:t> element is difficult to style (try styling 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span</a:t>
            </a:r>
            <a:r>
              <a:t> inside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legend</a:t>
            </a:r>
            <a:r>
              <a:t> element instead).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“A Clean Slate” with CSS Reset"/>
          <p:cNvSpPr txBox="1"/>
          <p:nvPr>
            <p:ph type="title"/>
          </p:nvPr>
        </p:nvSpPr>
        <p:spPr>
          <a:xfrm>
            <a:off x="952500" y="444500"/>
            <a:ext cx="11099800" cy="1385789"/>
          </a:xfrm>
          <a:prstGeom prst="rect">
            <a:avLst/>
          </a:prstGeom>
        </p:spPr>
        <p:txBody>
          <a:bodyPr/>
          <a:lstStyle/>
          <a:p>
            <a:pPr/>
            <a:r>
              <a:t>“A Clean Slate” with CSS Reset</a:t>
            </a:r>
          </a:p>
        </p:txBody>
      </p:sp>
      <p:sp>
        <p:nvSpPr>
          <p:cNvPr id="100" name="A CSS reset is a collection of styles that overrides all user agent styles (browser defaults) and gives you a neutral starting point for your own styles.…"/>
          <p:cNvSpPr txBox="1"/>
          <p:nvPr>
            <p:ph type="body" idx="1"/>
          </p:nvPr>
        </p:nvSpPr>
        <p:spPr>
          <a:xfrm>
            <a:off x="952500" y="2044203"/>
            <a:ext cx="11099800" cy="6845797"/>
          </a:xfrm>
          <a:prstGeom prst="rect">
            <a:avLst/>
          </a:prstGeom>
        </p:spPr>
        <p:txBody>
          <a:bodyPr/>
          <a:lstStyle/>
          <a:p>
            <a:pPr marL="0" indent="0" defTabSz="508254">
              <a:spcBef>
                <a:spcPts val="2600"/>
              </a:spcBef>
              <a:buSzTx/>
              <a:buNone/>
              <a:defRPr sz="261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CSS reset</a:t>
            </a:r>
            <a:r>
              <a:t> is a collection of styles that overrides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all</a:t>
            </a:r>
            <a:r>
              <a:t> user agent styles (browser defaults) and gives you a neutral starting point for your own styles.</a:t>
            </a:r>
          </a:p>
          <a:p>
            <a:pPr marL="0" indent="0" defTabSz="508254">
              <a:spcBef>
                <a:spcPts val="2600"/>
              </a:spcBef>
              <a:buSzTx/>
              <a:buNone/>
              <a:defRPr sz="261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Example:</a:t>
            </a:r>
            <a:r>
              <a:t> An excerpt from Eric Meyer’s CSS Reset that removes margins, padding, and borders and sets the font to 100% for all elements: </a:t>
            </a:r>
          </a:p>
          <a:p>
            <a:pPr marL="397763" marR="397763" indent="0" algn="just" defTabSz="397763">
              <a:spcBef>
                <a:spcPts val="2600"/>
              </a:spcBef>
              <a:buSzTx/>
              <a:buNone/>
              <a:defRPr sz="1914">
                <a:solidFill>
                  <a:srgbClr val="FAA757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000000"/>
                </a:solidFill>
              </a:rPr>
              <a:t>/*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http://meyerweb.com/eric/tools/css/reset/</a:t>
            </a:r>
            <a:endParaRPr>
              <a:solidFill>
                <a:srgbClr val="FF7B00"/>
              </a:solidFill>
            </a:endParaRP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v2.0 | 20110126 License: none (public domain)*/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html, body, div, span, applet, object, iframe, 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h1, h2, h3, h4, h5, h6, p, blockquote, pre, 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a, abbr, </a:t>
            </a:r>
            <a:r>
              <a:rPr>
                <a:solidFill>
                  <a:srgbClr val="A6AAA9"/>
                </a:solidFill>
              </a:rPr>
              <a:t>/*... MORE ELEMENTS...*/</a:t>
            </a:r>
            <a:r>
              <a:t> section, summary, 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time, mark, audio, video {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	margin: 0;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	padding: 0;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	border: 0;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	font-size: 100%;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	font: inherit;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	vertical-align: baseline; 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397763" marR="397763" indent="0" algn="just" defTabSz="397763">
              <a:spcBef>
                <a:spcPts val="0"/>
              </a:spcBef>
              <a:buSzTx/>
              <a:buNone/>
              <a:defRPr sz="1914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/* Styles continue... */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Normalize.css"/>
          <p:cNvSpPr txBox="1"/>
          <p:nvPr>
            <p:ph type="title"/>
          </p:nvPr>
        </p:nvSpPr>
        <p:spPr>
          <a:xfrm>
            <a:off x="952500" y="444500"/>
            <a:ext cx="11099800" cy="1385789"/>
          </a:xfrm>
          <a:prstGeom prst="rect">
            <a:avLst/>
          </a:prstGeom>
        </p:spPr>
        <p:txBody>
          <a:bodyPr/>
          <a:lstStyle/>
          <a:p>
            <a:pPr/>
            <a:r>
              <a:t>Normalize.css</a:t>
            </a:r>
          </a:p>
        </p:txBody>
      </p:sp>
      <p:sp>
        <p:nvSpPr>
          <p:cNvPr id="103" name="Normalize.css is a reset style sheet that retains some initial browser styles but tweaks them for consistency across browsers. It prevents needing to write styles for every element."/>
          <p:cNvSpPr txBox="1"/>
          <p:nvPr>
            <p:ph type="body" idx="1"/>
          </p:nvPr>
        </p:nvSpPr>
        <p:spPr>
          <a:xfrm>
            <a:off x="952500" y="2087984"/>
            <a:ext cx="11099800" cy="700787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70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Normalize.css</a:t>
            </a:r>
            <a:r>
              <a:t> is a reset style sheet that retains some initial browser styles but tweaks them for consistency across browsers. It prevents needing to write styles for every element.</a:t>
            </a:r>
          </a:p>
        </p:txBody>
      </p:sp>
      <p:pic>
        <p:nvPicPr>
          <p:cNvPr id="104" name="lwd5_1906_resetnormalize.png" descr="lwd5_1906_resetnormaliz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89944" y="3711475"/>
            <a:ext cx="11405912" cy="50642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rowser Suppor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Browser Support</a:t>
            </a:r>
          </a:p>
        </p:txBody>
      </p:sp>
      <p:sp>
        <p:nvSpPr>
          <p:cNvPr id="107" name="It takes a while for new CSS features to be supported in all browser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It takes a while for new CSS features to be supported in all browsers. </a:t>
            </a:r>
          </a:p>
          <a:p>
            <a:pPr marL="370416" indent="-370416"/>
            <a:r>
              <a:t>Browser support information: </a:t>
            </a:r>
          </a:p>
          <a:p>
            <a:pPr lvl="1" marL="814916" indent="-370416">
              <a:spcBef>
                <a:spcPts val="2200"/>
              </a:spcBef>
              <a:buChar char="-"/>
            </a:pPr>
            <a:r>
              <a:t>Can I Use?: </a:t>
            </a:r>
            <a:r>
              <a:rPr b="1" sz="2600">
                <a:solidFill>
                  <a:schemeClr val="accent1">
                    <a:satOff val="-3355"/>
                    <a:lumOff val="26614"/>
                  </a:schemeClr>
                </a:solidFill>
                <a:latin typeface="+mj-lt"/>
                <a:ea typeface="+mj-ea"/>
                <a:cs typeface="+mj-cs"/>
                <a:sym typeface="Helvetica"/>
                <a:hlinkClick r:id="rId2" invalidUrl="" action="" tgtFrame="" tooltip="" history="1" highlightClick="0" endSnd="0"/>
              </a:rPr>
              <a:t>CanIUse.com</a:t>
            </a:r>
          </a:p>
          <a:p>
            <a:pPr lvl="1" marL="814916" indent="-370416">
              <a:spcBef>
                <a:spcPts val="2200"/>
              </a:spcBef>
              <a:buChar char="-"/>
            </a:pPr>
            <a:r>
              <a:t>Baseline: </a:t>
            </a:r>
            <a:r>
              <a:rPr b="1" sz="2600">
                <a:solidFill>
                  <a:schemeClr val="accent1">
                    <a:satOff val="-3355"/>
                    <a:lumOff val="26614"/>
                  </a:schemeClr>
                </a:solidFill>
                <a:latin typeface="+mj-lt"/>
                <a:ea typeface="+mj-ea"/>
                <a:cs typeface="+mj-cs"/>
                <a:sym typeface="Helvetica"/>
              </a:rPr>
              <a:t>web.dev/baseline</a:t>
            </a:r>
          </a:p>
          <a:p>
            <a:pPr marL="370416" indent="-370416">
              <a:spcBef>
                <a:spcPts val="3200"/>
              </a:spcBef>
            </a:pPr>
            <a:r>
              <a:t>To play with cutting-edge features: </a:t>
            </a:r>
          </a:p>
          <a:p>
            <a:pPr lvl="1" marL="814916" indent="-370416">
              <a:spcBef>
                <a:spcPts val="2200"/>
              </a:spcBef>
              <a:buChar char="-"/>
            </a:pPr>
            <a:r>
              <a:t>Turn on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feature flags</a:t>
            </a:r>
            <a:r>
              <a:t> in your browser developer tools</a:t>
            </a:r>
          </a:p>
          <a:p>
            <a:pPr lvl="1" marL="814916" indent="-370416">
              <a:spcBef>
                <a:spcPts val="2200"/>
              </a:spcBef>
              <a:buChar char="-"/>
            </a:pPr>
            <a:r>
              <a:t>Download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nightly builds</a:t>
            </a:r>
            <a:r>
              <a:t>, such as Chrome and Edge Canary or Safari Technology Preview.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SS Feature Dete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CSS Feature Detection</a:t>
            </a:r>
          </a:p>
        </p:txBody>
      </p:sp>
      <p:sp>
        <p:nvSpPr>
          <p:cNvPr id="110" name="Feature detection lets you test for support of a particular feature and provide appropriate fallbacks for non-supporting browser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Feature detection</a:t>
            </a:r>
            <a:r>
              <a:t> lets you test for support of a particular feature and provide appropriate fallbacks for non-supporting browsers.</a:t>
            </a:r>
          </a:p>
          <a:p>
            <a:pPr marL="0" indent="0">
              <a:buSzTx/>
              <a:buNone/>
            </a:pPr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@supports rule</a:t>
            </a:r>
            <a:r>
              <a:t> tests for support of a particular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property and value pair</a:t>
            </a:r>
            <a:r>
              <a:t>. If the browser passes, the rules inside the brackets are applied:</a:t>
            </a:r>
          </a:p>
          <a:p>
            <a:pPr marL="457200" marR="457200" indent="0" algn="just" defTabSz="457200">
              <a:buSzTx/>
              <a:buNone/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@supports (</a:t>
            </a:r>
            <a:r>
              <a:rPr i="1"/>
              <a:t>property</a:t>
            </a:r>
            <a:r>
              <a:t>: </a:t>
            </a:r>
            <a:r>
              <a:rPr i="1"/>
              <a:t>value</a:t>
            </a:r>
            <a:r>
              <a:t>) {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sz="2700">
                <a:solidFill>
                  <a:srgbClr val="000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/* Style rules for supporting browsers here */</a:t>
            </a:r>
          </a:p>
          <a:p>
            <a:pPr marL="457200" marR="457200" indent="0" algn="just" defTabSz="457200">
              <a:spcBef>
                <a:spcPts val="0"/>
              </a:spcBef>
              <a:buSzTx/>
              <a:buNone/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457200" marR="457200" indent="0" algn="just" defTabSz="457200">
              <a:spcBef>
                <a:spcPts val="1200"/>
              </a:spcBef>
              <a:buSzTx/>
              <a:buNone/>
              <a:defRPr sz="1000">
                <a:solidFill>
                  <a:srgbClr val="FAA757"/>
                </a:solidFill>
                <a:latin typeface="Courier New"/>
                <a:ea typeface="Courier New"/>
                <a:cs typeface="Courier New"/>
                <a:sym typeface="Courier New"/>
              </a:defRPr>
            </a:pPr>
          </a:p>
          <a:p>
            <a:pPr marL="0" indent="0">
              <a:buSzTx/>
              <a:buNone/>
            </a:pPr>
            <a:r>
              <a:rPr>
                <a:solidFill>
                  <a:schemeClr val="accent4"/>
                </a:solidFill>
              </a:rPr>
              <a:t>TIP: </a:t>
            </a:r>
            <a:r>
              <a:t>Provide fallback styles for non-supporting browsers first and then override them with the preferred rules.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 Propert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Custom Properties </a:t>
            </a:r>
          </a:p>
          <a:p>
            <a:pPr>
              <a:defRPr b="0" sz="3600"/>
            </a:pPr>
            <a:r>
              <a:t>(CSS Variables)</a:t>
            </a:r>
          </a:p>
        </p:txBody>
      </p:sp>
      <p:sp>
        <p:nvSpPr>
          <p:cNvPr id="113" name="CSS Custom Variables (aka CSS Variables) allow you to define a value once and reuse it when needed…"/>
          <p:cNvSpPr txBox="1"/>
          <p:nvPr>
            <p:ph type="body" idx="1"/>
          </p:nvPr>
        </p:nvSpPr>
        <p:spPr>
          <a:xfrm>
            <a:off x="952500" y="2922289"/>
            <a:ext cx="11099800" cy="596771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CSS Custom Variables</a:t>
            </a:r>
            <a:r>
              <a:t> (aka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CSS Variables</a:t>
            </a:r>
            <a:r>
              <a:t>) allow you to define a value once and reuse it when needed</a:t>
            </a:r>
          </a:p>
          <a:p>
            <a:pPr marL="529166" indent="-529166">
              <a:buSzPct val="100000"/>
              <a:buAutoNum type="arabicPeriod" startAt="1"/>
            </a:pPr>
            <a:r>
              <a:t>Declare (name) the custom property and give it a value</a:t>
            </a:r>
          </a:p>
          <a:p>
            <a:pPr marL="529166" indent="-529166">
              <a:buSzPct val="100000"/>
              <a:buAutoNum type="arabicPeriod" startAt="1"/>
            </a:pPr>
            <a:r>
              <a:t>Use the named value with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var()</a:t>
            </a:r>
            <a:r>
              <a:t> function in a style declaration</a:t>
            </a:r>
          </a:p>
          <a:p>
            <a:pPr lvl="2" marL="0" indent="457200"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html { </a:t>
            </a:r>
            <a:r>
              <a:rPr b="1">
                <a:solidFill>
                  <a:schemeClr val="accent4"/>
                </a:solidFill>
              </a:rPr>
              <a:t>--ui_primary: #006611;</a:t>
            </a:r>
            <a:r>
              <a:t> }</a:t>
            </a:r>
          </a:p>
          <a:p>
            <a:pPr lvl="2" marL="0" indent="457200">
              <a:spcBef>
                <a:spcPts val="220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button { color: </a:t>
            </a:r>
            <a:r>
              <a:rPr b="1">
                <a:solidFill>
                  <a:schemeClr val="accent4"/>
                </a:solidFill>
              </a:rPr>
              <a:t>var(--ui_primary)</a:t>
            </a:r>
            <a:r>
              <a:t>; }</a:t>
            </a:r>
          </a:p>
          <a:p>
            <a:pPr lvl="2" marL="0" indent="457200">
              <a:spcBef>
                <a:spcPts val="0"/>
              </a:spcBef>
              <a:buSzTx/>
              <a:buNone/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a:link { color: </a:t>
            </a:r>
            <a:r>
              <a:rPr b="1">
                <a:solidFill>
                  <a:schemeClr val="accent4"/>
                </a:solidFill>
              </a:rPr>
              <a:t>var(--ui-primary)</a:t>
            </a:r>
            <a:r>
              <a:t>; 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