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>
              <a:spcBef>
                <a:spcPts val="3000"/>
              </a:spcBef>
              <a:defRPr sz="3000"/>
            </a:lvl1pPr>
            <a:lvl2pPr>
              <a:spcBef>
                <a:spcPts val="3000"/>
              </a:spcBef>
              <a:defRPr sz="3000"/>
            </a:lvl2pPr>
            <a:lvl3pPr>
              <a:spcBef>
                <a:spcPts val="3000"/>
              </a:spcBef>
              <a:defRPr sz="3000"/>
            </a:lvl3pPr>
            <a:lvl4pPr>
              <a:spcBef>
                <a:spcPts val="3000"/>
              </a:spcBef>
              <a:defRPr sz="3000"/>
            </a:lvl4pPr>
            <a:lvl5pPr>
              <a:spcBef>
                <a:spcPts val="3000"/>
              </a:spcBef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0 TRANSITIONS, TRANSFORMS, AND ANIMATIO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20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TRANSITIONS, TRANSFORMS, AND ANIMATION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RANSITIONS…"/>
          <p:cNvSpPr txBox="1"/>
          <p:nvPr>
            <p:ph type="title"/>
          </p:nvPr>
        </p:nvSpPr>
        <p:spPr>
          <a:xfrm>
            <a:off x="952500" y="728067"/>
            <a:ext cx="11099800" cy="1238846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>
              <a:defRPr sz="3600"/>
            </a:pPr>
            <a:r>
              <a:t>Cubic Bezier Curves for Keywords</a:t>
            </a:r>
          </a:p>
        </p:txBody>
      </p:sp>
      <p:sp>
        <p:nvSpPr>
          <p:cNvPr id="117" name="The curves for transition-timing-function  keyword values:"/>
          <p:cNvSpPr txBox="1"/>
          <p:nvPr>
            <p:ph type="body" idx="1"/>
          </p:nvPr>
        </p:nvSpPr>
        <p:spPr>
          <a:xfrm>
            <a:off x="999579" y="1964928"/>
            <a:ext cx="11099801" cy="6286501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</a:pPr>
            <a:r>
              <a:t>The curves for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transition-timing-function</a:t>
            </a:r>
            <a:r>
              <a:t> </a:t>
            </a:r>
            <a:br/>
            <a:r>
              <a:t>keyword values:</a:t>
            </a:r>
          </a:p>
        </p:txBody>
      </p:sp>
      <p:pic>
        <p:nvPicPr>
          <p:cNvPr id="118" name="lwd5_1803_timing.png" descr="lwd5_1803_tim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08100" y="3229967"/>
            <a:ext cx="10160000" cy="5638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RANSITIONS…"/>
          <p:cNvSpPr txBox="1"/>
          <p:nvPr>
            <p:ph type="title"/>
          </p:nvPr>
        </p:nvSpPr>
        <p:spPr>
          <a:xfrm>
            <a:off x="952500" y="444500"/>
            <a:ext cx="11099800" cy="1699022"/>
          </a:xfrm>
          <a:prstGeom prst="rect">
            <a:avLst/>
          </a:prstGeom>
        </p:spPr>
        <p:txBody>
          <a:bodyPr/>
          <a:lstStyle>
            <a:lvl1pPr>
              <a:defRPr b="0" spc="100" sz="20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/>
            <a:r>
              <a:t>TRANSITIONS</a:t>
            </a:r>
          </a:p>
          <a:p>
            <a:pPr lvl="1"/>
            <a:r>
              <a:t>Transition Delay</a:t>
            </a:r>
          </a:p>
        </p:txBody>
      </p:sp>
      <p:sp>
        <p:nvSpPr>
          <p:cNvPr id="121" name="transition-delay…"/>
          <p:cNvSpPr txBox="1"/>
          <p:nvPr>
            <p:ph type="body" idx="1"/>
          </p:nvPr>
        </p:nvSpPr>
        <p:spPr>
          <a:xfrm>
            <a:off x="952500" y="1941016"/>
            <a:ext cx="11099800" cy="6948984"/>
          </a:xfrm>
          <a:prstGeom prst="rect">
            <a:avLst/>
          </a:prstGeom>
        </p:spPr>
        <p:txBody>
          <a:bodyPr/>
          <a:lstStyle/>
          <a:p>
            <a:pPr marL="0" indent="0" algn="ctr" defTabSz="502412">
              <a:spcBef>
                <a:spcPts val="2500"/>
              </a:spcBef>
              <a:buSzTx/>
              <a:buNone/>
              <a:defRPr b="1" sz="258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transition-delay</a:t>
            </a:r>
          </a:p>
          <a:p>
            <a:pPr marL="0" indent="0" defTabSz="502412">
              <a:spcBef>
                <a:spcPts val="2500"/>
              </a:spcBef>
              <a:buSzTx/>
              <a:buNone/>
              <a:defRPr sz="258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Time</a:t>
            </a:r>
          </a:p>
          <a:p>
            <a:pPr marL="0" indent="0" defTabSz="502412">
              <a:spcBef>
                <a:spcPts val="2500"/>
              </a:spcBef>
              <a:buSzTx/>
              <a:buNone/>
              <a:defRPr sz="2580"/>
            </a:pPr>
            <a:r>
              <a:t>Delays the start of the transition by the amount of time specified.</a:t>
            </a:r>
          </a:p>
          <a:p>
            <a:pPr marL="0" indent="0" defTabSz="502412">
              <a:spcBef>
                <a:spcPts val="2500"/>
              </a:spcBef>
              <a:buSzTx/>
              <a:buNone/>
              <a:defRPr sz="2580"/>
            </a:pPr>
            <a:r>
              <a:t>In this example, the transition will begin .2 seconds after the user hovers over the element:</a:t>
            </a:r>
          </a:p>
          <a:p>
            <a:pPr lvl="2" marL="393192" marR="393192" indent="393192" algn="just" defTabSz="393192"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 	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color: #fff; 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mediumblue; 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transition-property: background-color;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transition-duration: .3s; 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transition-timing-function: ease-in-out;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transition-delay: 0.2s;</a:t>
            </a:r>
            <a:endParaRPr>
              <a:solidFill>
                <a:srgbClr val="000000"/>
              </a:solidFill>
            </a:endParaRP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.smooth:hover, .smooth:focus { 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red; </a:t>
            </a:r>
          </a:p>
          <a:p>
            <a:pPr lvl="2" marL="393192" marR="393192" indent="393192" algn="just" defTabSz="393192">
              <a:spcBef>
                <a:spcPts val="0"/>
              </a:spcBef>
              <a:buSzTx/>
              <a:buNone/>
              <a:defRPr sz="18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Shorthand transition Property</a:t>
            </a:r>
          </a:p>
        </p:txBody>
      </p:sp>
      <p:sp>
        <p:nvSpPr>
          <p:cNvPr id="124" name="transition…"/>
          <p:cNvSpPr txBox="1"/>
          <p:nvPr>
            <p:ph type="body" idx="1"/>
          </p:nvPr>
        </p:nvSpPr>
        <p:spPr>
          <a:xfrm>
            <a:off x="952500" y="2249834"/>
            <a:ext cx="11099800" cy="6640166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transition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property  duration  timing-function  delay</a:t>
            </a:r>
            <a:endParaRPr i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buSzTx/>
              <a:buNone/>
            </a:pPr>
            <a:r>
              <a:t>Combines all the transition properties into one declaration. Values are separated by character spaces.</a:t>
            </a:r>
          </a:p>
          <a:p>
            <a:pPr marL="0" indent="0">
              <a:buSzTx/>
              <a:buNone/>
            </a:pPr>
            <a:r>
              <a:t>The duration time must appear before delay time.</a:t>
            </a:r>
          </a:p>
          <a:p>
            <a:pPr lvl="2" marL="457200" marR="457200" indent="457200" algn="just" defTabSz="457200">
              <a:spcBef>
                <a:spcPts val="36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 	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color: #fff; 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mediumblue; 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transition: background-color .3s ease-in-out 0.2s;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Transitioning Multiple Properties</a:t>
            </a:r>
          </a:p>
        </p:txBody>
      </p:sp>
      <p:sp>
        <p:nvSpPr>
          <p:cNvPr id="127" name="You can set the transitions for multiple properties with one declaration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You can set the transitions for multiple properties with one declaration.</a:t>
            </a:r>
          </a:p>
          <a:p>
            <a:pPr/>
            <a:r>
              <a:t>Separate value sets with commas.</a:t>
            </a:r>
          </a:p>
          <a:p>
            <a:pPr/>
            <a:r>
              <a:t>This declaration smoothes out the changes in background color, color, and letter spacing of an element:</a:t>
            </a:r>
          </a:p>
          <a:p>
            <a:pPr lvl="1" marL="457200" marR="457200" indent="228600" algn="just" defTabSz="457200"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</a:t>
            </a:r>
          </a:p>
          <a:p>
            <a:pPr lvl="1" marL="457200" marR="457200" indent="2286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lvl="1" marL="457200" marR="457200" indent="22860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transition: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background-color 0.3s ease-out 0.2s, 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1" marL="457200" marR="457200" indent="22860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    color 2s ease-in, </a:t>
            </a:r>
          </a:p>
          <a:p>
            <a:pPr lvl="1" marL="457200" marR="457200" indent="22860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            letter-spacing 0.3s ease-out;</a:t>
            </a:r>
            <a:r>
              <a:rPr>
                <a:solidFill>
                  <a:srgbClr val="000000"/>
                </a:solidFill>
              </a:rPr>
              <a:t> 	</a:t>
            </a:r>
            <a:endParaRPr>
              <a:solidFill>
                <a:srgbClr val="000000"/>
              </a:solidFill>
            </a:endParaRPr>
          </a:p>
          <a:p>
            <a:pPr lvl="1" marL="457200" marR="457200" indent="2286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Making All Transitions Smooth</a:t>
            </a:r>
          </a:p>
        </p:txBody>
      </p:sp>
      <p:sp>
        <p:nvSpPr>
          <p:cNvPr id="130" name="If you want the same duration, timing-function, and delay for all your transitions, use the all keyword for transition-property:…"/>
          <p:cNvSpPr txBox="1"/>
          <p:nvPr>
            <p:ph type="body" idx="1"/>
          </p:nvPr>
        </p:nvSpPr>
        <p:spPr>
          <a:xfrm>
            <a:off x="1425947" y="2609850"/>
            <a:ext cx="10152906" cy="62865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If you want the same duration, timing-function, and delay for all your transitions, 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all</a:t>
            </a:r>
            <a:r>
              <a:t> keyword for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transition-property</a:t>
            </a:r>
            <a:r>
              <a:t>:</a:t>
            </a:r>
          </a:p>
          <a:p>
            <a:pPr marL="457200" marR="457200" indent="0" algn="just" defTabSz="457200">
              <a:spcBef>
                <a:spcPts val="36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all</a:t>
            </a:r>
            <a:r>
              <a:rPr>
                <a:solidFill>
                  <a:srgbClr val="FF7B00"/>
                </a:solidFill>
              </a:rPr>
              <a:t> </a:t>
            </a:r>
            <a:r>
              <a:t>0.2s ease-in-out; 	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SS Transforms"/>
          <p:cNvSpPr txBox="1"/>
          <p:nvPr>
            <p:ph type="title"/>
          </p:nvPr>
        </p:nvSpPr>
        <p:spPr>
          <a:xfrm>
            <a:off x="952500" y="444500"/>
            <a:ext cx="11099800" cy="1640285"/>
          </a:xfrm>
          <a:prstGeom prst="rect">
            <a:avLst/>
          </a:prstGeom>
        </p:spPr>
        <p:txBody>
          <a:bodyPr/>
          <a:lstStyle/>
          <a:p>
            <a:pPr/>
            <a:r>
              <a:t>CSS Transforms</a:t>
            </a:r>
          </a:p>
        </p:txBody>
      </p:sp>
      <p:sp>
        <p:nvSpPr>
          <p:cNvPr id="133" name="Transforming an element changes its shape and/or location when it initially renders. It is not animated but can be with transitions.…"/>
          <p:cNvSpPr txBox="1"/>
          <p:nvPr>
            <p:ph type="body" sz="half" idx="1"/>
          </p:nvPr>
        </p:nvSpPr>
        <p:spPr>
          <a:xfrm>
            <a:off x="952500" y="2328620"/>
            <a:ext cx="11099800" cy="321468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Transforming</a:t>
            </a:r>
            <a:r>
              <a:t> an element changes its shape and/or location when it initially renders. It is not animated but can be with transitions.</a:t>
            </a:r>
          </a:p>
          <a:p>
            <a:pPr marL="0" indent="0">
              <a:buSzTx/>
              <a:buNone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transform</a:t>
            </a:r>
            <a:r>
              <a:t> property or one of the new independent properties: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rotate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translate</a:t>
            </a:r>
            <a:r>
              <a:t>,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scale</a:t>
            </a:r>
          </a:p>
        </p:txBody>
      </p:sp>
      <p:pic>
        <p:nvPicPr>
          <p:cNvPr id="134" name="lwd6_1806.png" descr="lwd6_1806.png"/>
          <p:cNvPicPr>
            <a:picLocks noChangeAspect="1"/>
          </p:cNvPicPr>
          <p:nvPr/>
        </p:nvPicPr>
        <p:blipFill>
          <a:blip r:embed="rId2">
            <a:extLst/>
          </a:blip>
          <a:srcRect l="28" t="0" r="28" b="0"/>
          <a:stretch>
            <a:fillRect/>
          </a:stretch>
        </p:blipFill>
        <p:spPr>
          <a:xfrm>
            <a:off x="718939" y="6223474"/>
            <a:ext cx="11566843" cy="24500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SS TRANSFORMS…"/>
          <p:cNvSpPr txBox="1"/>
          <p:nvPr>
            <p:ph type="title"/>
          </p:nvPr>
        </p:nvSpPr>
        <p:spPr>
          <a:xfrm>
            <a:off x="952500" y="703857"/>
            <a:ext cx="11099800" cy="1640286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The transform property</a:t>
            </a:r>
          </a:p>
        </p:txBody>
      </p:sp>
      <p:sp>
        <p:nvSpPr>
          <p:cNvPr id="137" name="transform…"/>
          <p:cNvSpPr txBox="1"/>
          <p:nvPr>
            <p:ph type="body" idx="1"/>
          </p:nvPr>
        </p:nvSpPr>
        <p:spPr>
          <a:xfrm>
            <a:off x="952500" y="2413000"/>
            <a:ext cx="11099800" cy="5555506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transform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rotate()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rotateX()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rotateY(), translate()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translateX()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translateY()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 scale()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scaleX()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scaleY()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skew()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skewX()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skewY()</a:t>
            </a:r>
            <a:r>
              <a:rPr sz="27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none</a:t>
            </a:r>
            <a:endParaRPr sz="2700"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spcBef>
                <a:spcPts val="3600"/>
              </a:spcBef>
              <a:buSzTx/>
              <a:buNone/>
            </a:pPr>
            <a:r>
              <a:t>The value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transform</a:t>
            </a:r>
            <a:r>
              <a:t> property is a function that provides coordinates or measurements.</a:t>
            </a:r>
          </a:p>
          <a:p>
            <a:pPr lvl="2" marL="0" indent="457200">
              <a:spcBef>
                <a:spcPts val="3600"/>
              </a:spcBef>
              <a:buSzTx/>
              <a:buNone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Example:   </a:t>
            </a: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transform: scale(150%)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SS TRANSFORM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Transforming the Angle (rotate)</a:t>
            </a:r>
          </a:p>
        </p:txBody>
      </p:sp>
      <p:sp>
        <p:nvSpPr>
          <p:cNvPr id="140" name="Use the rotate property or transform: rotate() to rotate the element at a given angle:…"/>
          <p:cNvSpPr txBox="1"/>
          <p:nvPr>
            <p:ph type="body" idx="1"/>
          </p:nvPr>
        </p:nvSpPr>
        <p:spPr>
          <a:xfrm>
            <a:off x="952500" y="2817415"/>
            <a:ext cx="11099800" cy="628650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rotate</a:t>
            </a:r>
            <a:r>
              <a:t> property 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transform: rotate()</a:t>
            </a:r>
            <a:r>
              <a:t> to rotate the element at a given angle:</a:t>
            </a:r>
          </a:p>
          <a:p>
            <a:pPr marL="457200" marR="457200" indent="0" algn="just" defTabSz="457200"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width: 400px;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height: 300px;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transform: rotate(-10deg);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or</a:t>
            </a:r>
          </a:p>
          <a:p>
            <a:pPr marL="457200" marR="457200" indent="0" algn="just" defTabSz="457200"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width: 400px;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height: 300px;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rotate: -10deg;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41" name="lwd5_1807_rotate.png" descr="lwd5_1807_rota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85221" y="3900051"/>
            <a:ext cx="5102506" cy="45922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SS TRANSFORM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Transform Origin</a:t>
            </a:r>
          </a:p>
        </p:txBody>
      </p:sp>
      <p:sp>
        <p:nvSpPr>
          <p:cNvPr id="144" name="transform-origin…"/>
          <p:cNvSpPr txBox="1"/>
          <p:nvPr>
            <p:ph type="body" idx="1"/>
          </p:nvPr>
        </p:nvSpPr>
        <p:spPr>
          <a:xfrm>
            <a:off x="952500" y="2169864"/>
            <a:ext cx="11099800" cy="6720136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transform-origin</a:t>
            </a:r>
          </a:p>
          <a:p>
            <a:pPr marL="0" indent="0">
              <a:spcBef>
                <a:spcPts val="24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Percentage</a:t>
            </a:r>
            <a:r>
              <a:t>,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length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top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bottom</a:t>
            </a:r>
          </a:p>
          <a:p>
            <a:pPr marL="0" indent="0">
              <a:spcBef>
                <a:spcPts val="2400"/>
              </a:spcBef>
              <a:buSzTx/>
              <a:buNone/>
            </a:pPr>
            <a:r>
              <a:t>The point around which an element is transformed, defined by horizontal and vertical offsets.</a:t>
            </a:r>
          </a:p>
        </p:txBody>
      </p:sp>
      <p:pic>
        <p:nvPicPr>
          <p:cNvPr id="145" name="lwd5_1808_origin.png" descr="lwd5_1808_origi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5149850"/>
            <a:ext cx="11328400" cy="354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SS TRANSFORM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Transforming Position (translate)</a:t>
            </a:r>
          </a:p>
        </p:txBody>
      </p:sp>
      <p:sp>
        <p:nvSpPr>
          <p:cNvPr id="148" name="Use translate or transform: translate() to render an element at a new location.…"/>
          <p:cNvSpPr txBox="1"/>
          <p:nvPr/>
        </p:nvSpPr>
        <p:spPr>
          <a:xfrm>
            <a:off x="999579" y="2609850"/>
            <a:ext cx="11099801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Use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translate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transform: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translate()</a:t>
            </a:r>
            <a:r>
              <a:t> to render an element at a new location.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The values are an x-offset and a y-offset. When you provide one value, it’s used for both axes.</a:t>
            </a:r>
          </a:p>
        </p:txBody>
      </p:sp>
      <p:pic>
        <p:nvPicPr>
          <p:cNvPr id="149" name="lwd5_1809_translate.png" descr="lwd5_1809_transla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70966" y="4985246"/>
            <a:ext cx="9062868" cy="38857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reating smooth transitions…"/>
          <p:cNvSpPr txBox="1"/>
          <p:nvPr>
            <p:ph type="body" idx="21"/>
          </p:nvPr>
        </p:nvSpPr>
        <p:spPr>
          <a:xfrm>
            <a:off x="2270621" y="3167583"/>
            <a:ext cx="9781679" cy="5105847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Creating smooth transitions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Moving, rotating, and scaling elements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Combining transitions and transforms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Keyframe animation overview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SS TRANSFORMS…"/>
          <p:cNvSpPr txBox="1"/>
          <p:nvPr>
            <p:ph type="title"/>
          </p:nvPr>
        </p:nvSpPr>
        <p:spPr>
          <a:xfrm>
            <a:off x="952500" y="444500"/>
            <a:ext cx="11099800" cy="1672035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Transforming Size (scale)</a:t>
            </a:r>
          </a:p>
        </p:txBody>
      </p:sp>
      <p:sp>
        <p:nvSpPr>
          <p:cNvPr id="152" name="Use scale or transform with scaleX(), scaleY(), or scale function to change the size at which an element renders.…"/>
          <p:cNvSpPr txBox="1"/>
          <p:nvPr/>
        </p:nvSpPr>
        <p:spPr>
          <a:xfrm>
            <a:off x="999579" y="2430164"/>
            <a:ext cx="11099801" cy="3066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Use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scale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transform</a:t>
            </a:r>
            <a:r>
              <a:t>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scaleX()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scaleY()</a:t>
            </a:r>
            <a:r>
              <a:t>,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scale</a:t>
            </a:r>
            <a:r>
              <a:t> function to change the size at which an element renders. 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The value is a unitless number that specifies a size ratio.</a:t>
            </a:r>
          </a:p>
        </p:txBody>
      </p:sp>
      <p:pic>
        <p:nvPicPr>
          <p:cNvPr id="153" name="lwd5_1810_scale.png" descr="lwd5_1810_sca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0575" y="5265588"/>
            <a:ext cx="12297809" cy="32421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SS TRANSFORMS…"/>
          <p:cNvSpPr txBox="1"/>
          <p:nvPr>
            <p:ph type="title"/>
          </p:nvPr>
        </p:nvSpPr>
        <p:spPr>
          <a:xfrm>
            <a:off x="952500" y="361950"/>
            <a:ext cx="11099800" cy="1672035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Transforming Slant (skew)</a:t>
            </a:r>
          </a:p>
        </p:txBody>
      </p:sp>
      <p:sp>
        <p:nvSpPr>
          <p:cNvPr id="156" name="Use the skewX(), skewY(), or skew() function with transform to change the angle of the horizontal or vertical axes (or both).…"/>
          <p:cNvSpPr txBox="1"/>
          <p:nvPr/>
        </p:nvSpPr>
        <p:spPr>
          <a:xfrm>
            <a:off x="999579" y="2176278"/>
            <a:ext cx="11099801" cy="27450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382270" indent="-382270" algn="l" defTabSz="502412">
              <a:spcBef>
                <a:spcPts val="2500"/>
              </a:spcBef>
              <a:buSzPct val="75000"/>
              <a:buChar char="•"/>
              <a:defRPr sz="2580">
                <a:solidFill>
                  <a:srgbClr val="53585F"/>
                </a:solidFill>
              </a:defRPr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skewX()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skewY()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or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skew()</a:t>
            </a:r>
            <a:r>
              <a:t> function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transform</a:t>
            </a:r>
            <a:r>
              <a:t> to change the angle of the horizontal or vertical axes (or both). </a:t>
            </a:r>
          </a:p>
          <a:p>
            <a:pPr marL="382270" indent="-382270" algn="l" defTabSz="502412">
              <a:spcBef>
                <a:spcPts val="2500"/>
              </a:spcBef>
              <a:buSzPct val="75000"/>
              <a:buChar char="•"/>
              <a:defRPr sz="2580">
                <a:solidFill>
                  <a:srgbClr val="53585F"/>
                </a:solidFill>
              </a:defRPr>
            </a:pPr>
            <a:r>
              <a:t>The value is the number of degrees the angle should be.</a:t>
            </a:r>
          </a:p>
          <a:p>
            <a:pPr marL="382270" indent="-382270" algn="l" defTabSz="502412">
              <a:spcBef>
                <a:spcPts val="2500"/>
              </a:spcBef>
              <a:buSzPct val="75000"/>
              <a:buChar char="•"/>
              <a:defRPr sz="258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skew()</a:t>
            </a:r>
            <a:r>
              <a:t> shorthand provides x-offset and y-offset values (providing one value applies it to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the x-axis only</a:t>
            </a:r>
            <a:r>
              <a:t>).</a:t>
            </a:r>
          </a:p>
        </p:txBody>
      </p:sp>
      <p:pic>
        <p:nvPicPr>
          <p:cNvPr id="157" name="lwd5_1811_skew.png" descr="lwd5_1811_ske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612" y="5063657"/>
            <a:ext cx="11071576" cy="38247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SS TRANSFORM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Multiple Transforms</a:t>
            </a:r>
          </a:p>
        </p:txBody>
      </p:sp>
      <p:sp>
        <p:nvSpPr>
          <p:cNvPr id="160" name="You can apply more than one transform type in a declaration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You can apply more than one transform type in a declaration: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img:hover, img:focus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transform: scale(1.5) rotate(-5deg) translate(50px, 30px);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i="1" sz="2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or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img:hover, img:focus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scale: 1.5;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rotate: -5deg;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translate: 50px 30px;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indent="0" algn="just" defTabSz="457200">
              <a:spcBef>
                <a:spcPts val="1200"/>
              </a:spcBef>
              <a:buSzTx/>
              <a:buNone/>
              <a:defRPr sz="1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defRPr>
            </a:pPr>
          </a:p>
          <a:p>
            <a:pPr marL="0" indent="0">
              <a:buSzTx/>
              <a:buNone/>
            </a:pPr>
            <a:r>
              <a:t>They’re applied in the order in which they’re listed. Order matters in the final result.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SS TRANSFORM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CSS TRANSFORMS</a:t>
            </a:r>
          </a:p>
          <a:p>
            <a:pPr/>
            <a:r>
              <a:t>Smoothing Out Transformations</a:t>
            </a:r>
          </a:p>
        </p:txBody>
      </p:sp>
      <p:sp>
        <p:nvSpPr>
          <p:cNvPr id="163" name="Smooth out a transform using the transition property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Smooth out a transform using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transition</a:t>
            </a:r>
            <a:r>
              <a:t> property.</a:t>
            </a:r>
          </a:p>
          <a:p>
            <a:pPr marL="0" indent="0">
              <a:buSzTx/>
              <a:buNone/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0" indent="0">
              <a:spcBef>
                <a:spcPts val="0"/>
              </a:spcBef>
              <a:buSzTx/>
              <a:buNone/>
            </a:pPr>
            <a:r>
              <a:t>Make an element appear to rotate smoothly when the mouse moves over it or when it’s in focus:</a:t>
            </a:r>
          </a:p>
          <a:p>
            <a:pPr lvl="3" marL="0" indent="685800">
              <a:spcBef>
                <a:spcPts val="42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a:hover img.twist, a:focus img.twist {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transform: rotate(-5deg);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img.twist {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transition-property: transform;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transition-duration: .3s;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Intro to Keyframe Anim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Intro to Keyframe Animation</a:t>
            </a:r>
          </a:p>
        </p:txBody>
      </p:sp>
      <p:sp>
        <p:nvSpPr>
          <p:cNvPr id="166" name="Keyframe animation enables you to create transitions between a series of states (keyframes):…"/>
          <p:cNvSpPr txBox="1"/>
          <p:nvPr>
            <p:ph type="body" idx="1"/>
          </p:nvPr>
        </p:nvSpPr>
        <p:spPr>
          <a:xfrm>
            <a:off x="4553594" y="2638425"/>
            <a:ext cx="8222606" cy="622935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Keyframe animation</a:t>
            </a:r>
            <a:r>
              <a:t> enables you to create transitions between a series of states (keyframes):</a:t>
            </a:r>
          </a:p>
          <a:p>
            <a:pPr lvl="1" marL="1164166" indent="-529166">
              <a:buSzPct val="100000"/>
              <a:buAutoNum type="arabicPeriod" startAt="1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Establish the keyframes</a:t>
            </a:r>
            <a:r>
              <a:t> with a @keyframes rule:</a:t>
            </a:r>
          </a:p>
          <a:p>
            <a:pPr lvl="3" marL="457200" marR="457200" indent="685800" algn="just" defTabSz="457200">
              <a:spcBef>
                <a:spcPts val="1200"/>
              </a:spcBef>
              <a:buSzTx/>
              <a:buNone/>
              <a:defRPr i="1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 i="0">
                <a:solidFill>
                  <a:schemeClr val="accent1"/>
                </a:solidFill>
              </a:rPr>
              <a:t>@keyframes</a:t>
            </a:r>
            <a:r>
              <a:rPr i="0"/>
              <a:t> </a:t>
            </a:r>
            <a:r>
              <a:rPr>
                <a:solidFill>
                  <a:schemeClr val="accent1"/>
                </a:solidFill>
              </a:rPr>
              <a:t>animation-name</a:t>
            </a:r>
            <a:r>
              <a:rPr i="0">
                <a:solidFill>
                  <a:srgbClr val="FF7B00"/>
                </a:solidFill>
              </a:rPr>
              <a:t> </a:t>
            </a:r>
            <a:r>
              <a:rPr i="0"/>
              <a:t>{</a:t>
            </a:r>
            <a:r>
              <a:rPr i="0">
                <a:solidFill>
                  <a:srgbClr val="FF7B00"/>
                </a:solidFill>
              </a:rPr>
              <a:t> </a:t>
            </a:r>
            <a:endParaRPr i="0">
              <a:solidFill>
                <a:srgbClr val="FF7B00"/>
              </a:solidFill>
            </a:endParaRPr>
          </a:p>
          <a:p>
            <a:pPr lvl="3" marL="457200" marR="457200" indent="685800" algn="just" defTabSz="457200">
              <a:spcBef>
                <a:spcPts val="0"/>
              </a:spcBef>
              <a:buSzTx/>
              <a:buNone/>
              <a:defRPr i="1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i="0">
                <a:solidFill>
                  <a:srgbClr val="FF7B00"/>
                </a:solidFill>
              </a:rPr>
              <a:t>  </a:t>
            </a:r>
            <a:r>
              <a:t>keyframe</a:t>
            </a:r>
            <a:r>
              <a:rPr i="0"/>
              <a:t> { </a:t>
            </a:r>
            <a:r>
              <a:t>property: value;</a:t>
            </a:r>
            <a:r>
              <a:rPr i="0">
                <a:solidFill>
                  <a:srgbClr val="FF7B00"/>
                </a:solidFill>
              </a:rPr>
              <a:t> </a:t>
            </a:r>
            <a:r>
              <a:rPr i="0"/>
              <a:t>} </a:t>
            </a:r>
            <a:endParaRPr i="0"/>
          </a:p>
          <a:p>
            <a:pPr lvl="3" marL="457200" marR="457200" indent="685800" algn="just" defTabSz="457200">
              <a:spcBef>
                <a:spcPts val="0"/>
              </a:spcBef>
              <a:buSzTx/>
              <a:buNone/>
              <a:defRPr i="1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i="0"/>
              <a:t> </a:t>
            </a:r>
            <a:r>
              <a:rPr i="0">
                <a:solidFill>
                  <a:srgbClr val="A6AAA9"/>
                </a:solidFill>
              </a:rPr>
              <a:t> </a:t>
            </a:r>
            <a:r>
              <a:rPr>
                <a:solidFill>
                  <a:srgbClr val="A6AAA9"/>
                </a:solidFill>
              </a:rPr>
              <a:t>/* additional keyframes */</a:t>
            </a:r>
            <a:endParaRPr i="0"/>
          </a:p>
          <a:p>
            <a:pPr lvl="3" marL="457200" marR="457200" indent="68580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1" marL="1164166" indent="-529166">
              <a:buSzPct val="100000"/>
              <a:buAutoNum type="arabicPeriod" startAt="1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Apply animation properties</a:t>
            </a:r>
            <a:r>
              <a:t> to the element(s) that will be animated.</a:t>
            </a:r>
          </a:p>
        </p:txBody>
      </p:sp>
      <p:pic>
        <p:nvPicPr>
          <p:cNvPr id="167" name="lwd5_1818_magicanim.png" descr="lwd5_1818_magicani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9800" y="2374900"/>
            <a:ext cx="3378200" cy="635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Intro to Keyframe Animation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Intro to Keyframe Animation (cont’d)</a:t>
            </a:r>
          </a:p>
        </p:txBody>
      </p:sp>
      <p:sp>
        <p:nvSpPr>
          <p:cNvPr id="170" name="Keyframes establish colors at each point in the animation and give the sequence a name (“rainbow&quot;):…"/>
          <p:cNvSpPr txBox="1"/>
          <p:nvPr>
            <p:ph type="body" idx="1"/>
          </p:nvPr>
        </p:nvSpPr>
        <p:spPr>
          <a:xfrm>
            <a:off x="559296" y="2713682"/>
            <a:ext cx="11980367" cy="5291833"/>
          </a:xfrm>
          <a:prstGeom prst="rect">
            <a:avLst/>
          </a:prstGeom>
        </p:spPr>
        <p:txBody>
          <a:bodyPr numCol="2" spcCol="599018"/>
          <a:lstStyle/>
          <a:p>
            <a:pPr marL="0" indent="0">
              <a:buSzTx/>
              <a:buNone/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t>Keyframes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establish colors at each point in the animation and give the sequence a name (“rainbow"):</a:t>
            </a:r>
          </a:p>
          <a:p>
            <a:pPr marL="0" indent="0" defTabSz="457200">
              <a:spcBef>
                <a:spcPts val="20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@keyframes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rainbow</a:t>
            </a:r>
            <a:r>
              <a:t> {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0% { background-color: red;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20% { background-color: orange;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40% { background-color: yellow;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60% { background-color: green;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80% { background-color: blue;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100% { background-color: purple; }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>
              <a:buSzTx/>
              <a:buNone/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rPr b="0">
                <a:latin typeface="+mn-lt"/>
                <a:ea typeface="+mn-ea"/>
                <a:cs typeface="+mn-cs"/>
                <a:sym typeface="Helvetica Light"/>
              </a:rPr>
              <a:t>The </a:t>
            </a:r>
            <a:r>
              <a:t>animation properties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are applied to the animated element (including which keyframe sequence to use):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marL="0" indent="0" defTabSz="457200">
              <a:spcBef>
                <a:spcPts val="20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#magic {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animation-name: rainbow;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animation-duration: 5s;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animation-timing-function: linear;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animation-iteration-count: infinite;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animation-direction: alternate;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SS Transi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Transitions</a:t>
            </a:r>
          </a:p>
        </p:txBody>
      </p:sp>
      <p:sp>
        <p:nvSpPr>
          <p:cNvPr id="94" name="CSS transitions create a smooth change from one state to another.…"/>
          <p:cNvSpPr txBox="1"/>
          <p:nvPr>
            <p:ph type="body" sz="half" idx="1"/>
          </p:nvPr>
        </p:nvSpPr>
        <p:spPr>
          <a:xfrm>
            <a:off x="1092199" y="2678558"/>
            <a:ext cx="6050580" cy="5724919"/>
          </a:xfrm>
          <a:prstGeom prst="rect">
            <a:avLst/>
          </a:prstGeom>
        </p:spPr>
        <p:txBody>
          <a:bodyPr/>
          <a:lstStyle/>
          <a:p>
            <a:pPr marL="413384" indent="-413384" defTabSz="543305">
              <a:spcBef>
                <a:spcPts val="2700"/>
              </a:spcBef>
              <a:defRPr sz="2790"/>
            </a:pPr>
            <a:r>
              <a:t>CSS transitions create a smooth change from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one state to another</a:t>
            </a:r>
            <a:r>
              <a:t>.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413384" indent="-413384" defTabSz="543305">
              <a:spcBef>
                <a:spcPts val="2700"/>
              </a:spcBef>
              <a:defRPr sz="2790"/>
            </a:pPr>
            <a:r>
              <a:t>They fill in the frames in between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tweening</a:t>
            </a:r>
            <a:r>
              <a:t>).</a:t>
            </a:r>
          </a:p>
          <a:p>
            <a:pPr marL="413384" indent="-413384" defTabSz="543305">
              <a:spcBef>
                <a:spcPts val="2700"/>
              </a:spcBef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</a:t>
            </a:r>
            <a:r>
              <a:t>Gradually changing a button from red to blue (through purple) when the mouse pointer hovers over it.</a:t>
            </a:r>
            <a:br/>
            <a:r>
              <a:rPr>
                <a:latin typeface="+mj-lt"/>
                <a:ea typeface="+mj-ea"/>
                <a:cs typeface="+mj-cs"/>
                <a:sym typeface="Helvetica"/>
              </a:rPr>
              <a:t>State 1:</a:t>
            </a:r>
            <a:r>
              <a:t> Default</a:t>
            </a:r>
            <a:br/>
            <a:r>
              <a:rPr>
                <a:latin typeface="+mj-lt"/>
                <a:ea typeface="+mj-ea"/>
                <a:cs typeface="+mj-cs"/>
                <a:sym typeface="Helvetica"/>
              </a:rPr>
              <a:t>State 2: </a:t>
            </a:r>
            <a:r>
              <a:t>When the mouse is over the element</a:t>
            </a:r>
          </a:p>
        </p:txBody>
      </p:sp>
      <p:pic>
        <p:nvPicPr>
          <p:cNvPr id="95" name="lwd6_2001-new.png" descr="lwd6_2001-new.png"/>
          <p:cNvPicPr>
            <a:picLocks noChangeAspect="1"/>
          </p:cNvPicPr>
          <p:nvPr/>
        </p:nvPicPr>
        <p:blipFill>
          <a:blip r:embed="rId2">
            <a:extLst/>
          </a:blip>
          <a:srcRect l="59" t="0" r="59" b="0"/>
          <a:stretch>
            <a:fillRect/>
          </a:stretch>
        </p:blipFill>
        <p:spPr>
          <a:xfrm>
            <a:off x="8421765" y="3363515"/>
            <a:ext cx="3341221" cy="39494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Transition Properties</a:t>
            </a:r>
          </a:p>
        </p:txBody>
      </p:sp>
      <p:sp>
        <p:nvSpPr>
          <p:cNvPr id="98" name="transition-property Which CSS property to change…"/>
          <p:cNvSpPr txBox="1"/>
          <p:nvPr>
            <p:ph type="body" idx="1"/>
          </p:nvPr>
        </p:nvSpPr>
        <p:spPr>
          <a:xfrm>
            <a:off x="999579" y="2817415"/>
            <a:ext cx="11099801" cy="4795591"/>
          </a:xfrm>
          <a:prstGeom prst="rect">
            <a:avLst/>
          </a:prstGeom>
        </p:spPr>
        <p:txBody>
          <a:bodyPr/>
          <a:lstStyle/>
          <a:p>
            <a:pPr marL="0" indent="0" defTabSz="490727">
              <a:buSzTx/>
              <a:buNone/>
              <a:defRPr sz="252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transition-property</a:t>
            </a:r>
            <a:b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</a:br>
            <a:r>
              <a:t>Which CSS property to change</a:t>
            </a:r>
          </a:p>
          <a:p>
            <a:pPr marL="0" indent="0" defTabSz="490727">
              <a:buSzTx/>
              <a:buNone/>
              <a:defRPr sz="252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transition-duration</a:t>
            </a:r>
            <a:br/>
            <a:r>
              <a:t>How long the transition should take in seconds (or milliseconds)</a:t>
            </a:r>
          </a:p>
          <a:p>
            <a:pPr marL="0" indent="0" defTabSz="490727">
              <a:buSzTx/>
              <a:buNone/>
              <a:defRPr sz="252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transition-timing-function</a:t>
            </a:r>
            <a:br/>
            <a:r>
              <a:t>The manner in which the transition accelerates</a:t>
            </a:r>
          </a:p>
          <a:p>
            <a:pPr marL="0" indent="0" defTabSz="490727">
              <a:buSzTx/>
              <a:buNone/>
              <a:defRPr sz="252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transition-delay</a:t>
            </a:r>
            <a:br/>
            <a:r>
              <a:t>Whether there should be a pause before the transition starts and how long that pause should be (in seconds)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Specifying the Property</a:t>
            </a:r>
          </a:p>
        </p:txBody>
      </p:sp>
      <p:sp>
        <p:nvSpPr>
          <p:cNvPr id="101" name="transition-property…"/>
          <p:cNvSpPr txBox="1"/>
          <p:nvPr>
            <p:ph type="body" idx="1"/>
          </p:nvPr>
        </p:nvSpPr>
        <p:spPr>
          <a:xfrm>
            <a:off x="952500" y="2148681"/>
            <a:ext cx="11099800" cy="6741319"/>
          </a:xfrm>
          <a:prstGeom prst="rect">
            <a:avLst/>
          </a:prstGeom>
        </p:spPr>
        <p:txBody>
          <a:bodyPr/>
          <a:lstStyle/>
          <a:p>
            <a:pPr marL="0" indent="0" algn="ctr" defTabSz="543305">
              <a:spcBef>
                <a:spcPts val="2700"/>
              </a:spcBef>
              <a:buSzTx/>
              <a:buNone/>
              <a:defRPr b="1" sz="279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transition-property</a:t>
            </a:r>
          </a:p>
          <a:p>
            <a:pPr marL="0" indent="0" defTabSz="543305">
              <a:spcBef>
                <a:spcPts val="27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Property-name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all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</a:p>
          <a:p>
            <a:pPr marL="0" indent="0" defTabSz="543305">
              <a:spcBef>
                <a:spcPts val="22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Identifies the property</a:t>
            </a:r>
            <a:r>
              <a:t> that will receive a transition when it changes state. </a:t>
            </a:r>
          </a:p>
          <a:p>
            <a:pPr marL="0" indent="0" defTabSz="543305">
              <a:spcBef>
                <a:spcPts val="2200"/>
              </a:spcBef>
              <a:buSzTx/>
              <a:buNone/>
              <a:defRPr sz="2790"/>
            </a:pPr>
            <a:r>
              <a:t>Here, we want to smooth out the change in background color when the color changes from hovering or focus:</a:t>
            </a:r>
          </a:p>
          <a:p>
            <a:pPr lvl="2" marL="425195" marR="425195" indent="425195" algn="just" defTabSz="425195">
              <a:spcBef>
                <a:spcPts val="330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 	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color: #fff;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mediumblue;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transition-property: background-color; </a:t>
            </a:r>
            <a:endParaRPr>
              <a:solidFill>
                <a:srgbClr val="000000"/>
              </a:solidFill>
            </a:endParaRP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.smooth:hover, .smooth:focus {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red;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Defining Duration</a:t>
            </a:r>
          </a:p>
        </p:txBody>
      </p:sp>
      <p:sp>
        <p:nvSpPr>
          <p:cNvPr id="104" name="transition-duration…"/>
          <p:cNvSpPr txBox="1"/>
          <p:nvPr>
            <p:ph type="body" idx="1"/>
          </p:nvPr>
        </p:nvSpPr>
        <p:spPr>
          <a:xfrm>
            <a:off x="952500" y="2148681"/>
            <a:ext cx="11099800" cy="6741319"/>
          </a:xfrm>
          <a:prstGeom prst="rect">
            <a:avLst/>
          </a:prstGeom>
        </p:spPr>
        <p:txBody>
          <a:bodyPr/>
          <a:lstStyle/>
          <a:p>
            <a:pPr marL="0" indent="0" algn="ctr" defTabSz="543305">
              <a:spcBef>
                <a:spcPts val="2700"/>
              </a:spcBef>
              <a:buSzTx/>
              <a:buNone/>
              <a:defRPr b="1" sz="279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transition-duration</a:t>
            </a:r>
          </a:p>
          <a:p>
            <a:pPr marL="0" indent="0" defTabSz="543305">
              <a:spcBef>
                <a:spcPts val="27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Time</a:t>
            </a:r>
          </a:p>
          <a:p>
            <a:pPr marL="0" indent="0" defTabSz="543305">
              <a:spcBef>
                <a:spcPts val="22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Identifies how much time</a:t>
            </a:r>
            <a:r>
              <a:t> the transition will take. It’s usually specified in seconds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</a:t>
            </a:r>
            <a:r>
              <a:t>) or milliseconds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ms</a:t>
            </a:r>
            <a:r>
              <a:t>). </a:t>
            </a:r>
          </a:p>
          <a:p>
            <a:pPr marL="0" indent="0" defTabSz="543305">
              <a:spcBef>
                <a:spcPts val="2200"/>
              </a:spcBef>
              <a:buSzTx/>
              <a:buNone/>
              <a:defRPr sz="2790"/>
            </a:pPr>
            <a:r>
              <a:t>In this example, the transition from blue to red takes .3 seconds:</a:t>
            </a:r>
          </a:p>
          <a:p>
            <a:pPr lvl="2" marL="425195" marR="425195" indent="425195" algn="just" defTabSz="425195">
              <a:spcBef>
                <a:spcPts val="330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 { 	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color: #fff;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mediumblue;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transition-property: background-color;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transition-duration: .3s; </a:t>
            </a:r>
            <a:endParaRPr>
              <a:solidFill>
                <a:srgbClr val="000000"/>
              </a:solidFill>
            </a:endParaRP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.smooth:hover, .smooth:focus {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red; </a:t>
            </a:r>
          </a:p>
          <a:p>
            <a:pPr lvl="2" marL="425195" marR="425195" indent="425195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Timing Functions</a:t>
            </a:r>
          </a:p>
        </p:txBody>
      </p:sp>
      <p:sp>
        <p:nvSpPr>
          <p:cNvPr id="107" name="transition-timing-function…"/>
          <p:cNvSpPr txBox="1"/>
          <p:nvPr>
            <p:ph type="body" idx="1"/>
          </p:nvPr>
        </p:nvSpPr>
        <p:spPr>
          <a:xfrm>
            <a:off x="952500" y="24003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transition-timing-function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ease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linear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ease-in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ease-out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ease-in-out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step-start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step-end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steps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cubic-bezier(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)</a:t>
            </a:r>
          </a:p>
          <a:p>
            <a:pPr marL="370416" indent="-370416">
              <a:spcBef>
                <a:spcPts val="3600"/>
              </a:spcBef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timing function</a:t>
            </a:r>
            <a:r>
              <a:t> describes the way the transition accelerates or decelerates over time. </a:t>
            </a:r>
          </a:p>
          <a:p>
            <a:pPr marL="370416" indent="-370416">
              <a:spcBef>
                <a:spcPts val="3600"/>
              </a:spcBef>
            </a:pPr>
            <a:r>
              <a:t>It has a big impact on the feel and believability of the animation.</a:t>
            </a:r>
          </a:p>
          <a:p>
            <a:pPr marL="370416" indent="-370416">
              <a:spcBef>
                <a:spcPts val="3600"/>
              </a:spcBef>
            </a:pPr>
            <a:r>
              <a:t>The default is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ease</a:t>
            </a:r>
            <a:r>
              <a:t>, which starts slowly, accelerates quickly, then slows down again at the end.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RANSITIONS…"/>
          <p:cNvSpPr txBox="1"/>
          <p:nvPr>
            <p:ph type="title"/>
          </p:nvPr>
        </p:nvSpPr>
        <p:spPr>
          <a:xfrm>
            <a:off x="952500" y="444500"/>
            <a:ext cx="11099800" cy="1072357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>
              <a:defRPr sz="3600"/>
            </a:pPr>
            <a:r>
              <a:t>Timing Functions (cont’d)</a:t>
            </a:r>
          </a:p>
        </p:txBody>
      </p:sp>
      <p:sp>
        <p:nvSpPr>
          <p:cNvPr id="110" name="linear: Stays consistent from beginning to end, feels mechanical…"/>
          <p:cNvSpPr txBox="1"/>
          <p:nvPr>
            <p:ph type="body" idx="1"/>
          </p:nvPr>
        </p:nvSpPr>
        <p:spPr>
          <a:xfrm>
            <a:off x="952500" y="1980406"/>
            <a:ext cx="11099800" cy="6909594"/>
          </a:xfrm>
          <a:prstGeom prst="rect">
            <a:avLst/>
          </a:prstGeom>
        </p:spPr>
        <p:txBody>
          <a:bodyPr/>
          <a:lstStyle/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linear</a:t>
            </a:r>
            <a:r>
              <a:t>: Stays consistent from beginning to end, feels mechanical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ease-in</a:t>
            </a:r>
            <a:r>
              <a:t>: Starts slowly, then speeds up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ease-out</a:t>
            </a:r>
            <a:r>
              <a:t>: Starts quickly, then slows down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ease-in-out</a:t>
            </a:r>
            <a:r>
              <a:t>: Similar to ease, but with less acceleration in the middle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cubic-bezier(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,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)</a:t>
            </a:r>
            <a:r>
              <a:t>: Defines a curve that plots acceleration 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steps(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#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start </a:t>
            </a:r>
            <a:r>
              <a:rPr i="1"/>
              <a:t>or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end)</a:t>
            </a:r>
            <a:r>
              <a:t>: Divides the animation into a number of steps.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start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end</a:t>
            </a:r>
            <a:r>
              <a:t> keywords indicate whether that transition happens at the beginning or end of each step.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step-start</a:t>
            </a:r>
            <a:r>
              <a:t>: Changes states in one step, at the beginning of the duration time</a:t>
            </a:r>
          </a:p>
          <a:p>
            <a:pPr marL="386715" indent="-386715" defTabSz="508254">
              <a:spcBef>
                <a:spcPts val="2600"/>
              </a:spcBef>
              <a:defRPr sz="26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step-end</a:t>
            </a:r>
            <a:r>
              <a:t>: Changes states in one step, at the end of the duration time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RANSI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TRANSITIONS</a:t>
            </a:r>
          </a:p>
          <a:p>
            <a:pPr/>
            <a:r>
              <a:t>Cubic Bezier Curves</a:t>
            </a:r>
          </a:p>
        </p:txBody>
      </p:sp>
      <p:sp>
        <p:nvSpPr>
          <p:cNvPr id="113" name="Acceleration can be plotted using a Bezier curv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Acceleration can be plotted using a Bezier curve.</a:t>
            </a:r>
          </a:p>
          <a:p>
            <a:pPr/>
            <a:r>
              <a:t>Steep sections indicate quick rate of change; flat parts indicate slow rate of change.</a:t>
            </a:r>
          </a:p>
          <a:p>
            <a:pPr/>
            <a:r>
              <a:t>The curve is defined </a:t>
            </a:r>
            <a:br/>
            <a:r>
              <a:t>by the x,y coordinates</a:t>
            </a:r>
            <a:br/>
            <a:r>
              <a:t>of “handles” that </a:t>
            </a:r>
            <a:br/>
            <a:r>
              <a:t>control the curve. </a:t>
            </a:r>
          </a:p>
        </p:txBody>
      </p:sp>
      <p:pic>
        <p:nvPicPr>
          <p:cNvPr id="114" name="lwd5_1802_cubicbezier.png" descr="lwd5_1802_cubicbezi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60482" y="4705264"/>
            <a:ext cx="6792436" cy="40172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