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82" name="Shape 8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PART I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662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# CHAPTER TITLE"/>
          <p:cNvSpPr txBox="1"/>
          <p:nvPr>
            <p:ph type="body" sz="half" idx="21"/>
          </p:nvPr>
        </p:nvSpPr>
        <p:spPr>
          <a:xfrm>
            <a:off x="519633" y="2527300"/>
            <a:ext cx="11965534" cy="3302000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42D0D0"/>
                </a:solidFill>
              </a:rPr>
              <a:t>#</a:t>
            </a:r>
            <a:br>
              <a:rPr sz="4000"/>
            </a:br>
            <a:r>
              <a:rPr sz="6000"/>
              <a:t>CHAPTER TITLE</a:t>
            </a:r>
          </a:p>
        </p:txBody>
      </p:sp>
      <p:pic>
        <p:nvPicPr>
          <p:cNvPr id="18" name="partII_header.png" descr="partII_header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0"/>
            <a:ext cx="13004801" cy="1676400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ART I title +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he internet vs. the web…"/>
          <p:cNvSpPr txBox="1"/>
          <p:nvPr>
            <p:ph type="body" sz="half" idx="21"/>
          </p:nvPr>
        </p:nvSpPr>
        <p:spPr>
          <a:xfrm>
            <a:off x="2270621" y="3094260"/>
            <a:ext cx="9781679" cy="5105848"/>
          </a:xfrm>
          <a:prstGeom prst="rect">
            <a:avLst/>
          </a:prstGeom>
        </p:spPr>
        <p:txBody>
          <a:bodyPr/>
          <a:lstStyle/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The internet vs.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History of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servers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browsers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URLs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How web pages are constructed </a:t>
            </a:r>
          </a:p>
        </p:txBody>
      </p:sp>
      <p:sp>
        <p:nvSpPr>
          <p:cNvPr id="2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5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3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44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45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4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55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5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, cent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65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66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67" name="Body Level One…"/>
          <p:cNvSpPr txBox="1"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None/>
              <a:defRPr sz="4000"/>
            </a:lvl1pPr>
            <a:lvl2pPr marL="0" indent="228600" algn="ctr">
              <a:buSzTx/>
              <a:buNone/>
              <a:defRPr sz="4000"/>
            </a:lvl2pPr>
            <a:lvl3pPr marL="0" indent="457200" algn="ctr">
              <a:buSzTx/>
              <a:buNone/>
              <a:defRPr sz="4000"/>
            </a:lvl3pPr>
            <a:lvl4pPr marL="0" indent="685800" algn="ctr">
              <a:buSzTx/>
              <a:buNone/>
              <a:defRPr sz="4000"/>
            </a:lvl4pPr>
            <a:lvl5pPr marL="0" indent="914400" algn="ctr">
              <a:buSzTx/>
              <a:buNone/>
              <a:defRPr sz="4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" name="OVERVIEW"/>
          <p:cNvSpPr txBox="1"/>
          <p:nvPr/>
        </p:nvSpPr>
        <p:spPr>
          <a:xfrm>
            <a:off x="952500" y="5334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>
              <a:defRPr b="1" sz="48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OVERVIEW</a:t>
            </a:r>
          </a:p>
        </p:txBody>
      </p:sp>
      <p:sp>
        <p:nvSpPr>
          <p:cNvPr id="5" name="Line"/>
          <p:cNvSpPr/>
          <p:nvPr/>
        </p:nvSpPr>
        <p:spPr>
          <a:xfrm>
            <a:off x="1197470" y="207476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6" name="Line"/>
          <p:cNvSpPr/>
          <p:nvPr/>
        </p:nvSpPr>
        <p:spPr>
          <a:xfrm>
            <a:off x="1197470" y="114632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7" name="Title Text"/>
          <p:cNvSpPr txBox="1"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8" name="Body Level One…"/>
          <p:cNvSpPr txBox="1"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" name="Slide Number"/>
          <p:cNvSpPr txBox="1"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</p:sldLayoutIdLst>
  <p:transition xmlns:p14="http://schemas.microsoft.com/office/powerpoint/2010/main" spd="med" advClick="1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9pPr>
    </p:titleStyle>
    <p:bodyStyle>
      <a:lvl1pPr marL="444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10 EMBEDDED MEDIA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42D0D0"/>
                </a:solidFill>
              </a:rPr>
              <a:t>10</a:t>
            </a:r>
            <a:br>
              <a:rPr sz="4000"/>
            </a:br>
            <a:r>
              <a:rPr sz="6000">
                <a:latin typeface="+mn-lt"/>
                <a:ea typeface="+mn-ea"/>
                <a:cs typeface="+mn-cs"/>
                <a:sym typeface="Helvetica Light"/>
              </a:rPr>
              <a:t>EMBEDDED MEDIA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79750" y="4375150"/>
            <a:ext cx="6362700" cy="2501900"/>
          </a:xfrm>
          <a:prstGeom prst="rect">
            <a:avLst/>
          </a:prstGeom>
          <a:ln w="12700">
            <a:miter lim="400000"/>
          </a:ln>
        </p:spPr>
      </p:pic>
      <p:sp>
        <p:nvSpPr>
          <p:cNvPr id="115" name="&lt;audio&gt; &lt;/audio&gt;…"/>
          <p:cNvSpPr txBox="1"/>
          <p:nvPr/>
        </p:nvSpPr>
        <p:spPr>
          <a:xfrm>
            <a:off x="952500" y="2203450"/>
            <a:ext cx="11099800" cy="6440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 defTabSz="525779">
              <a:spcBef>
                <a:spcPts val="3700"/>
              </a:spcBef>
              <a:defRPr b="1" sz="243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&lt;audio&gt; &lt;/audio&gt;</a:t>
            </a:r>
          </a:p>
          <a:p>
            <a:pPr defTabSz="525779">
              <a:spcBef>
                <a:spcPts val="1000"/>
              </a:spcBef>
              <a:defRPr b="1" sz="243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&lt;source&gt; &lt;/source&gt;</a:t>
            </a:r>
          </a:p>
          <a:p>
            <a:pPr algn="l" defTabSz="525779">
              <a:spcBef>
                <a:spcPts val="3200"/>
              </a:spcBef>
              <a:defRPr sz="3239">
                <a:solidFill>
                  <a:srgbClr val="53585F"/>
                </a:solidFill>
              </a:defRPr>
            </a:pPr>
            <a:r>
              <a:rPr sz="2700"/>
              <a:t>The </a:t>
            </a:r>
            <a:r>
              <a:rPr b="1" sz="2700">
                <a:latin typeface="Courier"/>
                <a:ea typeface="Courier"/>
                <a:cs typeface="Courier"/>
                <a:sym typeface="Courier"/>
              </a:rPr>
              <a:t>audio</a:t>
            </a:r>
            <a:r>
              <a:rPr sz="2700"/>
              <a:t> element embeds an audio player on the page, similar to </a:t>
            </a:r>
            <a:r>
              <a:rPr b="1" sz="2700">
                <a:latin typeface="Courier"/>
                <a:ea typeface="Courier"/>
                <a:cs typeface="Courier"/>
                <a:sym typeface="Courier"/>
              </a:rPr>
              <a:t>video</a:t>
            </a:r>
            <a:r>
              <a:rPr sz="2700"/>
              <a:t>, but with no </a:t>
            </a:r>
            <a:r>
              <a:rPr b="1" sz="2700">
                <a:latin typeface="Courier"/>
                <a:ea typeface="Courier"/>
                <a:cs typeface="Courier"/>
                <a:sym typeface="Courier"/>
              </a:rPr>
              <a:t>height</a:t>
            </a:r>
            <a:r>
              <a:rPr sz="2700"/>
              <a:t>, </a:t>
            </a:r>
            <a:r>
              <a:rPr b="1" sz="2700">
                <a:latin typeface="Courier"/>
                <a:ea typeface="Courier"/>
                <a:cs typeface="Courier"/>
                <a:sym typeface="Courier"/>
              </a:rPr>
              <a:t>width</a:t>
            </a:r>
            <a:r>
              <a:rPr sz="2700"/>
              <a:t>, or </a:t>
            </a:r>
            <a:r>
              <a:rPr b="1" sz="2700">
                <a:latin typeface="Courier"/>
                <a:ea typeface="Courier"/>
                <a:cs typeface="Courier"/>
                <a:sym typeface="Courier"/>
              </a:rPr>
              <a:t>poster</a:t>
            </a:r>
            <a:r>
              <a:rPr sz="2700"/>
              <a:t> attributes:</a:t>
            </a:r>
            <a:endParaRPr sz="2700"/>
          </a:p>
          <a:p>
            <a:pPr algn="l" defTabSz="525779">
              <a:spcBef>
                <a:spcPts val="3200"/>
              </a:spcBef>
              <a:defRPr sz="3239">
                <a:solidFill>
                  <a:srgbClr val="53585F"/>
                </a:solidFill>
              </a:defRPr>
            </a:pPr>
          </a:p>
          <a:p>
            <a:pPr marL="411479" marR="411479" algn="l" defTabSz="411479">
              <a:spcBef>
                <a:spcPts val="5400"/>
              </a:spcBef>
              <a:defRPr sz="1979">
                <a:latin typeface="Courier"/>
                <a:ea typeface="Courier"/>
                <a:cs typeface="Courier"/>
                <a:sym typeface="Courier"/>
              </a:defRPr>
            </a:pPr>
          </a:p>
          <a:p>
            <a:pPr marL="411479" marR="411479" algn="l" defTabSz="411479">
              <a:spcBef>
                <a:spcPts val="3600"/>
              </a:spcBef>
              <a:defRPr sz="1979"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&lt;audio</a:t>
            </a:r>
            <a:r>
              <a:t> id="threeoclock" controls preload="auto"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&gt;</a:t>
            </a:r>
          </a:p>
          <a:p>
            <a:pPr marL="411479" marR="411479" algn="l" defTabSz="411479">
              <a:defRPr sz="1979">
                <a:latin typeface="Courier"/>
                <a:ea typeface="Courier"/>
                <a:cs typeface="Courier"/>
                <a:sym typeface="Courier"/>
              </a:defRPr>
            </a:pPr>
            <a:r>
              <a:t>  &lt;source src="jetfighter.mp3" type="audio/mp3"&gt;</a:t>
            </a:r>
          </a:p>
          <a:p>
            <a:pPr marL="411479" marR="411479" algn="l" defTabSz="411479">
              <a:defRPr sz="1979">
                <a:latin typeface="Courier"/>
                <a:ea typeface="Courier"/>
                <a:cs typeface="Courier"/>
                <a:sym typeface="Courier"/>
              </a:defRPr>
            </a:pPr>
            <a:r>
              <a:t>  &lt;source src="jetfighter.ogg" type="audio/ogg"&gt;</a:t>
            </a:r>
          </a:p>
          <a:p>
            <a:pPr marL="411479" marR="411479" algn="l" defTabSz="411479">
              <a:defRPr sz="1979">
                <a:latin typeface="Courier"/>
                <a:ea typeface="Courier"/>
                <a:cs typeface="Courier"/>
                <a:sym typeface="Courier"/>
              </a:defRPr>
            </a:pPr>
            <a:r>
              <a:t>  &lt;source src="jetfighter.webm" type="audio/webm"&gt;</a:t>
            </a:r>
          </a:p>
          <a:p>
            <a:pPr marL="411479" marR="411479" algn="l" defTabSz="411479">
              <a:defRPr sz="1979">
                <a:latin typeface="Courier"/>
                <a:ea typeface="Courier"/>
                <a:cs typeface="Courier"/>
                <a:sym typeface="Courier"/>
              </a:defRPr>
            </a:pPr>
            <a:r>
              <a:t>  &lt;p&gt;Download &lt;a href="jetfighter.mp3"&gt;"Jet Fighter"&lt;/a&gt;&lt;/p&gt;</a:t>
            </a:r>
          </a:p>
          <a:p>
            <a:pPr marL="411479" marR="411479" algn="l" defTabSz="411479">
              <a:defRPr b="1" sz="1979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&lt;/audio&gt;</a:t>
            </a:r>
          </a:p>
        </p:txBody>
      </p:sp>
      <p:sp>
        <p:nvSpPr>
          <p:cNvPr id="116" name="Audio Player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Audio Players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Audio Format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Audio Formats</a:t>
            </a:r>
          </a:p>
        </p:txBody>
      </p:sp>
      <p:sp>
        <p:nvSpPr>
          <p:cNvPr id="119" name="The most common audio format options are:…"/>
          <p:cNvSpPr txBox="1"/>
          <p:nvPr/>
        </p:nvSpPr>
        <p:spPr>
          <a:xfrm>
            <a:off x="952500" y="2817415"/>
            <a:ext cx="11099800" cy="58713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 algn="l">
              <a:spcBef>
                <a:spcPts val="4200"/>
              </a:spcBef>
              <a:defRPr sz="3300">
                <a:solidFill>
                  <a:srgbClr val="53585F"/>
                </a:solidFill>
              </a:defRPr>
            </a:pPr>
            <a:r>
              <a:t>The most common audio format options are:</a:t>
            </a:r>
          </a:p>
          <a:p>
            <a:pPr marL="749300" indent="-444500" algn="l">
              <a:spcBef>
                <a:spcPts val="4200"/>
              </a:spcBef>
              <a:buSzPct val="75000"/>
              <a:buChar char="•"/>
              <a:defRPr sz="3000">
                <a:solidFill>
                  <a:srgbClr val="53585F"/>
                </a:solidFill>
              </a:defRPr>
            </a:pPr>
            <a:r>
              <a:t>MP3 (</a:t>
            </a:r>
            <a:r>
              <a:rPr i="1"/>
              <a:t>.mp3</a:t>
            </a:r>
            <a:r>
              <a:t>)</a:t>
            </a:r>
          </a:p>
          <a:p>
            <a:pPr marL="749300" indent="-444500" algn="l">
              <a:spcBef>
                <a:spcPts val="4200"/>
              </a:spcBef>
              <a:buSzPct val="75000"/>
              <a:buChar char="•"/>
              <a:defRPr sz="3000">
                <a:solidFill>
                  <a:srgbClr val="53585F"/>
                </a:solidFill>
              </a:defRPr>
            </a:pPr>
            <a:r>
              <a:t>WAV (</a:t>
            </a:r>
            <a:r>
              <a:rPr i="1"/>
              <a:t>.wav</a:t>
            </a:r>
            <a:r>
              <a:t>)</a:t>
            </a:r>
          </a:p>
          <a:p>
            <a:pPr marL="749300" indent="-444500" algn="l">
              <a:spcBef>
                <a:spcPts val="4200"/>
              </a:spcBef>
              <a:buSzPct val="75000"/>
              <a:buChar char="•"/>
              <a:defRPr sz="3000">
                <a:solidFill>
                  <a:srgbClr val="53585F"/>
                </a:solidFill>
              </a:defRPr>
            </a:pPr>
            <a:r>
              <a:t>MPEG-4 (</a:t>
            </a:r>
            <a:r>
              <a:rPr i="1"/>
              <a:t>.m4a</a:t>
            </a:r>
            <a:r>
              <a:t>)</a:t>
            </a:r>
          </a:p>
          <a:p>
            <a:pPr marL="749300" indent="-444500" algn="l">
              <a:spcBef>
                <a:spcPts val="4200"/>
              </a:spcBef>
              <a:buSzPct val="75000"/>
              <a:buChar char="•"/>
              <a:defRPr sz="3000">
                <a:solidFill>
                  <a:srgbClr val="53585F"/>
                </a:solidFill>
              </a:defRPr>
            </a:pPr>
            <a:r>
              <a:t>WebM (</a:t>
            </a:r>
            <a:r>
              <a:rPr i="1"/>
              <a:t>.webm</a:t>
            </a:r>
            <a:r>
              <a:t>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Adding Text Track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Adding Text Tracks</a:t>
            </a:r>
          </a:p>
        </p:txBody>
      </p:sp>
      <p:sp>
        <p:nvSpPr>
          <p:cNvPr id="122" name="&lt;track&gt; &lt;/track&gt;…"/>
          <p:cNvSpPr txBox="1"/>
          <p:nvPr>
            <p:ph type="body" idx="1"/>
          </p:nvPr>
        </p:nvSpPr>
        <p:spPr>
          <a:xfrm>
            <a:off x="952500" y="2171700"/>
            <a:ext cx="11099800" cy="6286500"/>
          </a:xfrm>
          <a:prstGeom prst="rect">
            <a:avLst/>
          </a:prstGeom>
        </p:spPr>
        <p:txBody>
          <a:bodyPr anchor="t"/>
          <a:lstStyle/>
          <a:p>
            <a:pPr marL="0" indent="0" algn="ctr">
              <a:buSzTx/>
              <a:buNone/>
              <a:defRPr b="1" sz="27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&lt;track&gt; &lt;/track&gt;</a:t>
            </a:r>
          </a:p>
          <a:p>
            <a:pPr marL="0" indent="0">
              <a:spcBef>
                <a:spcPts val="3000"/>
              </a:spcBef>
              <a:buSzTx/>
              <a:buNone/>
              <a:defRPr sz="3000"/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track</a:t>
            </a:r>
            <a:r>
              <a:t> element provides text that is synchronized with the audio or video. Useful for:</a:t>
            </a:r>
          </a:p>
          <a:p>
            <a:pPr lvl="1">
              <a:spcBef>
                <a:spcPts val="3000"/>
              </a:spcBef>
              <a:defRPr sz="3000"/>
            </a:pPr>
            <a:r>
              <a:t>Subtitles</a:t>
            </a:r>
          </a:p>
          <a:p>
            <a:pPr lvl="1">
              <a:spcBef>
                <a:spcPts val="3000"/>
              </a:spcBef>
              <a:defRPr sz="3000"/>
            </a:pPr>
            <a:r>
              <a:t>Captions</a:t>
            </a:r>
          </a:p>
          <a:p>
            <a:pPr lvl="1">
              <a:spcBef>
                <a:spcPts val="3000"/>
              </a:spcBef>
              <a:defRPr sz="3000"/>
            </a:pPr>
            <a:r>
              <a:t>Descriptions for sight impaired</a:t>
            </a:r>
          </a:p>
          <a:p>
            <a:pPr lvl="1">
              <a:spcBef>
                <a:spcPts val="3000"/>
              </a:spcBef>
              <a:defRPr sz="3000"/>
            </a:pPr>
            <a:r>
              <a:t>Chapter titles</a:t>
            </a:r>
          </a:p>
          <a:p>
            <a:pPr lvl="1">
              <a:spcBef>
                <a:spcPts val="3000"/>
              </a:spcBef>
              <a:defRPr sz="3000"/>
            </a:pPr>
            <a:r>
              <a:t>Metadata (non-displaying)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Adding Text Tracks (cont’d.)"/>
          <p:cNvSpPr txBox="1"/>
          <p:nvPr>
            <p:ph type="title" idx="4294967295"/>
          </p:nvPr>
        </p:nvSpPr>
        <p:spPr>
          <a:xfrm>
            <a:off x="952500" y="444500"/>
            <a:ext cx="11099800" cy="878136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Adding Text Tracks (cont’d.)</a:t>
            </a:r>
          </a:p>
        </p:txBody>
      </p:sp>
      <p:sp>
        <p:nvSpPr>
          <p:cNvPr id="125" name="&lt;video width=&quot;640&quot; height=&quot;320&quot; controls&gt;…"/>
          <p:cNvSpPr txBox="1"/>
          <p:nvPr/>
        </p:nvSpPr>
        <p:spPr>
          <a:xfrm>
            <a:off x="1652878" y="4212490"/>
            <a:ext cx="9625535" cy="472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457200" marR="457200" algn="l" defTabSz="457200"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&lt;video width="640" height="320" controls&gt;</a:t>
            </a:r>
          </a:p>
          <a:p>
            <a:pPr marL="457200" marR="457200" algn="l" defTabSz="457200"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  &lt;source src="japanese_movie.mp4" type="video/mp4"&gt;</a:t>
            </a:r>
          </a:p>
          <a:p>
            <a:pPr marL="457200" marR="457200" algn="l" defTabSz="457200"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  &lt;source src="japanese_movie.webm" type="video/webm"&gt;</a:t>
            </a:r>
          </a:p>
          <a:p>
            <a:pPr marL="457200" marR="457200" algn="l" defTabSz="457200">
              <a:defRPr sz="22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&lt;track src="english_subtitles.vtt"</a:t>
            </a:r>
            <a:endParaRPr b="1">
              <a:solidFill>
                <a:schemeClr val="accent4">
                  <a:hueOff val="384618"/>
                  <a:satOff val="3869"/>
                  <a:lumOff val="5802"/>
                </a:schemeClr>
              </a:solidFill>
            </a:endParaRPr>
          </a:p>
          <a:p>
            <a:pPr marL="457200" marR="457200" algn="l" defTabSz="457200">
              <a:defRPr b="1"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     kind="subtitles"</a:t>
            </a:r>
          </a:p>
          <a:p>
            <a:pPr marL="457200" marR="457200" algn="l" defTabSz="457200">
              <a:defRPr b="1"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     srclang="en"</a:t>
            </a:r>
          </a:p>
          <a:p>
            <a:pPr marL="457200" marR="457200" algn="l" defTabSz="457200">
              <a:defRPr b="1"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     label="English subtitles"</a:t>
            </a:r>
          </a:p>
          <a:p>
            <a:pPr marL="457200" marR="457200" algn="l" defTabSz="457200">
              <a:defRPr b="1"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     default&gt;</a:t>
            </a:r>
          </a:p>
          <a:p>
            <a:pPr marL="457200" marR="457200" algn="l" defTabSz="457200">
              <a:defRPr b="1"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&lt;track src="french.vtt"</a:t>
            </a:r>
          </a:p>
          <a:p>
            <a:pPr marL="457200" marR="457200" algn="l" defTabSz="457200">
              <a:defRPr b="1"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     kind="subtitles"</a:t>
            </a:r>
          </a:p>
          <a:p>
            <a:pPr marL="457200" marR="457200" algn="l" defTabSz="457200">
              <a:defRPr b="1"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     srclang="fr"</a:t>
            </a:r>
          </a:p>
          <a:p>
            <a:pPr marL="457200" marR="457200" algn="l" defTabSz="457200">
              <a:defRPr b="1"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     label="Sous-titres en français"&gt;</a:t>
            </a:r>
          </a:p>
          <a:p>
            <a:pPr marL="457200" marR="457200" algn="l" defTabSz="457200"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&lt;/video&gt;</a:t>
            </a:r>
          </a:p>
        </p:txBody>
      </p:sp>
      <p:sp>
        <p:nvSpPr>
          <p:cNvPr id="126" name="The track element goes inside the video or audio element you want to annotate.…"/>
          <p:cNvSpPr txBox="1"/>
          <p:nvPr/>
        </p:nvSpPr>
        <p:spPr>
          <a:xfrm>
            <a:off x="1090664" y="1853157"/>
            <a:ext cx="10917630" cy="19426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000">
                <a:solidFill>
                  <a:srgbClr val="53585F"/>
                </a:solidFill>
              </a:defRPr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track</a:t>
            </a:r>
            <a:r>
              <a:t> element goes inside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video</a:t>
            </a:r>
            <a:r>
              <a:t> or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audio</a:t>
            </a:r>
            <a:r>
              <a:t> element you want to annotate. </a:t>
            </a:r>
          </a:p>
          <a:p>
            <a:pPr algn="l">
              <a:spcBef>
                <a:spcPts val="3600"/>
              </a:spcBef>
              <a:defRPr sz="3000">
                <a:solidFill>
                  <a:srgbClr val="53585F"/>
                </a:solidFill>
              </a:defRPr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src</a:t>
            </a:r>
            <a:r>
              <a:t> attribute points to a text file in </a:t>
            </a:r>
            <a:r>
              <a:rPr b="1" i="1">
                <a:latin typeface="+mj-lt"/>
                <a:ea typeface="+mj-ea"/>
                <a:cs typeface="+mj-cs"/>
                <a:sym typeface="Helvetica"/>
              </a:rPr>
              <a:t>.vtt</a:t>
            </a:r>
            <a:r>
              <a:t> format.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Canva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Canvas</a:t>
            </a:r>
          </a:p>
        </p:txBody>
      </p:sp>
      <p:sp>
        <p:nvSpPr>
          <p:cNvPr id="129" name="&lt;canvas&gt; &lt;/canvas&gt;…"/>
          <p:cNvSpPr txBox="1"/>
          <p:nvPr>
            <p:ph type="body" sz="half" idx="1"/>
          </p:nvPr>
        </p:nvSpPr>
        <p:spPr>
          <a:xfrm>
            <a:off x="999579" y="2032644"/>
            <a:ext cx="11099801" cy="2678759"/>
          </a:xfrm>
          <a:prstGeom prst="rect">
            <a:avLst/>
          </a:prstGeom>
        </p:spPr>
        <p:txBody>
          <a:bodyPr/>
          <a:lstStyle/>
          <a:p>
            <a:pPr marL="0" indent="0" algn="ctr">
              <a:buSzTx/>
              <a:buNone/>
              <a:defRPr b="1" sz="27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&lt;canvas&gt; &lt;/canvas&gt;</a:t>
            </a:r>
          </a:p>
          <a:p>
            <a:pPr>
              <a:spcBef>
                <a:spcPts val="3000"/>
              </a:spcBef>
              <a:defRPr sz="3000"/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canvas</a:t>
            </a:r>
            <a:r>
              <a:t> element embeds a 2-D bitmapped drawing area that is controlled by JavaScript functions.</a:t>
            </a:r>
          </a:p>
          <a:p>
            <a:pPr>
              <a:spcBef>
                <a:spcPts val="3000"/>
              </a:spcBef>
              <a:defRPr sz="3000"/>
            </a:pPr>
            <a:r>
              <a:t>It is useful for games and drawing interfaces.</a:t>
            </a:r>
          </a:p>
        </p:txBody>
      </p:sp>
      <p:pic>
        <p:nvPicPr>
          <p:cNvPr id="130" name="lwd5_1006_deviantart.png" descr="lwd5_1006_deviantart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02603" y="5165448"/>
            <a:ext cx="4513577" cy="3480057"/>
          </a:xfrm>
          <a:prstGeom prst="rect">
            <a:avLst/>
          </a:prstGeom>
          <a:ln w="25400">
            <a:solidFill>
              <a:srgbClr val="F3F7F5"/>
            </a:solidFill>
            <a:miter lim="400000"/>
          </a:ln>
          <a:effectLst>
            <a:outerShdw sx="100000" sy="100000" kx="0" ky="0" algn="b" rotWithShape="0" blurRad="50800" dist="25400" dir="3600000">
              <a:srgbClr val="000000">
                <a:alpha val="70000"/>
              </a:srgbClr>
            </a:outerShdw>
          </a:effectLst>
        </p:spPr>
      </p:pic>
      <p:pic>
        <p:nvPicPr>
          <p:cNvPr id="131" name="lwd5_1006_mahjong.png" descr="lwd5_1006_mahjong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756824" y="5165448"/>
            <a:ext cx="4526770" cy="3480057"/>
          </a:xfrm>
          <a:prstGeom prst="rect">
            <a:avLst/>
          </a:prstGeom>
          <a:ln w="25400">
            <a:solidFill>
              <a:srgbClr val="F3F7F5"/>
            </a:solidFill>
            <a:miter lim="400000"/>
          </a:ln>
          <a:effectLst>
            <a:outerShdw sx="100000" sy="100000" kx="0" ky="0" algn="b" rotWithShape="0" blurRad="50800" dist="25400" dir="3600000">
              <a:srgbClr val="000000">
                <a:alpha val="70000"/>
              </a:srgbClr>
            </a:outerShdw>
          </a:effectLst>
        </p:spPr>
      </p:pic>
      <p:sp>
        <p:nvSpPr>
          <p:cNvPr id="132" name="majong.frvr.com"/>
          <p:cNvSpPr txBox="1"/>
          <p:nvPr/>
        </p:nvSpPr>
        <p:spPr>
          <a:xfrm>
            <a:off x="8240299" y="8770926"/>
            <a:ext cx="1559819" cy="342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600">
                <a:solidFill>
                  <a:schemeClr val="accent1">
                    <a:satOff val="-3355"/>
                    <a:lumOff val="26614"/>
                  </a:schemeClr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majong.frvr.com</a:t>
            </a:r>
          </a:p>
        </p:txBody>
      </p:sp>
      <p:sp>
        <p:nvSpPr>
          <p:cNvPr id="133" name="muro.deviantart.com"/>
          <p:cNvSpPr txBox="1"/>
          <p:nvPr/>
        </p:nvSpPr>
        <p:spPr>
          <a:xfrm>
            <a:off x="2957000" y="8770926"/>
            <a:ext cx="1966417" cy="342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600">
                <a:solidFill>
                  <a:schemeClr val="accent1">
                    <a:satOff val="-3355"/>
                    <a:lumOff val="26614"/>
                  </a:schemeClr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muro.deviantart.com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Canvas (cont’d)"/>
          <p:cNvSpPr txBox="1"/>
          <p:nvPr>
            <p:ph type="title"/>
          </p:nvPr>
        </p:nvSpPr>
        <p:spPr>
          <a:xfrm>
            <a:off x="952500" y="444500"/>
            <a:ext cx="11099800" cy="724149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Canvas (cont’d)</a:t>
            </a:r>
          </a:p>
        </p:txBody>
      </p:sp>
      <p:pic>
        <p:nvPicPr>
          <p:cNvPr id="136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499350" y="1244600"/>
            <a:ext cx="3886943" cy="4341261"/>
          </a:xfrm>
          <a:prstGeom prst="rect">
            <a:avLst/>
          </a:prstGeom>
          <a:ln w="12700">
            <a:miter lim="400000"/>
          </a:ln>
        </p:spPr>
      </p:pic>
      <p:sp>
        <p:nvSpPr>
          <p:cNvPr id="137" name="//draw face…"/>
          <p:cNvSpPr txBox="1"/>
          <p:nvPr/>
        </p:nvSpPr>
        <p:spPr>
          <a:xfrm>
            <a:off x="729357" y="4944467"/>
            <a:ext cx="11393662" cy="396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457200" marR="457200" algn="l" defTabSz="457200">
              <a:spcBef>
                <a:spcPts val="400"/>
              </a:spcBef>
              <a:defRPr sz="20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</a:t>
            </a:r>
            <a:r>
              <a:rPr>
                <a:solidFill>
                  <a:schemeClr val="accent1">
                    <a:satOff val="-3355"/>
                    <a:lumOff val="26614"/>
                  </a:schemeClr>
                </a:solidFill>
              </a:rPr>
              <a:t>//draw face</a:t>
            </a:r>
            <a:endParaRPr>
              <a:solidFill>
                <a:schemeClr val="accent1">
                  <a:satOff val="-3355"/>
                  <a:lumOff val="26614"/>
                </a:schemeClr>
              </a:solidFill>
            </a:endParaRPr>
          </a:p>
          <a:p>
            <a:pPr marL="457200" marR="457200" algn="l" defTabSz="457200">
              <a:spcBef>
                <a:spcPts val="400"/>
              </a:spcBef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my_canvas.beginPath();</a:t>
            </a:r>
          </a:p>
          <a:p>
            <a:pPr marL="457200" marR="457200" algn="l" defTabSz="457200">
              <a:spcBef>
                <a:spcPts val="400"/>
              </a:spcBef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my_canvas.arc(100, 100, 75, (Math.PI/180)*0, (Math.PI/180)*360, false);</a:t>
            </a:r>
          </a:p>
          <a:p>
            <a:pPr marL="457200" marR="457200" algn="l" defTabSz="457200">
              <a:spcBef>
                <a:spcPts val="400"/>
              </a:spcBef>
              <a:defRPr sz="20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</a:t>
            </a:r>
            <a:r>
              <a:rPr>
                <a:solidFill>
                  <a:schemeClr val="accent1"/>
                </a:solidFill>
              </a:rPr>
              <a:t> </a:t>
            </a:r>
            <a:r>
              <a:rPr>
                <a:solidFill>
                  <a:schemeClr val="accent1">
                    <a:satOff val="-3355"/>
                    <a:lumOff val="26614"/>
                  </a:schemeClr>
                </a:solidFill>
              </a:rPr>
              <a:t>// circle dimensions</a:t>
            </a:r>
            <a:endParaRPr>
              <a:solidFill>
                <a:schemeClr val="accent1">
                  <a:satOff val="-3355"/>
                  <a:lumOff val="26614"/>
                </a:schemeClr>
              </a:solidFill>
            </a:endParaRPr>
          </a:p>
          <a:p>
            <a:pPr marL="457200" marR="457200" algn="l" defTabSz="457200">
              <a:spcBef>
                <a:spcPts val="400"/>
              </a:spcBef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my_canvas.strokeStyle = "black"; </a:t>
            </a:r>
            <a:r>
              <a:rPr>
                <a:solidFill>
                  <a:schemeClr val="accent1">
                    <a:satOff val="-3355"/>
                    <a:lumOff val="26614"/>
                  </a:schemeClr>
                </a:solidFill>
              </a:rPr>
              <a:t>// circle outline is black</a:t>
            </a:r>
            <a:endParaRPr>
              <a:solidFill>
                <a:schemeClr val="accent1">
                  <a:satOff val="-3355"/>
                  <a:lumOff val="26614"/>
                </a:schemeClr>
              </a:solidFill>
            </a:endParaRPr>
          </a:p>
          <a:p>
            <a:pPr marL="457200" marR="457200" algn="l" defTabSz="457200">
              <a:spcBef>
                <a:spcPts val="400"/>
              </a:spcBef>
              <a:defRPr sz="2000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000000"/>
                </a:solidFill>
              </a:rPr>
              <a:t>my_canvas.lineWidth = 3; </a:t>
            </a:r>
            <a:r>
              <a:rPr>
                <a:solidFill>
                  <a:schemeClr val="accent1">
                    <a:satOff val="-3355"/>
                    <a:lumOff val="26614"/>
                  </a:schemeClr>
                </a:solidFill>
              </a:rPr>
              <a:t>// outline is three pixels wide</a:t>
            </a:r>
            <a:endParaRPr>
              <a:solidFill>
                <a:schemeClr val="accent1">
                  <a:satOff val="-3355"/>
                  <a:lumOff val="26614"/>
                </a:schemeClr>
              </a:solidFill>
            </a:endParaRPr>
          </a:p>
          <a:p>
            <a:pPr marL="457200" marR="457200" algn="l" defTabSz="457200">
              <a:spcBef>
                <a:spcPts val="400"/>
              </a:spcBef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my_canvas.fillStyle = "yellow"; </a:t>
            </a:r>
            <a:r>
              <a:rPr>
                <a:solidFill>
                  <a:schemeClr val="accent1">
                    <a:satOff val="-3355"/>
                    <a:lumOff val="26614"/>
                  </a:schemeClr>
                </a:solidFill>
              </a:rPr>
              <a:t>// fill circle with yellow</a:t>
            </a:r>
            <a:endParaRPr>
              <a:solidFill>
                <a:srgbClr val="FF7B00"/>
              </a:solidFill>
            </a:endParaRPr>
          </a:p>
          <a:p>
            <a:pPr marL="457200" marR="457200" algn="l" defTabSz="457200">
              <a:spcBef>
                <a:spcPts val="400"/>
              </a:spcBef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my_canvas.stroke(); </a:t>
            </a:r>
            <a:r>
              <a:rPr>
                <a:solidFill>
                  <a:schemeClr val="accent1">
                    <a:satOff val="-3355"/>
                    <a:lumOff val="26614"/>
                  </a:schemeClr>
                </a:solidFill>
              </a:rPr>
              <a:t>// draw circle</a:t>
            </a:r>
            <a:endParaRPr>
              <a:solidFill>
                <a:srgbClr val="FAA757"/>
              </a:solidFill>
            </a:endParaRPr>
          </a:p>
          <a:p>
            <a:pPr marL="457200" marR="457200" algn="l" defTabSz="457200">
              <a:spcBef>
                <a:spcPts val="400"/>
              </a:spcBef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my_canvas.fill(); </a:t>
            </a:r>
            <a:r>
              <a:rPr>
                <a:solidFill>
                  <a:schemeClr val="accent1">
                    <a:satOff val="-3355"/>
                    <a:lumOff val="26614"/>
                  </a:schemeClr>
                </a:solidFill>
              </a:rPr>
              <a:t>// fill in circle</a:t>
            </a:r>
            <a:endParaRPr>
              <a:solidFill>
                <a:srgbClr val="FF7B00"/>
              </a:solidFill>
            </a:endParaRPr>
          </a:p>
          <a:p>
            <a:pPr marL="457200" marR="457200" algn="l" defTabSz="457200">
              <a:spcBef>
                <a:spcPts val="400"/>
              </a:spcBef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my_canvas.closePath();</a:t>
            </a:r>
          </a:p>
        </p:txBody>
      </p:sp>
      <p:sp>
        <p:nvSpPr>
          <p:cNvPr id="138" name="A sample of the JavaScript used to draw this simple graphic."/>
          <p:cNvSpPr txBox="1"/>
          <p:nvPr/>
        </p:nvSpPr>
        <p:spPr>
          <a:xfrm>
            <a:off x="1179703" y="2548557"/>
            <a:ext cx="5891874" cy="10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</a:defRPr>
            </a:lvl1pPr>
          </a:lstStyle>
          <a:p>
            <a:pPr/>
            <a:r>
              <a:t>A sample of the JavaScript used to draw this simple graphic.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iframes…"/>
          <p:cNvSpPr txBox="1"/>
          <p:nvPr>
            <p:ph type="body" idx="21"/>
          </p:nvPr>
        </p:nvSpPr>
        <p:spPr>
          <a:xfrm>
            <a:off x="2270621" y="3167583"/>
            <a:ext cx="9781679" cy="5105847"/>
          </a:xfrm>
          <a:prstGeom prst="rect">
            <a:avLst/>
          </a:prstGeom>
        </p:spPr>
        <p:txBody>
          <a:bodyPr/>
          <a:lstStyle/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iframes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Generic </a:t>
            </a:r>
            <a:r>
              <a:rPr sz="4000">
                <a:latin typeface="Courier"/>
                <a:ea typeface="Courier"/>
                <a:cs typeface="Courier"/>
                <a:sym typeface="Courier"/>
              </a:rPr>
              <a:t>object</a:t>
            </a:r>
            <a:r>
              <a:t> element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Video players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Audio players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Canvas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Window-in-a-Window (iframe)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Window-in-a-Window (iframe)</a:t>
            </a:r>
          </a:p>
        </p:txBody>
      </p:sp>
      <p:sp>
        <p:nvSpPr>
          <p:cNvPr id="89" name="&lt;iframe&gt; &lt;/iframe&gt;…"/>
          <p:cNvSpPr txBox="1"/>
          <p:nvPr>
            <p:ph type="body" idx="1"/>
          </p:nvPr>
        </p:nvSpPr>
        <p:spPr>
          <a:xfrm>
            <a:off x="952500" y="2311400"/>
            <a:ext cx="11099800" cy="5130800"/>
          </a:xfrm>
          <a:prstGeom prst="rect">
            <a:avLst/>
          </a:prstGeom>
        </p:spPr>
        <p:txBody>
          <a:bodyPr anchor="t"/>
          <a:lstStyle/>
          <a:p>
            <a:pPr marL="0" indent="0" algn="ctr">
              <a:buSzTx/>
              <a:buNone/>
              <a:defRPr b="1" sz="27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&lt;iframe&gt; &lt;/iframe&gt;</a:t>
            </a:r>
          </a:p>
          <a:p>
            <a:pPr>
              <a:defRPr sz="3000"/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iframe</a:t>
            </a:r>
            <a:r>
              <a:t> element lets you embed a separate HTML document on a page.</a:t>
            </a:r>
          </a:p>
          <a:p>
            <a:pPr>
              <a:spcBef>
                <a:spcPts val="3000"/>
              </a:spcBef>
              <a:defRPr sz="3000"/>
            </a:pPr>
            <a:r>
              <a:t>It displays in its own window-in-a-window (called 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nested browsing context</a:t>
            </a:r>
            <a:r>
              <a:t>).</a:t>
            </a:r>
          </a:p>
          <a:p>
            <a:pPr>
              <a:spcBef>
                <a:spcPts val="3000"/>
              </a:spcBef>
              <a:defRPr sz="3000"/>
            </a:pPr>
            <a:r>
              <a:t>Commonly used to embed videos, maps, and advertising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iframe (cont’d)"/>
          <p:cNvSpPr txBox="1"/>
          <p:nvPr>
            <p:ph type="title"/>
          </p:nvPr>
        </p:nvSpPr>
        <p:spPr>
          <a:xfrm>
            <a:off x="952500" y="444500"/>
            <a:ext cx="11099800" cy="854075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iframe (cont’d)</a:t>
            </a:r>
          </a:p>
        </p:txBody>
      </p:sp>
      <p:sp>
        <p:nvSpPr>
          <p:cNvPr id="92" name="&lt;h1&gt;An Inline Frame&lt;/h1&gt;…"/>
          <p:cNvSpPr txBox="1"/>
          <p:nvPr/>
        </p:nvSpPr>
        <p:spPr>
          <a:xfrm>
            <a:off x="1875290" y="4620319"/>
            <a:ext cx="9348379" cy="223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457200" marR="457200" algn="l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&lt;h1&gt;An Inline Frame&lt;/h1&gt;</a:t>
            </a:r>
          </a:p>
          <a:p>
            <a:pPr marL="457200" marR="457200" algn="l" defTabSz="457200">
              <a:defRPr b="1" sz="20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&lt;iframe src="glossary.html" width="400" height="250"&gt;</a:t>
            </a:r>
          </a:p>
          <a:p>
            <a:pPr marL="457200" marR="457200" algn="l" defTabSz="457200"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  Your browser does not support inline frames. Read the </a:t>
            </a:r>
            <a:br/>
            <a:r>
              <a:t>&lt;a href="glossary.html"&gt;glossary&lt;/a&gt;.</a:t>
            </a:r>
          </a:p>
          <a:p>
            <a:pPr marL="457200" marR="457200" algn="l" defTabSz="457200">
              <a:defRPr b="1" sz="20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&lt;/iframe&gt;</a:t>
            </a:r>
          </a:p>
        </p:txBody>
      </p:sp>
      <p:sp>
        <p:nvSpPr>
          <p:cNvPr id="93" name="The content of the iframe element is a fallback that displays if iframe is not supported.…"/>
          <p:cNvSpPr txBox="1"/>
          <p:nvPr/>
        </p:nvSpPr>
        <p:spPr>
          <a:xfrm>
            <a:off x="1084162" y="6766237"/>
            <a:ext cx="10836475" cy="2164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L="370416" indent="-370416" algn="l">
              <a:spcBef>
                <a:spcPts val="2400"/>
              </a:spcBef>
              <a:buSzPct val="75000"/>
              <a:buChar char="•"/>
              <a:defRPr sz="2800">
                <a:solidFill>
                  <a:srgbClr val="53585F"/>
                </a:solidFill>
              </a:defRPr>
            </a:pPr>
            <a:r>
              <a:t>The content of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iframe</a:t>
            </a:r>
            <a:r>
              <a:t> element is a fallback that displays if iframe is not supported. </a:t>
            </a:r>
          </a:p>
          <a:p>
            <a:pPr marL="370416" indent="-370416" algn="l">
              <a:spcBef>
                <a:spcPts val="2400"/>
              </a:spcBef>
              <a:buSzPct val="75000"/>
              <a:buChar char="•"/>
              <a:defRPr sz="2800">
                <a:solidFill>
                  <a:srgbClr val="53585F"/>
                </a:solidFill>
              </a:defRPr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width</a:t>
            </a:r>
            <a:r>
              <a:t> </a:t>
            </a:r>
            <a:r>
              <a:rPr sz="3000"/>
              <a:t>and</a:t>
            </a:r>
            <a:r>
              <a:t>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height</a:t>
            </a:r>
            <a:r>
              <a:t> attributes specify the size of the window in pixels.</a:t>
            </a:r>
          </a:p>
        </p:txBody>
      </p:sp>
      <p:pic>
        <p:nvPicPr>
          <p:cNvPr id="94" name="lwd5_1001_iframe.png" descr="lwd5_1001_ifram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152491" y="1346200"/>
            <a:ext cx="4793977" cy="322649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he object Elemen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 object Element</a:t>
            </a:r>
          </a:p>
        </p:txBody>
      </p:sp>
      <p:sp>
        <p:nvSpPr>
          <p:cNvPr id="97" name="&lt;object&gt; &lt;/object&gt;…"/>
          <p:cNvSpPr txBox="1"/>
          <p:nvPr>
            <p:ph type="body" idx="1"/>
          </p:nvPr>
        </p:nvSpPr>
        <p:spPr>
          <a:xfrm>
            <a:off x="952500" y="2095500"/>
            <a:ext cx="11099800" cy="6632030"/>
          </a:xfrm>
          <a:prstGeom prst="rect">
            <a:avLst/>
          </a:prstGeom>
        </p:spPr>
        <p:txBody>
          <a:bodyPr/>
          <a:lstStyle/>
          <a:p>
            <a:pPr marL="0" indent="0" algn="ctr" defTabSz="525779">
              <a:spcBef>
                <a:spcPts val="3700"/>
              </a:spcBef>
              <a:buSzTx/>
              <a:buNone/>
              <a:defRPr b="1" sz="243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&lt;object&gt; &lt;/object&gt;</a:t>
            </a:r>
          </a:p>
          <a:p>
            <a:pPr marL="0" indent="0" algn="ctr" defTabSz="525779">
              <a:spcBef>
                <a:spcPts val="4300"/>
              </a:spcBef>
              <a:buSzTx/>
              <a:buNone/>
              <a:defRPr b="1" sz="243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&lt;param&gt; &lt;/param&gt;</a:t>
            </a:r>
          </a:p>
          <a:p>
            <a:pPr marL="411479" marR="411479" indent="0" defTabSz="411479">
              <a:spcBef>
                <a:spcPts val="0"/>
              </a:spcBef>
              <a:buSzTx/>
              <a:buNone/>
              <a:defRPr b="1" sz="2159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&lt;object data="special.pdf" type="application/pdf"&gt;</a:t>
            </a:r>
          </a:p>
          <a:p>
            <a:pPr marL="411479" marR="411479" indent="0" defTabSz="411479">
              <a:spcBef>
                <a:spcPts val="0"/>
              </a:spcBef>
              <a:buSzTx/>
              <a:buNone/>
              <a:defRPr sz="2159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&lt;p&gt;Read the &lt;a href="special.html"&gt;Special Document&lt;/a&gt;&lt;/p&gt;</a:t>
            </a:r>
          </a:p>
          <a:p>
            <a:pPr marL="411479" marR="411479" indent="0" defTabSz="411479">
              <a:spcBef>
                <a:spcPts val="0"/>
              </a:spcBef>
              <a:buSzTx/>
              <a:buNone/>
              <a:defRPr b="1" sz="2159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&lt;/object&gt;</a:t>
            </a:r>
          </a:p>
          <a:p>
            <a:pPr marL="400050" indent="-400050" defTabSz="525779">
              <a:spcBef>
                <a:spcPts val="2700"/>
              </a:spcBef>
              <a:defRPr sz="2700"/>
            </a:pPr>
            <a:r>
              <a:t>A generic element for embedding media on a web page. The media may require a plug-in to run.</a:t>
            </a:r>
          </a:p>
          <a:p>
            <a:pPr marL="400050" indent="-400050" defTabSz="525779">
              <a:spcBef>
                <a:spcPts val="2700"/>
              </a:spcBef>
              <a:defRPr sz="2700"/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data</a:t>
            </a:r>
            <a:r>
              <a:t> attribute points to the media file.</a:t>
            </a:r>
          </a:p>
          <a:p>
            <a:pPr marL="400050" indent="-400050" defTabSz="525779">
              <a:spcBef>
                <a:spcPts val="2700"/>
              </a:spcBef>
              <a:defRPr sz="2700"/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type</a:t>
            </a:r>
            <a:r>
              <a:t> attribute is the type of media (its MIME type).</a:t>
            </a:r>
          </a:p>
          <a:p>
            <a:pPr marL="400050" indent="-400050" defTabSz="525779">
              <a:spcBef>
                <a:spcPts val="2700"/>
              </a:spcBef>
              <a:defRPr sz="2700"/>
            </a:pPr>
            <a:r>
              <a:t>The content of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object</a:t>
            </a:r>
            <a:r>
              <a:t> element is a fallback if the media type isn’t supported.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Embedded Vide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Embedded Video</a:t>
            </a:r>
          </a:p>
        </p:txBody>
      </p:sp>
      <p:sp>
        <p:nvSpPr>
          <p:cNvPr id="100" name="HTML5 introduced the video element for embedding a video player on a web page. There is also an API for controlling video play."/>
          <p:cNvSpPr txBox="1"/>
          <p:nvPr>
            <p:ph type="body" sz="quarter" idx="1"/>
          </p:nvPr>
        </p:nvSpPr>
        <p:spPr>
          <a:xfrm>
            <a:off x="1155700" y="3359348"/>
            <a:ext cx="5299175" cy="2353817"/>
          </a:xfrm>
          <a:prstGeom prst="rect">
            <a:avLst/>
          </a:prstGeom>
        </p:spPr>
        <p:txBody>
          <a:bodyPr anchor="t"/>
          <a:lstStyle/>
          <a:p>
            <a:pPr marL="0" indent="0">
              <a:spcBef>
                <a:spcPts val="3600"/>
              </a:spcBef>
              <a:buSzTx/>
              <a:buNone/>
              <a:defRPr sz="2700"/>
            </a:pPr>
            <a:r>
              <a:t>HTML5 introduced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video</a:t>
            </a:r>
            <a:r>
              <a:t> element for embedding a video player on a web page. There is also an API for controlling video play.</a:t>
            </a:r>
          </a:p>
        </p:txBody>
      </p:sp>
      <p:pic>
        <p:nvPicPr>
          <p:cNvPr id="101" name="lwd5_1003_video.png" descr="lwd5_1003_video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374979" y="3278435"/>
            <a:ext cx="4241801" cy="3581401"/>
          </a:xfrm>
          <a:prstGeom prst="rect">
            <a:avLst/>
          </a:prstGeom>
          <a:ln w="12700">
            <a:miter lim="400000"/>
          </a:ln>
        </p:spPr>
      </p:pic>
      <p:sp>
        <p:nvSpPr>
          <p:cNvPr id="102" name="&lt;video src=&quot;windtunnel.mp4&quot; width=&quot;320&quot; height=&quot;262&quot; poster=&quot;windtunnel_still.jpg&quot; controls autoplay&gt;…"/>
          <p:cNvSpPr txBox="1"/>
          <p:nvPr/>
        </p:nvSpPr>
        <p:spPr>
          <a:xfrm>
            <a:off x="1270465" y="7281614"/>
            <a:ext cx="10296203" cy="142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457200" marR="457200" algn="l" defTabSz="457200">
              <a:spcBef>
                <a:spcPts val="3600"/>
              </a:spcBef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&lt;video src</a:t>
            </a:r>
            <a:r>
              <a:t>="windtunnel.mp4"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width=</a:t>
            </a:r>
            <a:r>
              <a:t>"320"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height=</a:t>
            </a:r>
            <a:r>
              <a:t>"262" poster="windtunnel_still.jpg"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controls autoplay&gt;</a:t>
            </a:r>
            <a:endParaRPr>
              <a:solidFill>
                <a:srgbClr val="FAA757"/>
              </a:solidFill>
            </a:endParaRPr>
          </a:p>
          <a:p>
            <a:pPr marL="457200" marR="457200" algn="l" defTabSz="457200">
              <a:defRPr sz="2200">
                <a:latin typeface="Courier"/>
                <a:ea typeface="Courier"/>
                <a:cs typeface="Courier"/>
                <a:sym typeface="Courier"/>
              </a:defRPr>
            </a:pPr>
            <a:r>
              <a:t>Get the &lt;a href="windtunnel.mp4"&gt;MP4 wind tunnel video&lt;/a&gt;</a:t>
            </a:r>
            <a:endParaRPr>
              <a:solidFill>
                <a:srgbClr val="FAA757"/>
              </a:solidFill>
            </a:endParaRPr>
          </a:p>
          <a:p>
            <a:pPr marL="457200" marR="457200" algn="l" defTabSz="457200">
              <a:defRPr b="1"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&lt;/video&gt;</a:t>
            </a:r>
          </a:p>
        </p:txBody>
      </p:sp>
      <p:sp>
        <p:nvSpPr>
          <p:cNvPr id="103" name="&lt;video&gt; &lt;/video&gt;"/>
          <p:cNvSpPr txBox="1"/>
          <p:nvPr/>
        </p:nvSpPr>
        <p:spPr>
          <a:xfrm>
            <a:off x="4799062" y="2095499"/>
            <a:ext cx="3406676" cy="508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spcBef>
                <a:spcPts val="4200"/>
              </a:spcBef>
              <a:defRPr b="1" sz="27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pPr/>
            <a:r>
              <a:t>&lt;video&gt; &lt;/video&gt;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Embedded Video (cont’d.)"/>
          <p:cNvSpPr txBox="1"/>
          <p:nvPr>
            <p:ph type="title"/>
          </p:nvPr>
        </p:nvSpPr>
        <p:spPr>
          <a:xfrm>
            <a:off x="952500" y="444500"/>
            <a:ext cx="11099800" cy="882700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Embedded Video (cont’d.)</a:t>
            </a:r>
          </a:p>
        </p:txBody>
      </p:sp>
      <p:sp>
        <p:nvSpPr>
          <p:cNvPr id="106" name="The content in the video element is a fallback for browsers that don’t support the video element (e.g., providing a link to the video).…"/>
          <p:cNvSpPr txBox="1"/>
          <p:nvPr>
            <p:ph type="body" idx="1"/>
          </p:nvPr>
        </p:nvSpPr>
        <p:spPr>
          <a:xfrm>
            <a:off x="952500" y="2278409"/>
            <a:ext cx="11099800" cy="6123931"/>
          </a:xfrm>
          <a:prstGeom prst="rect">
            <a:avLst/>
          </a:prstGeom>
        </p:spPr>
        <p:txBody>
          <a:bodyPr anchor="t"/>
          <a:lstStyle/>
          <a:p>
            <a:pPr marL="0" indent="0" defTabSz="549148">
              <a:spcBef>
                <a:spcPts val="2800"/>
              </a:spcBef>
              <a:buSzTx/>
              <a:buNone/>
              <a:defRPr sz="2820"/>
            </a:pPr>
            <a:r>
              <a:t>The content in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video</a:t>
            </a:r>
            <a:r>
              <a:t> element is a fallback for browsers that don’t support 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video</a:t>
            </a:r>
            <a:r>
              <a:t> element (e.g., providing a link to the video).</a:t>
            </a:r>
          </a:p>
          <a:p>
            <a:pPr marL="0" indent="0" defTabSz="549148">
              <a:spcBef>
                <a:spcPts val="2800"/>
              </a:spcBef>
              <a:buSzTx/>
              <a:buNone/>
              <a:defRPr sz="282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video</a:t>
            </a:r>
            <a:r>
              <a:t> element attributes:</a:t>
            </a:r>
          </a:p>
          <a:p>
            <a:pPr lvl="1" marL="835660" indent="-417830" defTabSz="549148">
              <a:spcBef>
                <a:spcPts val="2800"/>
              </a:spcBef>
              <a:defRPr sz="282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width/height</a:t>
            </a:r>
            <a:r>
              <a:t>: Specific dimension in pixels</a:t>
            </a:r>
          </a:p>
          <a:p>
            <a:pPr lvl="1" marL="835660" indent="-417830" defTabSz="549148">
              <a:spcBef>
                <a:spcPts val="2800"/>
              </a:spcBef>
              <a:defRPr sz="282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poster</a:t>
            </a:r>
            <a:r>
              <a:t>: Provides location of still image to show before video plays</a:t>
            </a:r>
          </a:p>
          <a:p>
            <a:pPr lvl="1" marL="835660" indent="-417830" defTabSz="549148">
              <a:spcBef>
                <a:spcPts val="2800"/>
              </a:spcBef>
              <a:defRPr sz="282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controls</a:t>
            </a:r>
            <a:r>
              <a:t>: Indicates that the video player controls should be visible</a:t>
            </a:r>
          </a:p>
          <a:p>
            <a:pPr lvl="1" marL="835660" indent="-417830" defTabSz="549148">
              <a:spcBef>
                <a:spcPts val="2800"/>
              </a:spcBef>
              <a:defRPr sz="282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autoplay</a:t>
            </a:r>
            <a:r>
              <a:t>: Makes the video start playing automatically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Video Format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Video Formats</a:t>
            </a:r>
          </a:p>
        </p:txBody>
      </p:sp>
      <p:sp>
        <p:nvSpPr>
          <p:cNvPr id="109" name="The most common video format options are:…"/>
          <p:cNvSpPr txBox="1"/>
          <p:nvPr>
            <p:ph type="body" sz="half" idx="1"/>
          </p:nvPr>
        </p:nvSpPr>
        <p:spPr>
          <a:xfrm>
            <a:off x="952500" y="2817415"/>
            <a:ext cx="11099800" cy="2684612"/>
          </a:xfrm>
          <a:prstGeom prst="rect">
            <a:avLst/>
          </a:prstGeom>
        </p:spPr>
        <p:txBody>
          <a:bodyPr anchor="t"/>
          <a:lstStyle/>
          <a:p>
            <a:pPr marL="0" indent="0" defTabSz="560831">
              <a:spcBef>
                <a:spcPts val="4000"/>
              </a:spcBef>
              <a:buSzTx/>
              <a:buNone/>
              <a:defRPr sz="3167"/>
            </a:pPr>
            <a:r>
              <a:t>The most common video format options are:</a:t>
            </a:r>
          </a:p>
          <a:p>
            <a:pPr marL="719327" indent="-426719" defTabSz="560831">
              <a:spcBef>
                <a:spcPts val="4000"/>
              </a:spcBef>
              <a:defRPr sz="3455"/>
            </a:pPr>
            <a:r>
              <a:t>MP4 (</a:t>
            </a:r>
            <a:r>
              <a:rPr i="1"/>
              <a:t>.mp4</a:t>
            </a:r>
            <a:r>
              <a:t> or </a:t>
            </a:r>
            <a:r>
              <a:rPr i="1"/>
              <a:t>.m4v</a:t>
            </a:r>
            <a:r>
              <a:t>)</a:t>
            </a:r>
          </a:p>
          <a:p>
            <a:pPr marL="719327" indent="-426719" defTabSz="560831">
              <a:spcBef>
                <a:spcPts val="4000"/>
              </a:spcBef>
              <a:defRPr sz="3455"/>
            </a:pPr>
            <a:r>
              <a:t>WebM (</a:t>
            </a:r>
            <a:r>
              <a:rPr i="1"/>
              <a:t>.webm</a:t>
            </a:r>
            <a:r>
              <a:t>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Video Formats (cont’d.)"/>
          <p:cNvSpPr txBox="1"/>
          <p:nvPr>
            <p:ph type="title"/>
          </p:nvPr>
        </p:nvSpPr>
        <p:spPr>
          <a:xfrm>
            <a:off x="952500" y="444500"/>
            <a:ext cx="11099800" cy="882700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Video Formats (cont’d.)</a:t>
            </a:r>
          </a:p>
        </p:txBody>
      </p:sp>
      <p:sp>
        <p:nvSpPr>
          <p:cNvPr id="112" name="&lt;source&gt; &lt;/source&gt;…"/>
          <p:cNvSpPr txBox="1"/>
          <p:nvPr>
            <p:ph type="body" idx="1"/>
          </p:nvPr>
        </p:nvSpPr>
        <p:spPr>
          <a:xfrm>
            <a:off x="952500" y="1854200"/>
            <a:ext cx="11099800" cy="6632030"/>
          </a:xfrm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6000"/>
              </a:spcBef>
              <a:buSzTx/>
              <a:buNone/>
              <a:defRPr b="1" sz="27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&lt;source&gt; &lt;/source&gt;</a:t>
            </a:r>
          </a:p>
          <a:p>
            <a:pPr marL="0" indent="0">
              <a:buSzTx/>
              <a:buNone/>
              <a:defRPr sz="3000"/>
            </a:pPr>
            <a:r>
              <a:t>To provide several video format options, list them in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source</a:t>
            </a:r>
            <a:r>
              <a:t> elements in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video</a:t>
            </a:r>
            <a:r>
              <a:t> element.</a:t>
            </a:r>
          </a:p>
          <a:p>
            <a:pPr marL="0" indent="0">
              <a:spcBef>
                <a:spcPts val="3000"/>
              </a:spcBef>
              <a:buSzTx/>
              <a:buNone/>
              <a:defRPr sz="3000"/>
            </a:pPr>
            <a:r>
              <a:t>The browser downloads the first file it supports, so put the videos with the smallest file sizes first.</a:t>
            </a:r>
          </a:p>
          <a:p>
            <a:pPr marL="457200" marR="457200" indent="0" defTabSz="457200">
              <a:spcBef>
                <a:spcPts val="600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&lt;video id="video" controls poster="img/poster.jpg"&gt;        </a:t>
            </a:r>
          </a:p>
          <a:p>
            <a:pPr marL="457200" marR="457200" indent="0" defTabSz="457200">
              <a:spcBef>
                <a:spcPts val="0"/>
              </a:spcBef>
              <a:buSzTx/>
              <a:buNone/>
              <a:defRPr b="1"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&lt;source src="clip.webm" type="video/webm"&gt;</a:t>
            </a:r>
          </a:p>
          <a:p>
            <a:pPr marL="457200" marR="457200" indent="0" defTabSz="457200">
              <a:spcBef>
                <a:spcPts val="0"/>
              </a:spcBef>
              <a:buSzTx/>
              <a:buNone/>
              <a:defRPr b="1" sz="2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&lt;source src="clip.mp4" type="video/mp4"&gt;</a:t>
            </a:r>
          </a:p>
          <a:p>
            <a:pPr marL="457200" marR="457200" indent="0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&lt;a href="clip.mp4"&gt;Download the MP4 of the clip.&lt;/a&gt;</a:t>
            </a:r>
          </a:p>
          <a:p>
            <a:pPr marL="457200" marR="457200" indent="0" defTabSz="457200"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&lt;/video&gt;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2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4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