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640" y="-112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87" name="Shape 8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80252716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PART I Ope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slide_footer.png" descr="slide_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662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18" name="# CHAPTER TITLE"/>
          <p:cNvSpPr txBox="1">
            <a:spLocks noGrp="1"/>
          </p:cNvSpPr>
          <p:nvPr>
            <p:ph type="body" sz="half" idx="13"/>
          </p:nvPr>
        </p:nvSpPr>
        <p:spPr>
          <a:xfrm>
            <a:off x="519633" y="2527300"/>
            <a:ext cx="11965534" cy="3302000"/>
          </a:xfrm>
          <a:prstGeom prst="rect">
            <a:avLst/>
          </a:prstGeom>
        </p:spPr>
        <p:txBody>
          <a:bodyPr anchor="b"/>
          <a:lstStyle/>
          <a:p>
            <a:pPr marL="0" indent="0" algn="ctr">
              <a:spcBef>
                <a:spcPts val="0"/>
              </a:spcBef>
              <a:buSzTx/>
              <a:buNone/>
              <a:defRPr sz="8000">
                <a:latin typeface="+mj-lt"/>
                <a:ea typeface="+mj-ea"/>
                <a:cs typeface="+mj-cs"/>
                <a:sym typeface="Helvetica"/>
              </a:defRPr>
            </a:pPr>
            <a:r>
              <a:rPr sz="9000" b="1">
                <a:solidFill>
                  <a:srgbClr val="42D0D0"/>
                </a:solidFill>
              </a:rPr>
              <a:t>#</a:t>
            </a:r>
            <a:r>
              <a:rPr sz="4000"/>
              <a:t/>
            </a:r>
            <a:br>
              <a:rPr sz="4000"/>
            </a:br>
            <a:r>
              <a:rPr sz="6000"/>
              <a:t>CHAPTER TITLE</a:t>
            </a:r>
          </a:p>
        </p:txBody>
      </p:sp>
      <p:pic>
        <p:nvPicPr>
          <p:cNvPr id="19" name="partIII_header.png" descr="partIII_header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" y="0"/>
            <a:ext cx="13004801" cy="1676400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ART I title + bullets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he internet vs. the web…"/>
          <p:cNvSpPr txBox="1">
            <a:spLocks noGrp="1"/>
          </p:cNvSpPr>
          <p:nvPr>
            <p:ph type="body" sz="half" idx="13"/>
          </p:nvPr>
        </p:nvSpPr>
        <p:spPr>
          <a:xfrm>
            <a:off x="2270621" y="3094260"/>
            <a:ext cx="9781679" cy="5105848"/>
          </a:xfrm>
          <a:prstGeom prst="rect">
            <a:avLst/>
          </a:prstGeom>
        </p:spPr>
        <p:txBody>
          <a:bodyPr/>
          <a:lstStyle/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The internet vs. the web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History of the web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What servers do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What browsers do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URLs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How web pages are constructed 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36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7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3D71B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pic>
        <p:nvPicPr>
          <p:cNvPr id="46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47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8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3D71B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anchor="t"/>
          <a:lstStyle>
            <a:lvl1pPr marL="0" indent="0">
              <a:spcBef>
                <a:spcPts val="3000"/>
              </a:spcBef>
              <a:buSzTx/>
              <a:buNone/>
              <a:defRPr sz="3000"/>
            </a:lvl1pPr>
            <a:lvl2pPr marL="0" indent="228600">
              <a:spcBef>
                <a:spcPts val="3000"/>
              </a:spcBef>
              <a:buSzTx/>
              <a:buNone/>
              <a:defRPr sz="3000"/>
            </a:lvl2pPr>
            <a:lvl3pPr marL="0" indent="457200">
              <a:spcBef>
                <a:spcPts val="3000"/>
              </a:spcBef>
              <a:buSzTx/>
              <a:buNone/>
              <a:defRPr sz="3000"/>
            </a:lvl3pPr>
            <a:lvl4pPr marL="0" indent="685800">
              <a:spcBef>
                <a:spcPts val="3000"/>
              </a:spcBef>
              <a:buSzTx/>
              <a:buNone/>
              <a:defRPr sz="3000"/>
            </a:lvl4pPr>
            <a:lvl5pPr marL="0" indent="914400">
              <a:spcBef>
                <a:spcPts val="3000"/>
              </a:spcBef>
              <a:buSzTx/>
              <a:buNone/>
              <a:defRPr sz="3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58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59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0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3D71B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title, cent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pic>
        <p:nvPicPr>
          <p:cNvPr id="69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70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1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609850"/>
            <a:ext cx="11099800" cy="62865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None/>
              <a:defRPr sz="4000"/>
            </a:lvl1pPr>
            <a:lvl2pPr marL="0" indent="228600" algn="ctr">
              <a:buSzTx/>
              <a:buNone/>
              <a:defRPr sz="4000"/>
            </a:lvl2pPr>
            <a:lvl3pPr marL="0" indent="457200" algn="ctr">
              <a:buSzTx/>
              <a:buNone/>
              <a:defRPr sz="4000"/>
            </a:lvl3pPr>
            <a:lvl4pPr marL="0" indent="685800" algn="ctr">
              <a:buSzTx/>
              <a:buNone/>
              <a:defRPr sz="4000"/>
            </a:lvl4pPr>
            <a:lvl5pPr marL="0" indent="914400" algn="ctr">
              <a:buSzTx/>
              <a:buNone/>
              <a:defRPr sz="4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2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3D71B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footer.png" descr="footer.pn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OVERVIEW"/>
          <p:cNvSpPr txBox="1"/>
          <p:nvPr/>
        </p:nvSpPr>
        <p:spPr>
          <a:xfrm>
            <a:off x="952500" y="5334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defRPr sz="4800" b="1"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OVERVIEW</a:t>
            </a:r>
          </a:p>
        </p:txBody>
      </p:sp>
      <p:sp>
        <p:nvSpPr>
          <p:cNvPr id="5" name="Line"/>
          <p:cNvSpPr/>
          <p:nvPr/>
        </p:nvSpPr>
        <p:spPr>
          <a:xfrm>
            <a:off x="1197470" y="2074763"/>
            <a:ext cx="1060986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" name="Line"/>
          <p:cNvSpPr/>
          <p:nvPr/>
        </p:nvSpPr>
        <p:spPr>
          <a:xfrm>
            <a:off x="1197470" y="1146323"/>
            <a:ext cx="1060986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7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3D71B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" name="Title Text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9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ransition xmlns:p14="http://schemas.microsoft.com/office/powerpoint/2010/main" spd="med"/>
  <p:txStyles>
    <p:title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9pPr>
    </p:titleStyle>
    <p:bodyStyle>
      <a:lvl1pPr marL="444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://ss64.com/bash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20 MODERN WEB…"/>
          <p:cNvSpPr txBox="1">
            <a:spLocks noGrp="1"/>
          </p:cNvSpPr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ctr">
              <a:spcBef>
                <a:spcPts val="0"/>
              </a:spcBef>
              <a:buSzTx/>
              <a:buNone/>
              <a:defRPr sz="8000">
                <a:latin typeface="+mj-lt"/>
                <a:ea typeface="+mj-ea"/>
                <a:cs typeface="+mj-cs"/>
                <a:sym typeface="Helvetica"/>
              </a:defRPr>
            </a:pPr>
            <a:r>
              <a:rPr sz="9000" b="1">
                <a:solidFill>
                  <a:srgbClr val="3D71B8"/>
                </a:solidFill>
              </a:rPr>
              <a:t>20</a:t>
            </a:r>
            <a:r>
              <a:rPr sz="4000"/>
              <a:t/>
            </a:r>
            <a:br>
              <a:rPr sz="4000"/>
            </a:br>
            <a:r>
              <a:rPr sz="6000">
                <a:latin typeface="+mn-lt"/>
                <a:ea typeface="+mn-ea"/>
                <a:cs typeface="+mn-cs"/>
                <a:sym typeface="Helvetica Light"/>
              </a:rPr>
              <a:t>MODERN WEB </a:t>
            </a:r>
          </a:p>
          <a:p>
            <a:pPr marL="0" indent="0" algn="ctr">
              <a:spcBef>
                <a:spcPts val="0"/>
              </a:spcBef>
              <a:buSzTx/>
              <a:buNone/>
              <a:defRPr sz="8000">
                <a:latin typeface="+mj-lt"/>
                <a:ea typeface="+mj-ea"/>
                <a:cs typeface="+mj-cs"/>
                <a:sym typeface="Helvetica"/>
              </a:defRPr>
            </a:pPr>
            <a:r>
              <a:rPr sz="6000">
                <a:latin typeface="+mn-lt"/>
                <a:ea typeface="+mn-ea"/>
                <a:cs typeface="+mn-cs"/>
                <a:sym typeface="Helvetica Light"/>
              </a:rPr>
              <a:t>DEVELOPMENT TOOLS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CSS Preprocessor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CSS Preprocessors</a:t>
            </a:r>
          </a:p>
        </p:txBody>
      </p:sp>
      <p:sp>
        <p:nvSpPr>
          <p:cNvPr id="116" name="CSS preprocessors allow authors to write CSS in a syntax similar to a scripting language.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b="1">
                <a:latin typeface="+mj-lt"/>
                <a:ea typeface="+mj-ea"/>
                <a:cs typeface="+mj-cs"/>
                <a:sym typeface="Helvetica"/>
              </a:rPr>
              <a:t>CSS preprocessors</a:t>
            </a:r>
            <a:r>
              <a:t> allow authors to write CSS in a syntax similar to a scripting language.</a:t>
            </a:r>
          </a:p>
          <a:p>
            <a:r>
              <a:t>The most popular preprocessor is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Sass</a:t>
            </a:r>
            <a:r>
              <a:t>, followed by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LESS</a:t>
            </a:r>
            <a:r>
              <a:t> and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Stylus</a:t>
            </a:r>
            <a:r>
              <a:t>.</a:t>
            </a:r>
          </a:p>
          <a:p>
            <a:r>
              <a:t>Preprocessor syntax offers many efficiencies, including:</a:t>
            </a:r>
          </a:p>
          <a:p>
            <a:pPr marL="814916" lvl="1" indent="-370416">
              <a:buSzPct val="75000"/>
              <a:buChar char="•"/>
            </a:pPr>
            <a:r>
              <a:t>Nesting styles</a:t>
            </a:r>
          </a:p>
          <a:p>
            <a:pPr marL="814916" lvl="1" indent="-370416">
              <a:buSzPct val="75000"/>
              <a:buChar char="•"/>
            </a:pPr>
            <a:r>
              <a:t>Reusable variables</a:t>
            </a:r>
          </a:p>
          <a:p>
            <a:pPr marL="814916" lvl="1" indent="-370416">
              <a:buSzPct val="75000"/>
              <a:buChar char="•"/>
            </a:pPr>
            <a:r>
              <a:t>Reusable sets of styles (mixins)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CSS Preprocessors (cont’d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CSS Preprocessors (cont’d)</a:t>
            </a:r>
          </a:p>
        </p:txBody>
      </p:sp>
      <p:sp>
        <p:nvSpPr>
          <p:cNvPr id="119" name="A compiler program converts the preprocessor language to a standard .css file the browser can read:"/>
          <p:cNvSpPr txBox="1">
            <a:spLocks noGrp="1"/>
          </p:cNvSpPr>
          <p:nvPr>
            <p:ph type="body" idx="1"/>
          </p:nvPr>
        </p:nvSpPr>
        <p:spPr>
          <a:xfrm>
            <a:off x="952500" y="2409775"/>
            <a:ext cx="11099800" cy="6480225"/>
          </a:xfrm>
          <a:prstGeom prst="rect">
            <a:avLst/>
          </a:prstGeom>
        </p:spPr>
        <p:txBody>
          <a:bodyPr/>
          <a:lstStyle/>
          <a:p>
            <a:r>
              <a:t>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compiler </a:t>
            </a:r>
            <a:r>
              <a:t>program converts the preprocessor language to a standard 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.css</a:t>
            </a:r>
            <a:r>
              <a:t> file the browser can read:</a:t>
            </a:r>
          </a:p>
        </p:txBody>
      </p:sp>
      <p:pic>
        <p:nvPicPr>
          <p:cNvPr id="120" name="lwd5_2003_preprocessor.png" descr="lwd5_2003_preprocesso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20800" y="3987800"/>
            <a:ext cx="10160000" cy="42672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Nesting  (shown in Sass syntax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Nesting </a:t>
            </a:r>
            <a:br/>
            <a:r>
              <a:rPr sz="3600" b="0">
                <a:latin typeface="+mn-lt"/>
                <a:ea typeface="+mn-ea"/>
                <a:cs typeface="+mn-cs"/>
                <a:sym typeface="Helvetica Light"/>
              </a:rPr>
              <a:t>(shown in Sass syntax)</a:t>
            </a:r>
          </a:p>
        </p:txBody>
      </p:sp>
      <p:sp>
        <p:nvSpPr>
          <p:cNvPr id="123" name="Sass lets you nest style rules to match the structure of the document (it decreases the number of selectors):…"/>
          <p:cNvSpPr txBox="1">
            <a:spLocks noGrp="1"/>
          </p:cNvSpPr>
          <p:nvPr>
            <p:ph type="body" idx="1"/>
          </p:nvPr>
        </p:nvSpPr>
        <p:spPr>
          <a:xfrm>
            <a:off x="963556" y="2620858"/>
            <a:ext cx="11099801" cy="6505923"/>
          </a:xfrm>
          <a:prstGeom prst="rect">
            <a:avLst/>
          </a:prstGeom>
        </p:spPr>
        <p:txBody>
          <a:bodyPr/>
          <a:lstStyle/>
          <a:p>
            <a:r>
              <a:rPr dirty="0"/>
              <a:t>Sass lets you nest style rules to match the structure of the document (it decreases the number of selectors):</a:t>
            </a:r>
          </a:p>
          <a:p>
            <a:pPr lvl="2">
              <a:defRPr sz="2400" b="1">
                <a:latin typeface="+mj-lt"/>
                <a:ea typeface="+mj-ea"/>
                <a:cs typeface="+mj-cs"/>
                <a:sym typeface="Helvetica"/>
              </a:defRPr>
            </a:pPr>
            <a:r>
              <a:rPr dirty="0"/>
              <a:t>Sass syntax</a:t>
            </a:r>
          </a:p>
          <a:p>
            <a:pPr lvl="2" defTabSz="457200">
              <a:defRPr sz="2200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b="1" dirty="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nav</a:t>
            </a:r>
            <a:r>
              <a:rPr dirty="0">
                <a:solidFill>
                  <a:srgbClr val="000000"/>
                </a:solidFill>
              </a:rPr>
              <a:t> {</a:t>
            </a:r>
          </a:p>
          <a:p>
            <a:pPr lvl="2" defTabSz="457200">
              <a:spcBef>
                <a:spcPts val="0"/>
              </a:spcBef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margin: 1em 2em;</a:t>
            </a:r>
          </a:p>
          <a:p>
            <a:pPr lvl="2" defTabSz="457200">
              <a:spcBef>
                <a:spcPts val="0"/>
              </a:spcBef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</a:t>
            </a:r>
            <a:r>
              <a:rPr b="1" dirty="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ul</a:t>
            </a:r>
            <a:r>
              <a:rPr dirty="0"/>
              <a:t> {</a:t>
            </a:r>
          </a:p>
          <a:p>
            <a:pPr lvl="2" defTabSz="457200">
              <a:spcBef>
                <a:spcPts val="0"/>
              </a:spcBef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  list-style: none;</a:t>
            </a:r>
          </a:p>
          <a:p>
            <a:pPr lvl="2" defTabSz="457200">
              <a:spcBef>
                <a:spcPts val="0"/>
              </a:spcBef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  padding: 0;</a:t>
            </a:r>
          </a:p>
          <a:p>
            <a:pPr lvl="2" defTabSz="457200">
              <a:spcBef>
                <a:spcPts val="0"/>
              </a:spcBef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  margin: 0;</a:t>
            </a:r>
          </a:p>
          <a:p>
            <a:pPr lvl="2" defTabSz="457200">
              <a:spcBef>
                <a:spcPts val="0"/>
              </a:spcBef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  </a:t>
            </a:r>
            <a:r>
              <a:rPr b="1" dirty="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li</a:t>
            </a:r>
            <a:r>
              <a:rPr dirty="0"/>
              <a:t> {</a:t>
            </a:r>
          </a:p>
          <a:p>
            <a:pPr lvl="2" defTabSz="457200">
              <a:spcBef>
                <a:spcPts val="0"/>
              </a:spcBef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    display: block;</a:t>
            </a:r>
          </a:p>
          <a:p>
            <a:pPr lvl="2" defTabSz="457200">
              <a:spcBef>
                <a:spcPts val="0"/>
              </a:spcBef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	   width: 6em;</a:t>
            </a:r>
          </a:p>
          <a:p>
            <a:pPr lvl="2" defTabSz="457200">
              <a:spcBef>
                <a:spcPts val="0"/>
              </a:spcBef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    height: 2em;</a:t>
            </a:r>
          </a:p>
          <a:p>
            <a:pPr lvl="2" defTabSz="457200">
              <a:spcBef>
                <a:spcPts val="0"/>
              </a:spcBef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  }</a:t>
            </a:r>
          </a:p>
          <a:p>
            <a:pPr lvl="2" defTabSz="457200">
              <a:spcBef>
                <a:spcPts val="0"/>
              </a:spcBef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}</a:t>
            </a:r>
          </a:p>
        </p:txBody>
      </p:sp>
      <p:sp>
        <p:nvSpPr>
          <p:cNvPr id="124" name="Converted to standard CSS:…"/>
          <p:cNvSpPr txBox="1"/>
          <p:nvPr/>
        </p:nvSpPr>
        <p:spPr>
          <a:xfrm>
            <a:off x="7281682" y="3769548"/>
            <a:ext cx="4263480" cy="547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spcBef>
                <a:spcPts val="3000"/>
              </a:spcBef>
              <a:defRPr sz="2400" b="1"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dirty="0"/>
              <a:t>Converted to standard CSS:</a:t>
            </a:r>
          </a:p>
          <a:p>
            <a:pPr algn="just" defTabSz="457200">
              <a:spcBef>
                <a:spcPts val="3000"/>
              </a:spcBef>
              <a:defRPr sz="2200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b="1" dirty="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nav</a:t>
            </a:r>
            <a:r>
              <a:rPr dirty="0">
                <a:solidFill>
                  <a:srgbClr val="000000"/>
                </a:solidFill>
              </a:rPr>
              <a:t> {</a:t>
            </a:r>
          </a:p>
          <a:p>
            <a:pPr algn="just" defTabSz="457200"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margin: 1em 2em;</a:t>
            </a:r>
          </a:p>
          <a:p>
            <a:pPr algn="just" defTabSz="457200"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}</a:t>
            </a:r>
          </a:p>
          <a:p>
            <a:pPr algn="just" defTabSz="457200">
              <a:defRPr sz="2200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b="1" dirty="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nav ul</a:t>
            </a:r>
            <a:r>
              <a:rPr dirty="0">
                <a:solidFill>
                  <a:srgbClr val="000000"/>
                </a:solidFill>
              </a:rPr>
              <a:t> {</a:t>
            </a:r>
          </a:p>
          <a:p>
            <a:pPr algn="just" defTabSz="457200"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list-style: none;</a:t>
            </a:r>
          </a:p>
          <a:p>
            <a:pPr algn="just" defTabSz="457200"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padding: 0;</a:t>
            </a:r>
          </a:p>
          <a:p>
            <a:pPr algn="just" defTabSz="457200"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margin: 0;</a:t>
            </a:r>
          </a:p>
          <a:p>
            <a:pPr algn="just" defTabSz="457200"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} </a:t>
            </a:r>
          </a:p>
          <a:p>
            <a:pPr algn="just" defTabSz="457200">
              <a:defRPr sz="2200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b="1" dirty="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nav ul li</a:t>
            </a:r>
            <a:r>
              <a:rPr dirty="0">
                <a:solidFill>
                  <a:srgbClr val="000000"/>
                </a:solidFill>
              </a:rPr>
              <a:t> {</a:t>
            </a:r>
          </a:p>
          <a:p>
            <a:pPr algn="just" defTabSz="457200"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display: block;</a:t>
            </a:r>
          </a:p>
          <a:p>
            <a:pPr algn="just" defTabSz="457200"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width: 6em;</a:t>
            </a:r>
          </a:p>
          <a:p>
            <a:pPr algn="just" defTabSz="457200"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height: 2em;</a:t>
            </a:r>
          </a:p>
          <a:p>
            <a:pPr algn="just" defTabSz="457200"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}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Variables…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Variables</a:t>
            </a:r>
            <a:endParaRPr b="0">
              <a:latin typeface="+mn-lt"/>
              <a:ea typeface="+mn-ea"/>
              <a:cs typeface="+mn-cs"/>
              <a:sym typeface="Helvetica Light"/>
            </a:endParaRPr>
          </a:p>
          <a:p>
            <a:r>
              <a:rPr sz="3600" b="0">
                <a:latin typeface="+mn-lt"/>
                <a:ea typeface="+mn-ea"/>
                <a:cs typeface="+mn-cs"/>
                <a:sym typeface="Helvetica Light"/>
              </a:rPr>
              <a:t>(shown in Sass syntax)</a:t>
            </a:r>
          </a:p>
        </p:txBody>
      </p:sp>
      <p:sp>
        <p:nvSpPr>
          <p:cNvPr id="127" name="A variable is a value you define once and use multiple times throughout the document.…"/>
          <p:cNvSpPr txBox="1">
            <a:spLocks noGrp="1"/>
          </p:cNvSpPr>
          <p:nvPr>
            <p:ph type="body" idx="1"/>
          </p:nvPr>
        </p:nvSpPr>
        <p:spPr>
          <a:xfrm>
            <a:off x="952500" y="2638077"/>
            <a:ext cx="11099800" cy="6505923"/>
          </a:xfrm>
          <a:prstGeom prst="rect">
            <a:avLst/>
          </a:prstGeom>
        </p:spPr>
        <p:txBody>
          <a:bodyPr/>
          <a:lstStyle/>
          <a:p>
            <a:r>
              <a:rPr dirty="0"/>
              <a:t>A </a:t>
            </a:r>
            <a:r>
              <a:rPr b="1" dirty="0">
                <a:latin typeface="+mj-lt"/>
                <a:ea typeface="+mj-ea"/>
                <a:cs typeface="+mj-cs"/>
                <a:sym typeface="Helvetica"/>
              </a:rPr>
              <a:t>variable</a:t>
            </a:r>
            <a:r>
              <a:rPr dirty="0"/>
              <a:t> is a value you define once and use multiple times throughout the document. </a:t>
            </a:r>
          </a:p>
          <a:p>
            <a:r>
              <a:rPr dirty="0"/>
              <a:t>The advantage is you can change the value in one place instead of replacing it everywhere. It also helps keep styles consistent.</a:t>
            </a:r>
          </a:p>
          <a:p>
            <a:pPr lvl="2">
              <a:defRPr sz="2400" b="1">
                <a:latin typeface="+mj-lt"/>
                <a:ea typeface="+mj-ea"/>
                <a:cs typeface="+mj-cs"/>
                <a:sym typeface="Helvetica"/>
              </a:defRPr>
            </a:pPr>
            <a:r>
              <a:rPr dirty="0"/>
              <a:t>Sass syntax:</a:t>
            </a:r>
          </a:p>
          <a:p>
            <a:pPr marL="457200" marR="457200" algn="just" defTabSz="457200">
              <a:defRPr sz="2200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b="1" dirty="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$oreilly-red</a:t>
            </a:r>
            <a:r>
              <a:rPr dirty="0">
                <a:solidFill>
                  <a:srgbClr val="000000"/>
                </a:solidFill>
              </a:rPr>
              <a:t>: #900;</a:t>
            </a:r>
          </a:p>
          <a:p>
            <a:pPr marL="457200" marR="457200" algn="just" defTabSz="457200">
              <a:spcBef>
                <a:spcPts val="0"/>
              </a:spcBef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endParaRPr dirty="0">
              <a:solidFill>
                <a:srgbClr val="000000"/>
              </a:solidFill>
            </a:endParaRPr>
          </a:p>
          <a:p>
            <a:pPr marL="457200" marR="457200" algn="just" defTabSz="457200">
              <a:spcBef>
                <a:spcPts val="0"/>
              </a:spcBef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a { </a:t>
            </a:r>
          </a:p>
          <a:p>
            <a:pPr marL="457200" marR="457200" algn="just" defTabSz="457200">
              <a:spcBef>
                <a:spcPts val="0"/>
              </a:spcBef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border-color: </a:t>
            </a:r>
            <a:r>
              <a:rPr b="1" dirty="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$oreilly-red</a:t>
            </a:r>
            <a:r>
              <a:rPr dirty="0"/>
              <a:t>; </a:t>
            </a:r>
          </a:p>
          <a:p>
            <a:pPr marL="457200" marR="457200" algn="just" defTabSz="457200">
              <a:spcBef>
                <a:spcPts val="0"/>
              </a:spcBef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}</a:t>
            </a:r>
          </a:p>
        </p:txBody>
      </p:sp>
      <p:sp>
        <p:nvSpPr>
          <p:cNvPr id="128" name="Converted to standard CSS:…"/>
          <p:cNvSpPr txBox="1"/>
          <p:nvPr/>
        </p:nvSpPr>
        <p:spPr>
          <a:xfrm>
            <a:off x="7194425" y="5505965"/>
            <a:ext cx="4427849" cy="2171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spcBef>
                <a:spcPts val="3000"/>
              </a:spcBef>
              <a:defRPr sz="2400" b="1"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dirty="0"/>
              <a:t>Converted to standard CSS:</a:t>
            </a:r>
          </a:p>
          <a:p>
            <a:pPr marL="457200" marR="457200" algn="just" defTabSz="457200">
              <a:spcBef>
                <a:spcPts val="3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a { </a:t>
            </a:r>
          </a:p>
          <a:p>
            <a:pPr marL="457200" marR="457200" algn="just" defTabSz="457200"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border-color: </a:t>
            </a:r>
            <a:r>
              <a:rPr b="1" dirty="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#900</a:t>
            </a:r>
            <a:r>
              <a:rPr dirty="0"/>
              <a:t>; </a:t>
            </a:r>
          </a:p>
          <a:p>
            <a:pPr marL="457200" marR="457200" algn="just" defTabSz="457200"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}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Mixins…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Mixins</a:t>
            </a:r>
            <a:endParaRPr b="0">
              <a:latin typeface="+mn-lt"/>
              <a:ea typeface="+mn-ea"/>
              <a:cs typeface="+mn-cs"/>
              <a:sym typeface="Helvetica Light"/>
            </a:endParaRPr>
          </a:p>
          <a:p>
            <a:r>
              <a:rPr sz="3600" b="0">
                <a:latin typeface="+mn-lt"/>
                <a:ea typeface="+mn-ea"/>
                <a:cs typeface="+mn-cs"/>
                <a:sym typeface="Helvetica Light"/>
              </a:rPr>
              <a:t>(shown in Sass syntax)</a:t>
            </a:r>
          </a:p>
        </p:txBody>
      </p:sp>
      <p:sp>
        <p:nvSpPr>
          <p:cNvPr id="131" name="A mixin is set of style declarations that you can define once and reuse. It eliminates a lot of repetitive code:…"/>
          <p:cNvSpPr txBox="1">
            <a:spLocks noGrp="1"/>
          </p:cNvSpPr>
          <p:nvPr>
            <p:ph type="body" idx="1"/>
          </p:nvPr>
        </p:nvSpPr>
        <p:spPr>
          <a:xfrm>
            <a:off x="952500" y="2638077"/>
            <a:ext cx="11099800" cy="6505923"/>
          </a:xfrm>
          <a:prstGeom prst="rect">
            <a:avLst/>
          </a:prstGeom>
        </p:spPr>
        <p:txBody>
          <a:bodyPr/>
          <a:lstStyle/>
          <a:p>
            <a:r>
              <a:t>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mixin</a:t>
            </a:r>
            <a:r>
              <a:t> is set of style declarations that you can define once and reuse. It eliminates a lot of repetitive code:</a:t>
            </a:r>
          </a:p>
          <a:p>
            <a:pPr>
              <a:spcBef>
                <a:spcPts val="4200"/>
              </a:spcBef>
              <a:defRPr sz="2400" b="1">
                <a:latin typeface="+mj-lt"/>
                <a:ea typeface="+mj-ea"/>
                <a:cs typeface="+mj-cs"/>
                <a:sym typeface="Helvetica"/>
              </a:defRPr>
            </a:pPr>
            <a:r>
              <a:t>Sass syntax:</a:t>
            </a:r>
          </a:p>
          <a:p>
            <a:pPr algn="just" defTabSz="457200">
              <a:defRPr sz="2200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@mixin special</a:t>
            </a:r>
            <a:r>
              <a:rPr>
                <a:solidFill>
                  <a:srgbClr val="000000"/>
                </a:solidFill>
              </a:rPr>
              <a:t> {</a:t>
            </a:r>
          </a:p>
          <a:p>
            <a:pPr algn="just" defTabSz="457200">
              <a:spcBef>
                <a:spcPts val="0"/>
              </a:spcBef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color: #fff;</a:t>
            </a:r>
          </a:p>
          <a:p>
            <a:pPr algn="just" defTabSz="457200">
              <a:spcBef>
                <a:spcPts val="0"/>
              </a:spcBef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background-color: #befc6d;</a:t>
            </a:r>
          </a:p>
          <a:p>
            <a:pPr algn="just" defTabSz="457200">
              <a:spcBef>
                <a:spcPts val="0"/>
              </a:spcBef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border: 1px dotted #59950c;</a:t>
            </a:r>
          </a:p>
          <a:p>
            <a:pPr algn="just" defTabSz="457200">
              <a:spcBef>
                <a:spcPts val="0"/>
              </a:spcBef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  <a:p>
            <a:pPr algn="just" defTabSz="457200">
              <a:spcBef>
                <a:spcPts val="0"/>
              </a:spcBef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a.nav {</a:t>
            </a:r>
          </a:p>
          <a:p>
            <a:pPr algn="just" defTabSz="457200">
              <a:spcBef>
                <a:spcPts val="0"/>
              </a:spcBef>
              <a:defRPr sz="22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@include special;</a:t>
            </a:r>
          </a:p>
          <a:p>
            <a:pPr algn="just" defTabSz="457200">
              <a:spcBef>
                <a:spcPts val="0"/>
              </a:spcBef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  <a:p>
            <a:pPr algn="just" defTabSz="457200">
              <a:spcBef>
                <a:spcPts val="0"/>
              </a:spcBef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a.nav: hover {</a:t>
            </a:r>
          </a:p>
          <a:p>
            <a:pPr algn="just" defTabSz="457200">
              <a:spcBef>
                <a:spcPts val="0"/>
              </a:spcBef>
              <a:defRPr sz="22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@include special;</a:t>
            </a:r>
          </a:p>
          <a:p>
            <a:pPr algn="just" defTabSz="457200">
              <a:spcBef>
                <a:spcPts val="0"/>
              </a:spcBef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border: 1px yellow solid; </a:t>
            </a:r>
          </a:p>
          <a:p>
            <a:pPr algn="just" defTabSz="457200">
              <a:spcBef>
                <a:spcPts val="0"/>
              </a:spcBef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</p:txBody>
      </p:sp>
      <p:sp>
        <p:nvSpPr>
          <p:cNvPr id="132" name="Converted to standard CSS:…"/>
          <p:cNvSpPr txBox="1"/>
          <p:nvPr/>
        </p:nvSpPr>
        <p:spPr>
          <a:xfrm>
            <a:off x="7359525" y="3931166"/>
            <a:ext cx="5144320" cy="4813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spcBef>
                <a:spcPts val="3000"/>
              </a:spcBef>
              <a:defRPr sz="2400" b="1"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dirty="0"/>
              <a:t>Converted to standard CSS:</a:t>
            </a:r>
          </a:p>
          <a:p>
            <a:pPr algn="just" defTabSz="457200">
              <a:spcBef>
                <a:spcPts val="3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a.nav {</a:t>
            </a:r>
          </a:p>
          <a:p>
            <a:pPr algn="just" defTabSz="457200">
              <a:defRPr sz="2200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dirty="0">
                <a:solidFill>
                  <a:srgbClr val="000000"/>
                </a:solidFill>
              </a:rPr>
              <a:t>  </a:t>
            </a:r>
            <a:r>
              <a:rPr b="1" dirty="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color: #fff;</a:t>
            </a:r>
          </a:p>
          <a:p>
            <a:pPr algn="just" defTabSz="457200">
              <a:defRPr sz="22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background-color: #befc6d;</a:t>
            </a:r>
          </a:p>
          <a:p>
            <a:pPr algn="just" defTabSz="457200">
              <a:defRPr sz="22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border: 1px dotted #59950c;</a:t>
            </a:r>
          </a:p>
          <a:p>
            <a:pPr algn="just" defTabSz="457200"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}</a:t>
            </a:r>
          </a:p>
          <a:p>
            <a:pPr algn="just" defTabSz="457200"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a.nav: hover {</a:t>
            </a:r>
          </a:p>
          <a:p>
            <a:pPr algn="just" defTabSz="457200">
              <a:defRPr sz="2200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dirty="0">
                <a:solidFill>
                  <a:srgbClr val="000000"/>
                </a:solidFill>
              </a:rPr>
              <a:t>  </a:t>
            </a:r>
            <a:r>
              <a:rPr b="1" dirty="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color: #fff;</a:t>
            </a:r>
          </a:p>
          <a:p>
            <a:pPr algn="just" defTabSz="457200">
              <a:defRPr sz="22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background-color: #befc6d;</a:t>
            </a:r>
          </a:p>
          <a:p>
            <a:pPr algn="just" defTabSz="457200">
              <a:defRPr sz="22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border: 1px dotted #59950c;</a:t>
            </a:r>
          </a:p>
          <a:p>
            <a:pPr algn="just" defTabSz="457200"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border: 1px yellow solid; </a:t>
            </a:r>
          </a:p>
          <a:p>
            <a:pPr algn="just" defTabSz="457200"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}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Mixins with Arguments…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Mixins with Arguments</a:t>
            </a:r>
            <a:endParaRPr b="0">
              <a:latin typeface="+mn-lt"/>
              <a:ea typeface="+mn-ea"/>
              <a:cs typeface="+mn-cs"/>
              <a:sym typeface="Helvetica Light"/>
            </a:endParaRPr>
          </a:p>
          <a:p>
            <a:r>
              <a:rPr sz="3600" b="0">
                <a:latin typeface="+mn-lt"/>
                <a:ea typeface="+mn-ea"/>
                <a:cs typeface="+mn-cs"/>
                <a:sym typeface="Helvetica Light"/>
              </a:rPr>
              <a:t>(shown in Sass syntax)</a:t>
            </a:r>
          </a:p>
        </p:txBody>
      </p:sp>
      <p:sp>
        <p:nvSpPr>
          <p:cNvPr id="135" name="Use an argument (a placeholder value indicated with a $) in a mixin to plug different values in as needed:…"/>
          <p:cNvSpPr txBox="1">
            <a:spLocks noGrp="1"/>
          </p:cNvSpPr>
          <p:nvPr>
            <p:ph type="body" idx="1"/>
          </p:nvPr>
        </p:nvSpPr>
        <p:spPr>
          <a:xfrm>
            <a:off x="723900" y="2765077"/>
            <a:ext cx="11099800" cy="6505923"/>
          </a:xfrm>
          <a:prstGeom prst="rect">
            <a:avLst/>
          </a:prstGeom>
        </p:spPr>
        <p:txBody>
          <a:bodyPr/>
          <a:lstStyle/>
          <a:p>
            <a:r>
              <a:t>Use an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argument</a:t>
            </a:r>
            <a:r>
              <a:t> (a placeholder value indicated with a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$</a:t>
            </a:r>
            <a:r>
              <a:t>) in a mixin to plug different values in as needed:</a:t>
            </a:r>
          </a:p>
          <a:p>
            <a:pPr>
              <a:spcBef>
                <a:spcPts val="4200"/>
              </a:spcBef>
              <a:defRPr sz="2400" b="1">
                <a:latin typeface="+mj-lt"/>
                <a:ea typeface="+mj-ea"/>
                <a:cs typeface="+mj-cs"/>
                <a:sym typeface="Helvetica"/>
              </a:defRPr>
            </a:pPr>
            <a:r>
              <a:t>Sass syntax:</a:t>
            </a:r>
          </a:p>
          <a:p>
            <a:pPr algn="just" defTabSz="457200">
              <a:defRPr sz="2200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rgbClr val="000000"/>
                </a:solidFill>
              </a:rPr>
              <a:t>@mixin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 rounded($radius)</a:t>
            </a:r>
            <a:r>
              <a:rPr>
                <a:solidFill>
                  <a:srgbClr val="000000"/>
                </a:solidFill>
              </a:rPr>
              <a:t> {</a:t>
            </a:r>
          </a:p>
          <a:p>
            <a:pPr algn="just" defTabSz="457200">
              <a:spcBef>
                <a:spcPts val="0"/>
              </a:spcBef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-webkit-border-radius: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$radius</a:t>
            </a:r>
            <a:r>
              <a:t>;</a:t>
            </a:r>
          </a:p>
          <a:p>
            <a:pPr algn="just" defTabSz="457200">
              <a:spcBef>
                <a:spcPts val="0"/>
              </a:spcBef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 -moz-border-radius: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$radius</a:t>
            </a:r>
            <a:r>
              <a:t>;</a:t>
            </a:r>
          </a:p>
          <a:p>
            <a:pPr algn="just" defTabSz="457200">
              <a:spcBef>
                <a:spcPts val="0"/>
              </a:spcBef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      border-radius: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$radius</a:t>
            </a:r>
            <a:r>
              <a:t>;</a:t>
            </a:r>
          </a:p>
          <a:p>
            <a:pPr algn="just" defTabSz="457200">
              <a:spcBef>
                <a:spcPts val="0"/>
              </a:spcBef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  <a:p>
            <a:pPr algn="just" defTabSz="457200">
              <a:spcBef>
                <a:spcPts val="0"/>
              </a:spcBef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aside {</a:t>
            </a:r>
          </a:p>
          <a:p>
            <a:pPr algn="just" defTabSz="457200">
              <a:spcBef>
                <a:spcPts val="0"/>
              </a:spcBef>
              <a:defRPr sz="22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@include rounded(.5em);</a:t>
            </a:r>
          </a:p>
          <a:p>
            <a:pPr algn="just" defTabSz="457200">
              <a:spcBef>
                <a:spcPts val="0"/>
              </a:spcBef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background: #f2f5d5;</a:t>
            </a:r>
          </a:p>
          <a:p>
            <a:pPr algn="just" defTabSz="457200">
              <a:spcBef>
                <a:spcPts val="0"/>
              </a:spcBef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</p:txBody>
      </p:sp>
      <p:sp>
        <p:nvSpPr>
          <p:cNvPr id="136" name="Converted to standard CSS:…"/>
          <p:cNvSpPr txBox="1"/>
          <p:nvPr/>
        </p:nvSpPr>
        <p:spPr>
          <a:xfrm>
            <a:off x="7188849" y="4066167"/>
            <a:ext cx="5311987" cy="316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spcBef>
                <a:spcPts val="3000"/>
              </a:spcBef>
              <a:defRPr sz="2400" b="1"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dirty="0"/>
              <a:t>Converted to standard CSS:</a:t>
            </a:r>
          </a:p>
          <a:p>
            <a:pPr algn="just" defTabSz="457200">
              <a:spcBef>
                <a:spcPts val="3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aside {</a:t>
            </a:r>
          </a:p>
          <a:p>
            <a:pPr algn="just" defTabSz="457200">
              <a:defRPr sz="22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-webkit-border-radius: .5em;</a:t>
            </a:r>
          </a:p>
          <a:p>
            <a:pPr algn="just" defTabSz="457200">
              <a:defRPr sz="22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   -moz-border-radius: .5em;</a:t>
            </a:r>
          </a:p>
          <a:p>
            <a:pPr algn="just" defTabSz="457200">
              <a:defRPr sz="22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        border-radius: .5em;</a:t>
            </a:r>
          </a:p>
          <a:p>
            <a:pPr algn="just" defTabSz="457200"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background: #f2f5d5;</a:t>
            </a:r>
          </a:p>
          <a:p>
            <a:pPr algn="just" defTabSz="457200"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}</a:t>
            </a:r>
          </a:p>
        </p:txBody>
      </p:sp>
      <p:sp>
        <p:nvSpPr>
          <p:cNvPr id="137" name="NOTE: This is useful for vendor prefixes, as shown in the example."/>
          <p:cNvSpPr txBox="1"/>
          <p:nvPr/>
        </p:nvSpPr>
        <p:spPr>
          <a:xfrm>
            <a:off x="1426324" y="8242299"/>
            <a:ext cx="10246311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700">
                <a:solidFill>
                  <a:srgbClr val="53585F"/>
                </a:solidFill>
              </a:defRPr>
            </a:pPr>
            <a:r>
              <a:rPr>
                <a:solidFill>
                  <a:schemeClr val="accent4"/>
                </a:solidFill>
              </a:rPr>
              <a:t>NOTE:</a:t>
            </a:r>
            <a:r>
              <a:t> This is useful for vendor prefixes, as shown in the example.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ostprocessor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Postprocessors</a:t>
            </a:r>
          </a:p>
        </p:txBody>
      </p:sp>
      <p:sp>
        <p:nvSpPr>
          <p:cNvPr id="140" name="Postprocessors take standard CSS and optimize it.…"/>
          <p:cNvSpPr txBox="1">
            <a:spLocks noGrp="1"/>
          </p:cNvSpPr>
          <p:nvPr>
            <p:ph type="body" idx="1"/>
          </p:nvPr>
        </p:nvSpPr>
        <p:spPr>
          <a:xfrm>
            <a:off x="952500" y="2305050"/>
            <a:ext cx="11099800" cy="6584950"/>
          </a:xfrm>
          <a:prstGeom prst="rect">
            <a:avLst/>
          </a:prstGeom>
        </p:spPr>
        <p:txBody>
          <a:bodyPr/>
          <a:lstStyle/>
          <a:p>
            <a:r>
              <a:rPr b="1">
                <a:latin typeface="+mj-lt"/>
                <a:ea typeface="+mj-ea"/>
                <a:cs typeface="+mj-cs"/>
                <a:sym typeface="Helvetica"/>
              </a:rPr>
              <a:t>Postprocessors</a:t>
            </a:r>
            <a:r>
              <a:t> take standard CSS and optimize it.</a:t>
            </a:r>
          </a:p>
          <a:p>
            <a:r>
              <a:t>The most popular postprocessor is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PostCSS</a:t>
            </a:r>
            <a:r>
              <a:t>. This is a JavaScript-based program (a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Node.js</a:t>
            </a:r>
            <a:r>
              <a:t> module) with hundreds of  community-created plug-ins that solve many CSS problems.</a:t>
            </a:r>
          </a:p>
        </p:txBody>
      </p:sp>
      <p:pic>
        <p:nvPicPr>
          <p:cNvPr id="141" name="lwd5_2004_postprocessor.png" descr="lwd5_2004_postprocesso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42970" y="5044479"/>
            <a:ext cx="9518860" cy="399792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ostCSS Exampl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PostCSS Examples</a:t>
            </a:r>
          </a:p>
        </p:txBody>
      </p:sp>
      <p:sp>
        <p:nvSpPr>
          <p:cNvPr id="144" name="A few examples of tasks handled by PostCSS plug-ins:…"/>
          <p:cNvSpPr txBox="1">
            <a:spLocks noGrp="1"/>
          </p:cNvSpPr>
          <p:nvPr>
            <p:ph type="body" idx="1"/>
          </p:nvPr>
        </p:nvSpPr>
        <p:spPr>
          <a:xfrm>
            <a:off x="952500" y="2616200"/>
            <a:ext cx="11099800" cy="6273800"/>
          </a:xfrm>
          <a:prstGeom prst="rect">
            <a:avLst/>
          </a:prstGeom>
        </p:spPr>
        <p:txBody>
          <a:bodyPr/>
          <a:lstStyle/>
          <a:p>
            <a:r>
              <a:t>A few examples of tasks handled by PostCSS plug-ins:</a:t>
            </a:r>
          </a:p>
          <a:p>
            <a:pPr marL="814916" lvl="1" indent="-370416">
              <a:buSzPct val="75000"/>
              <a:buChar char="•"/>
            </a:pPr>
            <a:r>
              <a:t>Adding vendor prefixes when needed (Autoprefixer)</a:t>
            </a:r>
          </a:p>
          <a:p>
            <a:pPr marL="814916" lvl="1" indent="-370416">
              <a:buSzPct val="75000"/>
              <a:buChar char="•"/>
            </a:pPr>
            <a:r>
              <a:t>Checking for CSS syntax errors (Stylelint)</a:t>
            </a:r>
          </a:p>
          <a:p>
            <a:pPr marL="814916" lvl="1" indent="-370416">
              <a:buSzPct val="75000"/>
              <a:buChar char="•"/>
            </a:pPr>
            <a:r>
              <a:t>Converting rem units to pixel units (Pixrem)</a:t>
            </a:r>
          </a:p>
          <a:p>
            <a:pPr marL="814916" lvl="1" indent="-370416">
              <a:buSzPct val="75000"/>
              <a:buChar char="•"/>
            </a:pPr>
            <a:r>
              <a:t>Generating fallbacks for cutting-edge CSS4 features (CSSNext)</a:t>
            </a:r>
          </a:p>
          <a:p>
            <a:pPr marL="814916" lvl="1" indent="-370416">
              <a:buSzPct val="75000"/>
              <a:buChar char="•"/>
            </a:pPr>
            <a:r>
              <a:t>Inserting hacks required for old versions of IE (Fixie)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ask Runners (Build Tools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Task Runners (Build Tools)</a:t>
            </a:r>
          </a:p>
        </p:txBody>
      </p:sp>
      <p:sp>
        <p:nvSpPr>
          <p:cNvPr id="147" name="A task runner is a program that automates common production processes to make your workflow more efficient.…"/>
          <p:cNvSpPr txBox="1">
            <a:spLocks noGrp="1"/>
          </p:cNvSpPr>
          <p:nvPr>
            <p:ph type="body" idx="1"/>
          </p:nvPr>
        </p:nvSpPr>
        <p:spPr>
          <a:xfrm>
            <a:off x="952500" y="3067050"/>
            <a:ext cx="11099800" cy="5822950"/>
          </a:xfrm>
          <a:prstGeom prst="rect">
            <a:avLst/>
          </a:prstGeom>
        </p:spPr>
        <p:txBody>
          <a:bodyPr/>
          <a:lstStyle/>
          <a:p>
            <a:r>
              <a:t>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task runner</a:t>
            </a:r>
            <a:r>
              <a:t> is a program that automates common production processes to make your workflow more efficient.</a:t>
            </a:r>
          </a:p>
          <a:p>
            <a:r>
              <a:t>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build tool</a:t>
            </a:r>
            <a:r>
              <a:t> generates web pages from multiple components, such as templates and a database. </a:t>
            </a:r>
          </a:p>
          <a:p>
            <a:r>
              <a:t>The most popular tools are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Grunt</a:t>
            </a:r>
            <a:r>
              <a:t> and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Gulp</a:t>
            </a:r>
            <a:r>
              <a:t>.</a:t>
            </a:r>
          </a:p>
          <a:p>
            <a:r>
              <a:t>They’re built on the open source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Node.js</a:t>
            </a:r>
            <a:r>
              <a:t> JavaScript framework.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Common Build Tool Task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Common Build Tool Tasks</a:t>
            </a:r>
          </a:p>
        </p:txBody>
      </p:sp>
      <p:sp>
        <p:nvSpPr>
          <p:cNvPr id="150" name="Running CSS pre- and postprocessors…"/>
          <p:cNvSpPr txBox="1">
            <a:spLocks noGrp="1"/>
          </p:cNvSpPr>
          <p:nvPr>
            <p:ph type="body" idx="1"/>
          </p:nvPr>
        </p:nvSpPr>
        <p:spPr>
          <a:xfrm>
            <a:off x="952500" y="2616200"/>
            <a:ext cx="11099800" cy="6273800"/>
          </a:xfrm>
          <a:prstGeom prst="rect">
            <a:avLst/>
          </a:prstGeom>
        </p:spPr>
        <p:txBody>
          <a:bodyPr/>
          <a:lstStyle/>
          <a:p>
            <a:pPr marL="370416" indent="-370416">
              <a:buSzPct val="75000"/>
              <a:buChar char="•"/>
            </a:pPr>
            <a:r>
              <a:t>Running CSS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pre- and postprocessors</a:t>
            </a:r>
            <a:r>
              <a:t> </a:t>
            </a:r>
          </a:p>
          <a:p>
            <a:pPr marL="370416" indent="-370416">
              <a:buSzPct val="75000"/>
              <a:buChar char="•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Concatenation:</a:t>
            </a:r>
            <a:r>
              <a:t> Assembling module-based style sheets and scripts into master files for publication</a:t>
            </a:r>
          </a:p>
          <a:p>
            <a:pPr marL="370416" indent="-370416">
              <a:buSzPct val="75000"/>
              <a:buChar char="•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Compression</a:t>
            </a:r>
            <a:r>
              <a:t> and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minification</a:t>
            </a:r>
            <a:r>
              <a:t>: Removing unnecessary whitespace and line returns to reduce file size</a:t>
            </a:r>
          </a:p>
          <a:p>
            <a:pPr marL="370416" indent="-370416">
              <a:buSzPct val="75000"/>
              <a:buChar char="•"/>
            </a:pPr>
            <a:r>
              <a:t>Optimizing images in batches to reduce file size</a:t>
            </a:r>
          </a:p>
          <a:p>
            <a:pPr marL="370416" indent="-370416">
              <a:buSzPct val="75000"/>
              <a:buChar char="•"/>
            </a:pPr>
            <a:r>
              <a:t>Committing and pushing changes to Git</a:t>
            </a:r>
          </a:p>
          <a:p>
            <a:pPr marL="370416" indent="-370416">
              <a:buSzPct val="75000"/>
              <a:buChar char="•"/>
            </a:pPr>
            <a:r>
              <a:t>Building final HTML files from templates and data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Introduction to the command line…"/>
          <p:cNvSpPr txBox="1">
            <a:spLocks noGrp="1"/>
          </p:cNvSpPr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Introduction to the command line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CSS preprocessors (Sass)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CSS postprocessors (PostCSS)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“Build” tools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Git version control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Version Control with Gi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Version Control with Git</a:t>
            </a:r>
          </a:p>
        </p:txBody>
      </p:sp>
      <p:sp>
        <p:nvSpPr>
          <p:cNvPr id="153" name="A version control system (VCS)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version control system (VCS)</a:t>
            </a:r>
          </a:p>
          <a:p>
            <a:pPr marL="370416" indent="-370416">
              <a:spcBef>
                <a:spcPts val="2400"/>
              </a:spcBef>
              <a:buSzPct val="75000"/>
              <a:buChar char="•"/>
            </a:pPr>
            <a:r>
              <a:t>Saves versions of work that you can go back to </a:t>
            </a:r>
          </a:p>
          <a:p>
            <a:pPr marL="370416" indent="-370416">
              <a:spcBef>
                <a:spcPts val="2400"/>
              </a:spcBef>
              <a:buSzPct val="75000"/>
              <a:buChar char="•"/>
            </a:pPr>
            <a:r>
              <a:t>Allows multiple people to work on a shared set of files</a:t>
            </a:r>
          </a:p>
          <a:p>
            <a:pPr>
              <a:spcBef>
                <a:spcPts val="4200"/>
              </a:spcBef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Git</a:t>
            </a:r>
            <a:r>
              <a:t> is the most popular VCS for web development.</a:t>
            </a:r>
          </a:p>
          <a:p>
            <a:pPr>
              <a:spcBef>
                <a:spcPts val="4200"/>
              </a:spcBef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GitHub</a:t>
            </a:r>
            <a:r>
              <a:t> is a service that provides servers for Git projects, for free or for a fee.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How Git Work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How Git Works</a:t>
            </a:r>
          </a:p>
        </p:txBody>
      </p:sp>
      <p:sp>
        <p:nvSpPr>
          <p:cNvPr id="156" name="Git keeps a copy of every revision of your files and folders.…"/>
          <p:cNvSpPr txBox="1">
            <a:spLocks noGrp="1"/>
          </p:cNvSpPr>
          <p:nvPr>
            <p:ph type="body" idx="1"/>
          </p:nvPr>
        </p:nvSpPr>
        <p:spPr>
          <a:xfrm>
            <a:off x="952500" y="2609850"/>
            <a:ext cx="11099800" cy="6286500"/>
          </a:xfrm>
          <a:prstGeom prst="rect">
            <a:avLst/>
          </a:prstGeom>
        </p:spPr>
        <p:txBody>
          <a:bodyPr/>
          <a:lstStyle/>
          <a:p>
            <a:pPr marL="359304" indent="-359304" defTabSz="566674">
              <a:spcBef>
                <a:spcPts val="2900"/>
              </a:spcBef>
              <a:buSzPct val="75000"/>
              <a:buChar char="•"/>
              <a:defRPr sz="291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Git keeps a copy</a:t>
            </a:r>
            <a:r>
              <a:t> of every revision of your files and folders.</a:t>
            </a:r>
          </a:p>
          <a:p>
            <a:pPr marL="359304" indent="-359304" defTabSz="566674">
              <a:spcBef>
                <a:spcPts val="2900"/>
              </a:spcBef>
              <a:buSzPct val="75000"/>
              <a:buChar char="•"/>
              <a:defRPr sz="2910"/>
            </a:pPr>
            <a:r>
              <a:t>Every change (called 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commit</a:t>
            </a:r>
            <a:r>
              <a:t>) is logged in with</a:t>
            </a:r>
          </a:p>
          <a:p>
            <a:pPr marL="1221634" lvl="2" indent="-359304" defTabSz="566674">
              <a:spcBef>
                <a:spcPts val="2300"/>
              </a:spcBef>
              <a:buSzPct val="75000"/>
              <a:buChar char="•"/>
              <a:defRPr sz="2910"/>
            </a:pPr>
            <a:r>
              <a:t>A unique ID (generated by Git)</a:t>
            </a:r>
          </a:p>
          <a:p>
            <a:pPr marL="1221634" lvl="2" indent="-359304" defTabSz="566674">
              <a:spcBef>
                <a:spcPts val="2300"/>
              </a:spcBef>
              <a:buSzPct val="75000"/>
              <a:buChar char="•"/>
              <a:defRPr sz="2910"/>
            </a:pPr>
            <a:r>
              <a:t>A message describing the change (written by the user)</a:t>
            </a:r>
          </a:p>
          <a:p>
            <a:pPr marL="1221634" lvl="2" indent="-359304" defTabSz="566674">
              <a:spcBef>
                <a:spcPts val="2300"/>
              </a:spcBef>
              <a:buSzPct val="75000"/>
              <a:buChar char="•"/>
              <a:defRPr sz="2910"/>
            </a:pPr>
            <a:r>
              <a:t>Other metadata</a:t>
            </a:r>
          </a:p>
          <a:p>
            <a:pPr marL="359304" indent="-359304" defTabSz="566674">
              <a:spcBef>
                <a:spcPts val="2900"/>
              </a:spcBef>
              <a:buSzPct val="75000"/>
              <a:buChar char="•"/>
              <a:defRPr sz="2910"/>
            </a:pPr>
            <a:r>
              <a:t>All past versions and the commit log are stored in 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repository</a:t>
            </a:r>
            <a:r>
              <a:t> (also called 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repo</a:t>
            </a:r>
            <a:r>
              <a:t>).</a:t>
            </a:r>
          </a:p>
          <a:p>
            <a:pPr marL="359304" indent="-359304" defTabSz="566674">
              <a:spcBef>
                <a:spcPts val="2900"/>
              </a:spcBef>
              <a:buSzPct val="75000"/>
              <a:buChar char="•"/>
              <a:defRPr sz="2910"/>
            </a:pPr>
            <a:r>
              <a:t>Git is 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distributed version control system</a:t>
            </a:r>
            <a:r>
              <a:t>, meaning everyone has their own copy of the repo and can work locally and offline.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it Process and Structure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369616"/>
          </a:xfrm>
          <a:prstGeom prst="rect">
            <a:avLst/>
          </a:prstGeom>
        </p:spPr>
        <p:txBody>
          <a:bodyPr/>
          <a:lstStyle/>
          <a:p>
            <a:r>
              <a:t>Git Process and Structure</a:t>
            </a:r>
          </a:p>
        </p:txBody>
      </p:sp>
      <p:sp>
        <p:nvSpPr>
          <p:cNvPr id="159" name="Working directory The directory of files on your computer in which you do your actual work…"/>
          <p:cNvSpPr txBox="1">
            <a:spLocks noGrp="1"/>
          </p:cNvSpPr>
          <p:nvPr>
            <p:ph type="body" idx="1"/>
          </p:nvPr>
        </p:nvSpPr>
        <p:spPr>
          <a:xfrm>
            <a:off x="952500" y="4424040"/>
            <a:ext cx="11099800" cy="4630986"/>
          </a:xfrm>
          <a:prstGeom prst="rect">
            <a:avLst/>
          </a:prstGeom>
        </p:spPr>
        <p:txBody>
          <a:bodyPr/>
          <a:lstStyle/>
          <a:p>
            <a:pPr defTabSz="473201">
              <a:spcBef>
                <a:spcPts val="2400"/>
              </a:spcBef>
              <a:defRPr sz="243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Working directory</a:t>
            </a:r>
            <a:br>
              <a:rPr b="1">
                <a:latin typeface="+mj-lt"/>
                <a:ea typeface="+mj-ea"/>
                <a:cs typeface="+mj-cs"/>
                <a:sym typeface="Helvetica"/>
              </a:rPr>
            </a:br>
            <a:r>
              <a:t>The directory of files on your computer in which you do your actual work</a:t>
            </a:r>
          </a:p>
          <a:p>
            <a:pPr defTabSz="473201">
              <a:spcBef>
                <a:spcPts val="2400"/>
              </a:spcBef>
              <a:defRPr sz="243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Staging area</a:t>
            </a:r>
            <a:r>
              <a:t/>
            </a:r>
            <a:br/>
            <a:r>
              <a:t>Files that have been added to Git’s index but that have not yet been committed</a:t>
            </a:r>
          </a:p>
          <a:p>
            <a:pPr defTabSz="473201">
              <a:spcBef>
                <a:spcPts val="2400"/>
              </a:spcBef>
              <a:defRPr sz="243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Local repository</a:t>
            </a:r>
            <a:r>
              <a:t/>
            </a:r>
            <a:br/>
            <a:r>
              <a:t>A copy of the Git repository that resides on your own computer</a:t>
            </a:r>
          </a:p>
          <a:p>
            <a:pPr defTabSz="473201">
              <a:spcBef>
                <a:spcPts val="2400"/>
              </a:spcBef>
              <a:defRPr sz="243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Remote repository</a:t>
            </a:r>
            <a:r>
              <a:t/>
            </a:r>
            <a:br/>
            <a:r>
              <a:t>A copy of a repository that resides on a shared server, often serving as a master copy for a team to share</a:t>
            </a:r>
          </a:p>
        </p:txBody>
      </p:sp>
      <p:pic>
        <p:nvPicPr>
          <p:cNvPr id="160" name="lwd5_2006_gitstructure.png" descr="lwd5_2006_gitstructur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90324" y="1591940"/>
            <a:ext cx="8243152" cy="281297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it Process and Structure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933525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Git Process and Structure (cont’d)</a:t>
            </a:r>
          </a:p>
        </p:txBody>
      </p:sp>
      <p:sp>
        <p:nvSpPr>
          <p:cNvPr id="163" name="add (staging) Making Git aware of a file so it can track it. When you add a file, it is included in the index but not yet committed.…"/>
          <p:cNvSpPr txBox="1">
            <a:spLocks noGrp="1"/>
          </p:cNvSpPr>
          <p:nvPr>
            <p:ph type="body" idx="1"/>
          </p:nvPr>
        </p:nvSpPr>
        <p:spPr>
          <a:xfrm>
            <a:off x="952500" y="4117801"/>
            <a:ext cx="11099800" cy="4937225"/>
          </a:xfrm>
          <a:prstGeom prst="rect">
            <a:avLst/>
          </a:prstGeom>
        </p:spPr>
        <p:txBody>
          <a:bodyPr/>
          <a:lstStyle/>
          <a:p>
            <a:pPr defTabSz="490727">
              <a:spcBef>
                <a:spcPts val="2500"/>
              </a:spcBef>
              <a:defRPr sz="252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add (staging)</a:t>
            </a:r>
            <a:r>
              <a:t/>
            </a:r>
            <a:br/>
            <a:r>
              <a:t>Making Git aware of a file so it can track it. When you add a file, it is included in the index but not yet committed.</a:t>
            </a:r>
          </a:p>
          <a:p>
            <a:pPr defTabSz="490727">
              <a:spcBef>
                <a:spcPts val="2500"/>
              </a:spcBef>
              <a:defRPr sz="252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commit</a:t>
            </a:r>
            <a:r>
              <a:t/>
            </a:r>
            <a:br/>
            <a:r>
              <a:t>To log a change to the current version of the repository, usually at a logical point in the workflow</a:t>
            </a:r>
          </a:p>
          <a:p>
            <a:pPr defTabSz="490727">
              <a:spcBef>
                <a:spcPts val="2500"/>
              </a:spcBef>
              <a:defRPr sz="252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push</a:t>
            </a:r>
            <a:r>
              <a:t/>
            </a:r>
            <a:br/>
            <a:r>
              <a:t>To move data from your local repo to a remote repo</a:t>
            </a:r>
          </a:p>
          <a:p>
            <a:pPr defTabSz="490727">
              <a:spcBef>
                <a:spcPts val="2500"/>
              </a:spcBef>
              <a:defRPr sz="252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pull</a:t>
            </a:r>
            <a:r>
              <a:t/>
            </a:r>
            <a:br/>
            <a:r>
              <a:t>To update your local repo with data from the shared remote repo</a:t>
            </a:r>
          </a:p>
        </p:txBody>
      </p:sp>
      <p:pic>
        <p:nvPicPr>
          <p:cNvPr id="164" name="lwd5_2006_gitstructure.png" descr="lwd5_2006_gitstructur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03024" y="1223640"/>
            <a:ext cx="8243152" cy="281297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Branching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Branching</a:t>
            </a:r>
          </a:p>
        </p:txBody>
      </p:sp>
      <p:sp>
        <p:nvSpPr>
          <p:cNvPr id="167" name="A branch is a sequential series of commits. You can think of it as a thread of development.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branch</a:t>
            </a:r>
            <a:r>
              <a:t> is a sequential series of commits. You can think of it as a thread of development.</a:t>
            </a:r>
          </a:p>
          <a:p>
            <a:r>
              <a:t>Projects usually have a primary branch called 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master</a:t>
            </a:r>
            <a:r>
              <a:t>, which is the official version of the project.</a:t>
            </a:r>
          </a:p>
          <a:p>
            <a:r>
              <a:t>You can start a new branch to work on a particular feature or bug fix:</a:t>
            </a:r>
          </a:p>
        </p:txBody>
      </p:sp>
      <p:pic>
        <p:nvPicPr>
          <p:cNvPr id="168" name="lwd5_2007_branch.png" descr="lwd5_2007_branch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22400" y="6521450"/>
            <a:ext cx="10160000" cy="19177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Merging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Merging</a:t>
            </a:r>
          </a:p>
        </p:txBody>
      </p:sp>
      <p:sp>
        <p:nvSpPr>
          <p:cNvPr id="171" name="You can merge the commits from one branch into another (such as from a feature branch into the master).…"/>
          <p:cNvSpPr txBox="1">
            <a:spLocks noGrp="1"/>
          </p:cNvSpPr>
          <p:nvPr>
            <p:ph type="body" idx="1"/>
          </p:nvPr>
        </p:nvSpPr>
        <p:spPr>
          <a:xfrm>
            <a:off x="952500" y="2430512"/>
            <a:ext cx="11099800" cy="6459488"/>
          </a:xfrm>
          <a:prstGeom prst="rect">
            <a:avLst/>
          </a:prstGeom>
        </p:spPr>
        <p:txBody>
          <a:bodyPr/>
          <a:lstStyle/>
          <a:p>
            <a:pPr>
              <a:defRPr sz="2800"/>
            </a:pPr>
            <a:r>
              <a:t>You can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merge</a:t>
            </a:r>
            <a:r>
              <a:t> the commits from one branch into another (such as from a feature branch into the master).</a:t>
            </a:r>
          </a:p>
          <a:p>
            <a:pPr>
              <a:defRPr sz="2800"/>
            </a:pPr>
            <a:r>
              <a:t>If Git finds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conflicts</a:t>
            </a:r>
            <a:r>
              <a:t> (different changes to the same line of code), it gives you a report of conflicts you need to fix manually:</a:t>
            </a:r>
          </a:p>
        </p:txBody>
      </p:sp>
      <p:pic>
        <p:nvPicPr>
          <p:cNvPr id="172" name="lwd5_2008_conflicts.png" descr="lwd5_2008_conflicts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22400" y="5010150"/>
            <a:ext cx="10160000" cy="38989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Forking and Cloning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314450"/>
          </a:xfrm>
          <a:prstGeom prst="rect">
            <a:avLst/>
          </a:prstGeom>
        </p:spPr>
        <p:txBody>
          <a:bodyPr/>
          <a:lstStyle/>
          <a:p>
            <a:r>
              <a:t>Forking and Cloning</a:t>
            </a:r>
          </a:p>
        </p:txBody>
      </p:sp>
      <p:sp>
        <p:nvSpPr>
          <p:cNvPr id="175" name="Forking (a GitHub term) makes a copy of a GitHub repo to your GitHub account so you have your own copy to play with.…"/>
          <p:cNvSpPr txBox="1">
            <a:spLocks noGrp="1"/>
          </p:cNvSpPr>
          <p:nvPr>
            <p:ph type="body" sz="half" idx="1"/>
          </p:nvPr>
        </p:nvSpPr>
        <p:spPr>
          <a:xfrm>
            <a:off x="1079500" y="4400550"/>
            <a:ext cx="8376742" cy="4813300"/>
          </a:xfrm>
          <a:prstGeom prst="rect">
            <a:avLst/>
          </a:prstGeom>
        </p:spPr>
        <p:txBody>
          <a:bodyPr/>
          <a:lstStyle/>
          <a:p>
            <a:pPr>
              <a:defRPr sz="26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Forking</a:t>
            </a:r>
            <a:r>
              <a:t> (a GitHub term) makes a copy of a GitHub repo to your GitHub account so you have your own copy to play with.</a:t>
            </a:r>
          </a:p>
          <a:p>
            <a:pPr>
              <a:defRPr sz="26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Cloning</a:t>
            </a:r>
            <a:r>
              <a:t> means making an exact replica of a repo and everything it contains. It’s common to clone a repo from a remote server to your local computer. </a:t>
            </a:r>
          </a:p>
          <a:p>
            <a:pPr>
              <a:defRPr sz="2600"/>
            </a:pPr>
            <a:r>
              <a:t>If you want your work to be merged into the original repo, you ask the owner to 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pull</a:t>
            </a:r>
            <a:r>
              <a:t> in your changes (called 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pull request</a:t>
            </a:r>
            <a:r>
              <a:t>).</a:t>
            </a:r>
          </a:p>
        </p:txBody>
      </p:sp>
      <p:pic>
        <p:nvPicPr>
          <p:cNvPr id="176" name="lwd5_2009_fork.png" descr="lwd5_2009_fork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775200" y="1972865"/>
            <a:ext cx="7797800" cy="48133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Command-Line Interfac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Command-Line Interface</a:t>
            </a:r>
          </a:p>
        </p:txBody>
      </p:sp>
      <p:sp>
        <p:nvSpPr>
          <p:cNvPr id="94" name="In a command-line interface (CLI), you interact with the computer by typing commands directly into a terminal program.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In 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command-line interface (CLI)</a:t>
            </a:r>
            <a:r>
              <a:t>, you interact with the computer by typing commands directly into 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terminal</a:t>
            </a:r>
            <a:r>
              <a:t> program.</a:t>
            </a:r>
          </a:p>
          <a:p>
            <a:r>
              <a:t>The program that interprets the commands you type is called 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shell</a:t>
            </a:r>
            <a:r>
              <a:t> (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bash</a:t>
            </a:r>
            <a:r>
              <a:t> is the shell used on Mac and Linux).</a:t>
            </a:r>
          </a:p>
          <a:p>
            <a:r>
              <a:t>Command-line tools are popular because</a:t>
            </a:r>
          </a:p>
          <a:p>
            <a:pPr marL="814916" lvl="1" indent="-370416">
              <a:buSzPct val="75000"/>
              <a:buChar char="•"/>
            </a:pPr>
            <a:r>
              <a:t>They are useful for file management on remote servers.</a:t>
            </a:r>
          </a:p>
          <a:p>
            <a:pPr marL="814916" lvl="1" indent="-370416">
              <a:buSzPct val="75000"/>
              <a:buChar char="•"/>
            </a:pPr>
            <a:r>
              <a:t>It is easier to create a command-line tool than one with a full graphical user interface (GUI).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rminal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418382"/>
          </a:xfrm>
          <a:prstGeom prst="rect">
            <a:avLst/>
          </a:prstGeom>
        </p:spPr>
        <p:txBody>
          <a:bodyPr/>
          <a:lstStyle/>
          <a:p>
            <a:r>
              <a:t>Terminal</a:t>
            </a:r>
          </a:p>
        </p:txBody>
      </p:sp>
      <p:sp>
        <p:nvSpPr>
          <p:cNvPr id="97" name="The Terminal application on Mac and Linux runs the bash shell required for many web development tools.…"/>
          <p:cNvSpPr txBox="1">
            <a:spLocks noGrp="1"/>
          </p:cNvSpPr>
          <p:nvPr>
            <p:ph type="body" idx="1"/>
          </p:nvPr>
        </p:nvSpPr>
        <p:spPr>
          <a:xfrm>
            <a:off x="1094829" y="1981547"/>
            <a:ext cx="11099801" cy="6286501"/>
          </a:xfrm>
          <a:prstGeom prst="rect">
            <a:avLst/>
          </a:prstGeom>
        </p:spPr>
        <p:txBody>
          <a:bodyPr/>
          <a:lstStyle/>
          <a:p>
            <a:pPr>
              <a:defRPr sz="2900"/>
            </a:pPr>
            <a:r>
              <a:t>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Terminal</a:t>
            </a:r>
            <a:r>
              <a:t> application on Mac and Linux runs 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bash shel</a:t>
            </a:r>
            <a:r>
              <a:t>l required for many web development tools. </a:t>
            </a:r>
          </a:p>
          <a:p>
            <a:pPr>
              <a:defRPr sz="2900"/>
            </a:pPr>
            <a:r>
              <a:t>Windows users can install the Cygwin bash emulator or install a full Linux environment.</a:t>
            </a:r>
          </a:p>
        </p:txBody>
      </p:sp>
      <p:pic>
        <p:nvPicPr>
          <p:cNvPr id="98" name="lwd5_2001_terminal.png" descr="lwd5_2001_terminal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334202" y="4484737"/>
            <a:ext cx="8336396" cy="471006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romp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Prompts</a:t>
            </a:r>
          </a:p>
        </p:txBody>
      </p:sp>
      <p:sp>
        <p:nvSpPr>
          <p:cNvPr id="101" name="The command-line prompt is a string of characters that indicates the terminal is ready to receive a command:…"/>
          <p:cNvSpPr txBox="1">
            <a:spLocks noGrp="1"/>
          </p:cNvSpPr>
          <p:nvPr>
            <p:ph type="body" idx="1"/>
          </p:nvPr>
        </p:nvSpPr>
        <p:spPr>
          <a:xfrm>
            <a:off x="952500" y="2394198"/>
            <a:ext cx="11099800" cy="6495802"/>
          </a:xfrm>
          <a:prstGeom prst="rect">
            <a:avLst/>
          </a:prstGeom>
        </p:spPr>
        <p:txBody>
          <a:bodyPr/>
          <a:lstStyle/>
          <a:p>
            <a:pPr defTabSz="566674">
              <a:spcBef>
                <a:spcPts val="2900"/>
              </a:spcBef>
              <a:defRPr sz="2910"/>
            </a:pPr>
            <a:r>
              <a:t>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command-line prompt</a:t>
            </a:r>
            <a:r>
              <a:t> is a string of characters that indicates the terminal is ready to receive a command:</a:t>
            </a:r>
          </a:p>
          <a:p>
            <a:pPr algn="ctr" defTabSz="566674">
              <a:spcBef>
                <a:spcPts val="2900"/>
              </a:spcBef>
              <a:defRPr sz="3492" b="1">
                <a:solidFill>
                  <a:schemeClr val="accent4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$:_</a:t>
            </a:r>
          </a:p>
          <a:p>
            <a:pPr defTabSz="566674">
              <a:spcBef>
                <a:spcPts val="2900"/>
              </a:spcBef>
              <a:defRPr sz="2910"/>
            </a:pPr>
            <a:r>
              <a:t>Prompts may also include 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computer name</a:t>
            </a:r>
            <a:r>
              <a:t>, 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working directory</a:t>
            </a:r>
            <a:r>
              <a:t>, and 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user name</a:t>
            </a:r>
            <a:r>
              <a:t>:</a:t>
            </a:r>
          </a:p>
          <a:p>
            <a:pPr algn="ctr" defTabSz="566674">
              <a:spcBef>
                <a:spcPts val="2900"/>
              </a:spcBef>
              <a:defRPr sz="2910">
                <a:latin typeface="Courier"/>
                <a:ea typeface="Courier"/>
                <a:cs typeface="Courier"/>
                <a:sym typeface="Courier"/>
              </a:defRPr>
            </a:pPr>
            <a:r>
              <a:t>MyComputer:Sites jen</a:t>
            </a:r>
            <a:r>
              <a:rPr>
                <a:solidFill>
                  <a:schemeClr val="accent4"/>
                </a:solidFill>
              </a:rPr>
              <a:t>$:_</a:t>
            </a:r>
          </a:p>
          <a:p>
            <a:pPr defTabSz="566674">
              <a:spcBef>
                <a:spcPts val="2900"/>
              </a:spcBef>
              <a:defRPr sz="2910"/>
            </a:pPr>
            <a:r>
              <a:t>When you see the prompt, type your command and hit Enter.</a:t>
            </a:r>
          </a:p>
          <a:p>
            <a:pPr defTabSz="566674">
              <a:spcBef>
                <a:spcPts val="5800"/>
              </a:spcBef>
              <a:defRPr sz="2619"/>
            </a:pPr>
            <a:r>
              <a:rPr>
                <a:solidFill>
                  <a:schemeClr val="accent4"/>
                </a:solidFill>
              </a:rPr>
              <a:t>NOTE:</a:t>
            </a:r>
            <a:r>
              <a:t> The 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underscore</a:t>
            </a:r>
            <a:r>
              <a:t> above indicates the cursor position (it may be a flashing line or rectangle on the screen).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Command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Commands</a:t>
            </a:r>
          </a:p>
        </p:txBody>
      </p:sp>
      <p:sp>
        <p:nvSpPr>
          <p:cNvPr id="104" name="Commands are standardized abbreviations for the task you want to perform.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b="1">
                <a:latin typeface="+mj-lt"/>
                <a:ea typeface="+mj-ea"/>
                <a:cs typeface="+mj-cs"/>
                <a:sym typeface="Helvetica"/>
              </a:rPr>
              <a:t>Commands</a:t>
            </a:r>
            <a:r>
              <a:t> are standardized abbreviations for the task you want to perform.</a:t>
            </a:r>
          </a:p>
          <a:p>
            <a:r>
              <a:t>Type a command after the prompt. The command is executed, and a new prompt appears.</a:t>
            </a:r>
          </a:p>
          <a:p>
            <a:r>
              <a:rPr b="1">
                <a:latin typeface="+mj-lt"/>
                <a:ea typeface="+mj-ea"/>
                <a:cs typeface="+mj-cs"/>
                <a:sym typeface="Helvetica"/>
              </a:rPr>
              <a:t>Example:</a:t>
            </a:r>
            <a:r>
              <a:t>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ls</a:t>
            </a:r>
            <a:r>
              <a:t> command displays the contents of the current (working) directory:</a:t>
            </a:r>
          </a:p>
          <a:p>
            <a:pPr marL="457200" marR="457200" defTabSz="457200">
              <a:defRPr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JensAir:~ jen$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ls</a:t>
            </a:r>
          </a:p>
          <a:p>
            <a:pPr marL="457200" marR="457200" defTabSz="457200">
              <a:spcBef>
                <a:spcPts val="0"/>
              </a:spcBef>
              <a:defRPr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Applications  Downloads  Movies    Public</a:t>
            </a:r>
          </a:p>
          <a:p>
            <a:pPr marL="457200" marR="457200" defTabSz="457200">
              <a:spcBef>
                <a:spcPts val="0"/>
              </a:spcBef>
              <a:defRPr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Desktop       Dropbox    Music     Sites</a:t>
            </a:r>
          </a:p>
          <a:p>
            <a:pPr marL="457200" marR="457200" defTabSz="457200">
              <a:spcBef>
                <a:spcPts val="0"/>
              </a:spcBef>
              <a:defRPr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Documents     Library    Pictures</a:t>
            </a:r>
          </a:p>
          <a:p>
            <a:pPr marL="457200" marR="457200" defTabSz="457200">
              <a:spcBef>
                <a:spcPts val="0"/>
              </a:spcBef>
              <a:defRPr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JensAir:~ jen$ 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Flag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Flags</a:t>
            </a:r>
          </a:p>
        </p:txBody>
      </p:sp>
      <p:sp>
        <p:nvSpPr>
          <p:cNvPr id="107" name="A flag changes how a utility operates (like an option). It follows the command name and is indicated by a single or double dash (-).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defTabSz="554990">
              <a:spcBef>
                <a:spcPts val="2800"/>
              </a:spcBef>
              <a:defRPr sz="2850"/>
            </a:pPr>
            <a:r>
              <a:t>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flag</a:t>
            </a:r>
            <a:r>
              <a:t> changes how a utility operates (like an option). It follows the command name and is indicated by a single or double dash (-).</a:t>
            </a:r>
          </a:p>
          <a:p>
            <a:pPr defTabSz="554990">
              <a:spcBef>
                <a:spcPts val="2800"/>
              </a:spcBef>
              <a:defRPr sz="285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Example: </a:t>
            </a:r>
            <a:r>
              <a:t>Adding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-l</a:t>
            </a:r>
            <a:r>
              <a:t> (long) flag, makes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ls</a:t>
            </a:r>
            <a:r>
              <a:t> command display directory contents in a longer format that includes permission settings and creation dates:</a:t>
            </a:r>
          </a:p>
          <a:p>
            <a:pPr marL="434340" marR="434340" lvl="2" indent="434340" algn="just" defTabSz="434340">
              <a:spcBef>
                <a:spcPts val="2800"/>
              </a:spcBef>
              <a:defRPr sz="209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JensAir:~ jen$ </a:t>
            </a:r>
            <a:r>
              <a:rPr sz="2375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ls -l</a:t>
            </a:r>
          </a:p>
          <a:p>
            <a:pPr marL="434340" marR="434340" lvl="2" indent="434340" algn="just" defTabSz="434340">
              <a:spcBef>
                <a:spcPts val="0"/>
              </a:spcBef>
              <a:defRPr sz="209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total 0</a:t>
            </a:r>
          </a:p>
          <a:p>
            <a:pPr marL="434340" marR="434340" lvl="2" indent="434340" algn="just" defTabSz="434340">
              <a:spcBef>
                <a:spcPts val="0"/>
              </a:spcBef>
              <a:defRPr sz="209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drwxr-xr-x    5 jen  staff   170 Jul  8  2016 Applications</a:t>
            </a:r>
          </a:p>
          <a:p>
            <a:pPr marL="434340" marR="434340" lvl="2" indent="434340" algn="just" defTabSz="434340">
              <a:spcBef>
                <a:spcPts val="0"/>
              </a:spcBef>
              <a:defRPr sz="209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drwx------   57 jen  staff  1938 Sep 11 09:47 Desktop</a:t>
            </a:r>
          </a:p>
          <a:p>
            <a:pPr marL="434340" marR="434340" lvl="2" indent="434340" algn="just" defTabSz="434340">
              <a:spcBef>
                <a:spcPts val="0"/>
              </a:spcBef>
              <a:defRPr sz="209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drwx------   26 jen  staff   884 May 18 11:34 Documents</a:t>
            </a:r>
          </a:p>
          <a:p>
            <a:pPr marL="434340" marR="434340" lvl="2" indent="434340" algn="just" defTabSz="434340">
              <a:spcBef>
                <a:spcPts val="0"/>
              </a:spcBef>
              <a:defRPr sz="209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drwx------+ 151 jen  staff  5134 Sep  3 15:47 Downloads</a:t>
            </a:r>
          </a:p>
          <a:p>
            <a:pPr marL="434340" marR="434340" lvl="2" indent="434340" algn="just" defTabSz="434340">
              <a:spcBef>
                <a:spcPts val="0"/>
              </a:spcBef>
              <a:defRPr sz="209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...</a:t>
            </a:r>
          </a:p>
          <a:p>
            <a:pPr marL="434340" marR="434340" lvl="2" indent="434340" algn="just" defTabSz="434340">
              <a:spcBef>
                <a:spcPts val="0"/>
              </a:spcBef>
              <a:defRPr sz="209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drwxr-xr-x    6 jen  staff   204 May  6  2015 Public</a:t>
            </a:r>
          </a:p>
          <a:p>
            <a:pPr marL="434340" marR="434340" lvl="2" indent="434340" algn="just" defTabSz="434340">
              <a:spcBef>
                <a:spcPts val="0"/>
              </a:spcBef>
              <a:defRPr sz="209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drwxr-xr-x   11 jen  staff   374 Jul 10  2016 Sites</a:t>
            </a:r>
          </a:p>
          <a:p>
            <a:pPr marL="434340" marR="434340" lvl="2" indent="434340" algn="just" defTabSz="434340">
              <a:spcBef>
                <a:spcPts val="0"/>
              </a:spcBef>
              <a:defRPr sz="209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JensAir:~ jen$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Argumen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Arguments</a:t>
            </a:r>
          </a:p>
        </p:txBody>
      </p:sp>
      <p:sp>
        <p:nvSpPr>
          <p:cNvPr id="110" name="An argument provides the specific information required by some functions.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An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argument</a:t>
            </a:r>
            <a:r>
              <a:t> provides the specific information required by some functions.</a:t>
            </a:r>
          </a:p>
          <a:p>
            <a:r>
              <a:rPr b="1">
                <a:latin typeface="+mj-lt"/>
                <a:ea typeface="+mj-ea"/>
                <a:cs typeface="+mj-cs"/>
                <a:sym typeface="Helvetica"/>
              </a:rPr>
              <a:t>Example:</a:t>
            </a:r>
            <a:r>
              <a:t> To change to a new directory, use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cd</a:t>
            </a:r>
            <a:r>
              <a:t> (change directory) command as well as the name of the target directory. 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The directory name is the argument for the </a:t>
            </a:r>
            <a:r>
              <a:rPr b="1" i="1">
                <a:latin typeface="Courier"/>
                <a:ea typeface="Courier"/>
                <a:cs typeface="Courier"/>
                <a:sym typeface="Courier"/>
              </a:rPr>
              <a:t>cd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 command.</a:t>
            </a:r>
          </a:p>
          <a:p>
            <a:pPr marL="457200" marR="457200" lvl="2" algn="just" defTabSz="457200">
              <a:spcBef>
                <a:spcPts val="3600"/>
              </a:spcBef>
              <a:defRPr sz="27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JensAir:~ jen$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cd Dropbox</a:t>
            </a:r>
            <a:endParaRPr>
              <a:solidFill>
                <a:srgbClr val="FAA757"/>
              </a:solidFill>
            </a:endParaRPr>
          </a:p>
          <a:p>
            <a:pPr marL="457200" marR="457200" lvl="2" algn="just" defTabSz="457200">
              <a:spcBef>
                <a:spcPts val="1200"/>
              </a:spcBef>
              <a:defRPr sz="27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JensAir:Dropbox jen$_</a:t>
            </a:r>
          </a:p>
          <a:p>
            <a:pPr>
              <a:spcBef>
                <a:spcPts val="4200"/>
              </a:spcBef>
            </a:pPr>
            <a:r>
              <a:t>To back up a level, use the "dot-dot" shorthand:</a:t>
            </a:r>
          </a:p>
          <a:p>
            <a:pPr marL="457200" marR="457200" lvl="2" algn="just" defTabSz="457200">
              <a:spcBef>
                <a:spcPts val="1200"/>
              </a:spcBef>
              <a:defRPr sz="27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JensAir:Dropbox jen$ cd </a:t>
            </a:r>
            <a:r>
              <a:rPr sz="32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..</a:t>
            </a:r>
          </a:p>
          <a:p>
            <a:pPr marL="457200" marR="457200" lvl="2" algn="just" defTabSz="457200">
              <a:spcBef>
                <a:spcPts val="0"/>
              </a:spcBef>
              <a:defRPr sz="27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JensAir:~ jen$_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A Few More Command Exampl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 Few More Command Examples</a:t>
            </a:r>
          </a:p>
        </p:txBody>
      </p:sp>
      <p:sp>
        <p:nvSpPr>
          <p:cNvPr id="113" name="mv: Moves files and folders…"/>
          <p:cNvSpPr txBox="1">
            <a:spLocks noGrp="1"/>
          </p:cNvSpPr>
          <p:nvPr>
            <p:ph type="body" idx="1"/>
          </p:nvPr>
        </p:nvSpPr>
        <p:spPr>
          <a:xfrm>
            <a:off x="1046658" y="2445295"/>
            <a:ext cx="11005642" cy="6444705"/>
          </a:xfrm>
          <a:prstGeom prst="rect">
            <a:avLst/>
          </a:prstGeom>
        </p:spPr>
        <p:txBody>
          <a:bodyPr/>
          <a:lstStyle/>
          <a:p>
            <a:r>
              <a:rPr b="1">
                <a:latin typeface="Courier"/>
                <a:ea typeface="Courier"/>
                <a:cs typeface="Courier"/>
                <a:sym typeface="Courier"/>
              </a:rPr>
              <a:t>mv</a:t>
            </a:r>
            <a:r>
              <a:t>: Moves files and folders</a:t>
            </a:r>
          </a:p>
          <a:p>
            <a:r>
              <a:rPr b="1">
                <a:latin typeface="Courier"/>
                <a:ea typeface="Courier"/>
                <a:cs typeface="Courier"/>
                <a:sym typeface="Courier"/>
              </a:rPr>
              <a:t>cp</a:t>
            </a:r>
            <a:r>
              <a:t>: Copies files</a:t>
            </a:r>
          </a:p>
          <a:p>
            <a:r>
              <a:rPr b="1">
                <a:latin typeface="Courier"/>
                <a:ea typeface="Courier"/>
                <a:cs typeface="Courier"/>
                <a:sym typeface="Courier"/>
              </a:rPr>
              <a:t>mkdir</a:t>
            </a:r>
            <a:r>
              <a:t>: Creates a new empty directory</a:t>
            </a:r>
          </a:p>
          <a:p>
            <a:r>
              <a:rPr b="1">
                <a:latin typeface="Courier"/>
                <a:ea typeface="Courier"/>
                <a:cs typeface="Courier"/>
                <a:sym typeface="Courier"/>
              </a:rPr>
              <a:t>rm</a:t>
            </a:r>
            <a:r>
              <a:t>: Removes a file or subdirectory from the working directory permanently</a:t>
            </a:r>
          </a:p>
          <a:p>
            <a:r>
              <a:rPr b="1">
                <a:latin typeface="Courier"/>
                <a:ea typeface="Courier"/>
                <a:cs typeface="Courier"/>
                <a:sym typeface="Courier"/>
              </a:rPr>
              <a:t>man</a:t>
            </a:r>
            <a:r>
              <a:t>: Displays documentation (the 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manual</a:t>
            </a:r>
            <a:r>
              <a:t>) for a command </a:t>
            </a:r>
            <a:br/>
            <a:r>
              <a:t>(example: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man ls</a:t>
            </a:r>
            <a:r>
              <a:t> shows manual for the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ls</a:t>
            </a:r>
            <a:r>
              <a:t> command).</a:t>
            </a:r>
          </a:p>
          <a:p>
            <a:pPr>
              <a:spcBef>
                <a:spcPts val="6000"/>
              </a:spcBef>
              <a:defRPr sz="2700"/>
            </a:pPr>
            <a:r>
              <a:rPr>
                <a:solidFill>
                  <a:schemeClr val="accent4"/>
                </a:solidFill>
              </a:rPr>
              <a:t>NOTE: </a:t>
            </a:r>
            <a:r>
              <a:t>For a complete list of bash commands, see </a:t>
            </a:r>
            <a:r>
              <a:rPr u="sng">
                <a:solidFill>
                  <a:schemeClr val="accent1"/>
                </a:solidFill>
                <a:hlinkClick r:id="rId2"/>
              </a:rPr>
              <a:t>ss64.com/bash</a:t>
            </a:r>
            <a:r>
              <a:t>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1774</Words>
  <Application>Microsoft Macintosh PowerPoint</Application>
  <PresentationFormat>Custom</PresentationFormat>
  <Paragraphs>218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White</vt:lpstr>
      <vt:lpstr>PowerPoint Presentation</vt:lpstr>
      <vt:lpstr>PowerPoint Presentation</vt:lpstr>
      <vt:lpstr>Command-Line Interface</vt:lpstr>
      <vt:lpstr>Terminal</vt:lpstr>
      <vt:lpstr>Prompts</vt:lpstr>
      <vt:lpstr>Commands</vt:lpstr>
      <vt:lpstr>Flags</vt:lpstr>
      <vt:lpstr>Arguments</vt:lpstr>
      <vt:lpstr>A Few More Command Examples</vt:lpstr>
      <vt:lpstr>CSS Preprocessors</vt:lpstr>
      <vt:lpstr>CSS Preprocessors (cont’d)</vt:lpstr>
      <vt:lpstr>Nesting  (shown in Sass syntax)</vt:lpstr>
      <vt:lpstr>Variables (shown in Sass syntax)</vt:lpstr>
      <vt:lpstr>Mixins (shown in Sass syntax)</vt:lpstr>
      <vt:lpstr>Mixins with Arguments (shown in Sass syntax)</vt:lpstr>
      <vt:lpstr>Postprocessors</vt:lpstr>
      <vt:lpstr>PostCSS Examples</vt:lpstr>
      <vt:lpstr>Task Runners (Build Tools)</vt:lpstr>
      <vt:lpstr>Common Build Tool Tasks</vt:lpstr>
      <vt:lpstr>Version Control with Git</vt:lpstr>
      <vt:lpstr>How Git Works</vt:lpstr>
      <vt:lpstr>Git Process and Structure</vt:lpstr>
      <vt:lpstr>Git Process and Structure (cont’d)</vt:lpstr>
      <vt:lpstr>Branching</vt:lpstr>
      <vt:lpstr>Merging</vt:lpstr>
      <vt:lpstr>Forking and Cloning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Jen Robbins</cp:lastModifiedBy>
  <cp:revision>1</cp:revision>
  <dcterms:modified xsi:type="dcterms:W3CDTF">2018-09-21T13:23:59Z</dcterms:modified>
</cp:coreProperties>
</file>