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640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570224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lide_footer.png" descr="slide_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# CHAPTER TITLE"/>
          <p:cNvSpPr txBox="1">
            <a:spLocks noGrp="1"/>
          </p:cNvSpPr>
          <p:nvPr>
            <p:ph type="body" sz="half" idx="13"/>
          </p:nvPr>
        </p:nvSpPr>
        <p:spPr>
          <a:xfrm>
            <a:off x="519633" y="2527300"/>
            <a:ext cx="11965534" cy="3302000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42D0D0"/>
                </a:solidFill>
              </a:rPr>
              <a:t>#</a:t>
            </a:r>
            <a:r>
              <a:rPr sz="4000"/>
              <a:t/>
            </a:r>
            <a:br>
              <a:rPr sz="4000"/>
            </a:br>
            <a:r>
              <a:rPr sz="6000"/>
              <a:t>CHAPTER TITLE</a:t>
            </a:r>
          </a:p>
        </p:txBody>
      </p:sp>
      <p:pic>
        <p:nvPicPr>
          <p:cNvPr id="19" name="partIII_header.png" descr="partIII_head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0"/>
            <a:ext cx="13004801" cy="167640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he internet vs. the web…"/>
          <p:cNvSpPr txBox="1">
            <a:spLocks noGrp="1"/>
          </p:cNvSpPr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46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8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69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xmlns:p14="http://schemas.microsoft.com/office/powerpoint/2010/main"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ShouldIPrefix.com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learningwebdesign.com/colornames.html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13 COLORS AND BACKGROUNDS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3D71B8"/>
                </a:solidFill>
              </a:rPr>
              <a:t>13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COLORS AND BACKGROUNDS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Foreground Colo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Foreground Color</a:t>
            </a:r>
          </a:p>
        </p:txBody>
      </p:sp>
      <p:sp>
        <p:nvSpPr>
          <p:cNvPr id="119" name="color…"/>
          <p:cNvSpPr txBox="1">
            <a:spLocks noGrp="1"/>
          </p:cNvSpPr>
          <p:nvPr>
            <p:ph type="body" idx="1"/>
          </p:nvPr>
        </p:nvSpPr>
        <p:spPr>
          <a:xfrm>
            <a:off x="852983" y="2157015"/>
            <a:ext cx="11392993" cy="6969424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color</a:t>
            </a:r>
          </a:p>
          <a:p>
            <a:pPr marL="0" indent="0">
              <a:spcBef>
                <a:spcPts val="24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Color value</a:t>
            </a:r>
            <a:r>
              <a:t> (named or numeric)</a:t>
            </a:r>
          </a:p>
          <a:p>
            <a:pPr marL="0" indent="0">
              <a:spcBef>
                <a:spcPts val="30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Example: 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blockquote {border: 4px dashed; </a:t>
            </a:r>
            <a:r>
              <a: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color: green;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}</a:t>
            </a:r>
            <a:endParaRPr b="1">
              <a:latin typeface="+mj-lt"/>
              <a:ea typeface="+mj-ea"/>
              <a:cs typeface="+mj-cs"/>
              <a:sym typeface="Helvetica"/>
            </a:endParaRPr>
          </a:p>
          <a:p>
            <a:pPr marL="0" indent="0">
              <a:spcBef>
                <a:spcPts val="3000"/>
              </a:spcBef>
              <a:buSzTx/>
              <a:buNone/>
              <a:defRPr sz="3000"/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foreground</a:t>
            </a:r>
            <a:r>
              <a:t> of an element consists of its text and border </a:t>
            </a:r>
            <a:br/>
            <a:r>
              <a:t>(if one is specified).</a:t>
            </a:r>
          </a:p>
        </p:txBody>
      </p:sp>
      <p:pic>
        <p:nvPicPr>
          <p:cNvPr id="120" name="lwd5_1309_color.png" descr="lwd5_1309_colo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13945" y="6430547"/>
            <a:ext cx="6976910" cy="25503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Background Colo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Background Color</a:t>
            </a:r>
          </a:p>
        </p:txBody>
      </p:sp>
      <p:sp>
        <p:nvSpPr>
          <p:cNvPr id="123" name="background-color…"/>
          <p:cNvSpPr txBox="1">
            <a:spLocks noGrp="1"/>
          </p:cNvSpPr>
          <p:nvPr>
            <p:ph type="body" idx="4294967295"/>
          </p:nvPr>
        </p:nvSpPr>
        <p:spPr>
          <a:xfrm>
            <a:off x="852983" y="2157015"/>
            <a:ext cx="11392993" cy="6969424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background-color</a:t>
            </a:r>
          </a:p>
          <a:p>
            <a:pPr marL="0" indent="0">
              <a:spcBef>
                <a:spcPts val="24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Color value</a:t>
            </a:r>
            <a:r>
              <a:t> (named or numeric)</a:t>
            </a:r>
          </a:p>
          <a:p>
            <a:pPr marL="0" indent="0">
              <a:spcBef>
                <a:spcPts val="30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Example: 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blockquote {border: 4px dashed; </a:t>
            </a:r>
            <a:br>
              <a:rPr sz="2700">
                <a:latin typeface="Courier"/>
                <a:ea typeface="Courier"/>
                <a:cs typeface="Courier"/>
                <a:sym typeface="Courier"/>
              </a:rPr>
            </a:br>
            <a:r>
              <a:rPr sz="2700">
                <a:latin typeface="Courier"/>
                <a:ea typeface="Courier"/>
                <a:cs typeface="Courier"/>
                <a:sym typeface="Courier"/>
              </a:rPr>
              <a:t>                     </a:t>
            </a:r>
            <a:r>
              <a: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background-color: green;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}</a:t>
            </a:r>
            <a:endParaRPr b="1">
              <a:latin typeface="+mj-lt"/>
              <a:ea typeface="+mj-ea"/>
              <a:cs typeface="+mj-cs"/>
              <a:sym typeface="Helvetica"/>
            </a:endParaRPr>
          </a:p>
          <a:p>
            <a:pPr marL="0" indent="0">
              <a:spcBef>
                <a:spcPts val="2400"/>
              </a:spcBef>
              <a:buSzTx/>
              <a:buNone/>
              <a:defRPr sz="3000"/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background painting area</a:t>
            </a:r>
            <a:r>
              <a:t> of an element fills the area behind the text to the outer edge of the border.</a:t>
            </a:r>
          </a:p>
        </p:txBody>
      </p:sp>
      <p:pic>
        <p:nvPicPr>
          <p:cNvPr id="124" name="lwd5_1310_background.png" descr="lwd5_1310_background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24225" y="6299209"/>
            <a:ext cx="6850509" cy="24990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lipping the Backgroun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Clipping the Background</a:t>
            </a:r>
          </a:p>
        </p:txBody>
      </p:sp>
      <p:sp>
        <p:nvSpPr>
          <p:cNvPr id="127" name="background-clip…"/>
          <p:cNvSpPr txBox="1">
            <a:spLocks noGrp="1"/>
          </p:cNvSpPr>
          <p:nvPr>
            <p:ph type="body" idx="4294967295"/>
          </p:nvPr>
        </p:nvSpPr>
        <p:spPr>
          <a:xfrm>
            <a:off x="852983" y="2157015"/>
            <a:ext cx="11392993" cy="6969424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background-clip</a:t>
            </a:r>
          </a:p>
          <a:p>
            <a:pPr marL="0" indent="0">
              <a:spcBef>
                <a:spcPts val="24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border-box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padding-box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content-box</a:t>
            </a:r>
            <a:endParaRPr>
              <a:latin typeface="+mj-lt"/>
              <a:ea typeface="+mj-ea"/>
              <a:cs typeface="+mj-cs"/>
              <a:sym typeface="Helvetica"/>
            </a:endParaRPr>
          </a:p>
          <a:p>
            <a:pPr marL="0" indent="0">
              <a:spcBef>
                <a:spcPts val="3000"/>
              </a:spcBef>
              <a:buSzTx/>
              <a:buNone/>
              <a:defRPr sz="3000"/>
            </a:pPr>
            <a:r>
              <a:t>Specifies where the background painting area ends.</a:t>
            </a:r>
          </a:p>
        </p:txBody>
      </p:sp>
      <p:pic>
        <p:nvPicPr>
          <p:cNvPr id="128" name="lwd5_1312_clip.png" descr="lwd5_1312_cli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83178" y="4675338"/>
            <a:ext cx="6932603" cy="43734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Opacit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Opacity</a:t>
            </a:r>
          </a:p>
        </p:txBody>
      </p:sp>
      <p:sp>
        <p:nvSpPr>
          <p:cNvPr id="131" name="opacity…"/>
          <p:cNvSpPr txBox="1">
            <a:spLocks noGrp="1"/>
          </p:cNvSpPr>
          <p:nvPr>
            <p:ph type="body" idx="1"/>
          </p:nvPr>
        </p:nvSpPr>
        <p:spPr>
          <a:xfrm>
            <a:off x="754087" y="2169715"/>
            <a:ext cx="11590785" cy="6969424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opacity</a:t>
            </a:r>
          </a:p>
          <a:p>
            <a:pPr marL="0" indent="0">
              <a:spcBef>
                <a:spcPts val="24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number</a:t>
            </a:r>
            <a:r>
              <a:t> (0 to 1)</a:t>
            </a:r>
          </a:p>
          <a:p>
            <a:pPr marL="0" indent="0">
              <a:spcBef>
                <a:spcPts val="30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Example: </a:t>
            </a:r>
            <a:br>
              <a:rPr b="1">
                <a:latin typeface="+mj-lt"/>
                <a:ea typeface="+mj-ea"/>
                <a:cs typeface="+mj-cs"/>
                <a:sym typeface="Helvetica"/>
              </a:rPr>
            </a:br>
            <a:r>
              <a:rPr sz="2700">
                <a:latin typeface="Courier"/>
                <a:ea typeface="Courier"/>
                <a:cs typeface="Courier"/>
                <a:sym typeface="Courier"/>
              </a:rPr>
              <a:t>h1 {color: gold; background: white; </a:t>
            </a:r>
            <a:r>
              <a: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opacity: .25;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}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indent="0">
              <a:spcBef>
                <a:spcPts val="3000"/>
              </a:spcBef>
              <a:buSzTx/>
              <a:buNone/>
              <a:defRPr sz="3000"/>
            </a:pPr>
            <a:r>
              <a:t>Specifies the transparency level from 0 (transparent) to 1 (opaque):</a:t>
            </a:r>
          </a:p>
        </p:txBody>
      </p:sp>
      <p:pic>
        <p:nvPicPr>
          <p:cNvPr id="132" name="lwd5_1313_opacity.png" descr="lwd5_1313_opacit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93094" y="5923653"/>
            <a:ext cx="7897170" cy="30107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ling Background Imag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Tiling Background Images</a:t>
            </a:r>
          </a:p>
        </p:txBody>
      </p:sp>
      <p:sp>
        <p:nvSpPr>
          <p:cNvPr id="135" name="background-image…"/>
          <p:cNvSpPr txBox="1">
            <a:spLocks noGrp="1"/>
          </p:cNvSpPr>
          <p:nvPr>
            <p:ph type="body" idx="4294967295"/>
          </p:nvPr>
        </p:nvSpPr>
        <p:spPr>
          <a:xfrm>
            <a:off x="852983" y="2115988"/>
            <a:ext cx="11392993" cy="6825904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background-image</a:t>
            </a:r>
          </a:p>
          <a:p>
            <a:pPr marL="0" indent="0">
              <a:spcBef>
                <a:spcPts val="24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url(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location of image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)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none</a:t>
            </a:r>
          </a:p>
          <a:p>
            <a:pPr marL="0" indent="0">
              <a:spcBef>
                <a:spcPts val="24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Example:  </a:t>
            </a:r>
            <a:r>
              <a:rPr sz="2700" b="1">
                <a:latin typeface="+mj-lt"/>
                <a:ea typeface="+mj-ea"/>
                <a:cs typeface="+mj-cs"/>
                <a:sym typeface="Helvetica"/>
              </a:rPr>
              <a:t> 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body {</a:t>
            </a:r>
            <a:r>
              <a: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background-image: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 url(star.png);}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marL="0" indent="0">
              <a:spcBef>
                <a:spcPts val="2400"/>
              </a:spcBef>
              <a:buSzTx/>
              <a:buNone/>
              <a:defRPr sz="2800"/>
            </a:pPr>
            <a:r>
              <a:t>Locates an image to be used as a tiling background image behind an element. By default, it starts at the top, left corner and repeats horizontally and vertically:</a:t>
            </a:r>
            <a:endParaRPr b="1">
              <a:latin typeface="+mj-lt"/>
              <a:ea typeface="+mj-ea"/>
              <a:cs typeface="+mj-cs"/>
              <a:sym typeface="Helvetica"/>
            </a:endParaRPr>
          </a:p>
        </p:txBody>
      </p:sp>
      <p:pic>
        <p:nvPicPr>
          <p:cNvPr id="136" name="lwd5_1318_tiling.png" descr="lwd5_1318_tili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46700" y="5492750"/>
            <a:ext cx="6941460" cy="37136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Background Repeat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Background Repeating</a:t>
            </a:r>
          </a:p>
        </p:txBody>
      </p:sp>
      <p:sp>
        <p:nvSpPr>
          <p:cNvPr id="139" name="background-repeat…"/>
          <p:cNvSpPr txBox="1">
            <a:spLocks noGrp="1"/>
          </p:cNvSpPr>
          <p:nvPr>
            <p:ph type="body" idx="1"/>
          </p:nvPr>
        </p:nvSpPr>
        <p:spPr>
          <a:xfrm>
            <a:off x="852983" y="2157015"/>
            <a:ext cx="11392993" cy="6969424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background-repeat</a:t>
            </a:r>
          </a:p>
          <a:p>
            <a:pPr marL="0" indent="0">
              <a:spcBef>
                <a:spcPts val="24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br/>
            <a:r>
              <a:rPr>
                <a:latin typeface="Courier"/>
                <a:ea typeface="Courier"/>
                <a:cs typeface="Courier"/>
                <a:sym typeface="Courier"/>
              </a:rPr>
              <a:t>repeat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no-repeat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repeat-x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repeat-y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space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round</a:t>
            </a:r>
            <a:endParaRPr>
              <a:latin typeface="+mj-lt"/>
              <a:ea typeface="+mj-ea"/>
              <a:cs typeface="+mj-cs"/>
              <a:sym typeface="Helvetica"/>
            </a:endParaRPr>
          </a:p>
          <a:p>
            <a:pPr marL="0" indent="0">
              <a:spcBef>
                <a:spcPts val="3000"/>
              </a:spcBef>
              <a:buSzTx/>
              <a:buNone/>
              <a:defRPr sz="3000"/>
            </a:pPr>
            <a:r>
              <a:t>Specifies how the background image repeats and can restrict it to tiling in one direction or not at all:</a:t>
            </a:r>
          </a:p>
          <a:p>
            <a:pPr marL="814916" lvl="1" indent="-370416">
              <a:spcBef>
                <a:spcPts val="1600"/>
              </a:spcBef>
              <a:defRPr sz="300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repeat-x</a:t>
            </a:r>
            <a:r>
              <a:t>: Tiles horizontally only</a:t>
            </a:r>
          </a:p>
          <a:p>
            <a:pPr marL="814916" lvl="1" indent="-370416">
              <a:spcBef>
                <a:spcPts val="1600"/>
              </a:spcBef>
              <a:defRPr sz="300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repeat-y</a:t>
            </a:r>
            <a:r>
              <a:t>: Tiles vertically only</a:t>
            </a:r>
          </a:p>
          <a:p>
            <a:pPr marL="814916" lvl="1" indent="-370416">
              <a:spcBef>
                <a:spcPts val="1600"/>
              </a:spcBef>
              <a:defRPr sz="300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space</a:t>
            </a:r>
            <a:r>
              <a:t>: Adds space around images so they fit in the window with no clipping</a:t>
            </a:r>
          </a:p>
          <a:p>
            <a:pPr marL="814916" lvl="1" indent="-370416">
              <a:spcBef>
                <a:spcPts val="1600"/>
              </a:spcBef>
              <a:defRPr sz="300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round</a:t>
            </a:r>
            <a:r>
              <a:t>: Distorts the image so it fits without clipping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Background Repeating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19077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Background Repeating (cont’d)</a:t>
            </a:r>
          </a:p>
        </p:txBody>
      </p:sp>
      <p:pic>
        <p:nvPicPr>
          <p:cNvPr id="142" name="lwd5_1320_repeat.png" descr="lwd5_1320_repea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14112" y="1634173"/>
            <a:ext cx="7776576" cy="73363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Background Posi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Background Position</a:t>
            </a:r>
          </a:p>
        </p:txBody>
      </p:sp>
      <p:sp>
        <p:nvSpPr>
          <p:cNvPr id="145" name="background-position…"/>
          <p:cNvSpPr txBox="1">
            <a:spLocks noGrp="1"/>
          </p:cNvSpPr>
          <p:nvPr>
            <p:ph type="body" idx="4294967295"/>
          </p:nvPr>
        </p:nvSpPr>
        <p:spPr>
          <a:xfrm>
            <a:off x="852983" y="2157015"/>
            <a:ext cx="11392993" cy="6969424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background-position</a:t>
            </a:r>
          </a:p>
          <a:p>
            <a:pPr marL="0" indent="0">
              <a:spcBef>
                <a:spcPts val="24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br/>
            <a:r>
              <a:rPr i="1"/>
              <a:t>Length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i="1"/>
              <a:t>percentage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left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center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right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top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bottom</a:t>
            </a:r>
            <a:endParaRPr>
              <a:latin typeface="+mj-lt"/>
              <a:ea typeface="+mj-ea"/>
              <a:cs typeface="+mj-cs"/>
              <a:sym typeface="Helvetica"/>
            </a:endParaRPr>
          </a:p>
          <a:p>
            <a:pPr marL="0" indent="0">
              <a:spcBef>
                <a:spcPts val="3000"/>
              </a:spcBef>
              <a:buSzTx/>
              <a:buNone/>
              <a:defRPr sz="3000"/>
            </a:pPr>
            <a:r>
              <a:t>Specifies the position of the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 origin image</a:t>
            </a:r>
            <a:r>
              <a:t>, the first image that is placed in the background from which tiling images extend.</a:t>
            </a:r>
          </a:p>
          <a:p>
            <a:pPr marL="0" indent="0">
              <a:spcBef>
                <a:spcPts val="3000"/>
              </a:spcBef>
              <a:buSzTx/>
              <a:buNone/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Examples 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(horizontal position goes first):</a:t>
            </a:r>
          </a:p>
          <a:p>
            <a:pPr marL="0" indent="0" algn="ctr">
              <a:spcBef>
                <a:spcPts val="300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background-position:</a:t>
            </a:r>
            <a:r>
              <a:t> left bottom;</a:t>
            </a:r>
          </a:p>
          <a:p>
            <a:pPr marL="0" indent="0" algn="ctr">
              <a:spcBef>
                <a:spcPts val="300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background-position:</a:t>
            </a:r>
            <a:r>
              <a:t> 300px 100px;</a:t>
            </a:r>
          </a:p>
          <a:p>
            <a:pPr marL="0" indent="0" algn="ctr">
              <a:spcBef>
                <a:spcPts val="300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background-position:</a:t>
            </a:r>
            <a:r>
              <a:t> 25% 100%;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Background Position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9607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Background Position (cont’d)</a:t>
            </a:r>
          </a:p>
        </p:txBody>
      </p:sp>
      <p:pic>
        <p:nvPicPr>
          <p:cNvPr id="148" name="lwd5_1323_position.png" descr="lwd5_1323_positio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82850" y="2087909"/>
            <a:ext cx="8039100" cy="6718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Background Attach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Background Attachment</a:t>
            </a:r>
          </a:p>
        </p:txBody>
      </p:sp>
      <p:sp>
        <p:nvSpPr>
          <p:cNvPr id="151" name="background-attachment…"/>
          <p:cNvSpPr txBox="1">
            <a:spLocks noGrp="1"/>
          </p:cNvSpPr>
          <p:nvPr>
            <p:ph type="body" idx="4294967295"/>
          </p:nvPr>
        </p:nvSpPr>
        <p:spPr>
          <a:xfrm>
            <a:off x="852983" y="2268388"/>
            <a:ext cx="11392993" cy="6969424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background-attachment</a:t>
            </a:r>
          </a:p>
          <a:p>
            <a:pPr marL="0" indent="0">
              <a:spcBef>
                <a:spcPts val="24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scroll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fixed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local</a:t>
            </a:r>
            <a:endParaRPr>
              <a:latin typeface="+mj-lt"/>
              <a:ea typeface="+mj-ea"/>
              <a:cs typeface="+mj-cs"/>
              <a:sym typeface="Helvetica"/>
            </a:endParaRPr>
          </a:p>
          <a:p>
            <a:pPr marL="0" indent="0">
              <a:spcBef>
                <a:spcPts val="2400"/>
              </a:spcBef>
              <a:buSzTx/>
              <a:buNone/>
              <a:defRPr sz="3000"/>
            </a:pPr>
            <a:r>
              <a:t>Specifies whether the background image scrolls with the content or stays in a fixed position relative to the viewport.</a:t>
            </a:r>
          </a:p>
        </p:txBody>
      </p:sp>
      <p:pic>
        <p:nvPicPr>
          <p:cNvPr id="152" name="lwd5_1326_attachment.png" descr="lwd5_1326_attachmen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69479" y="5187950"/>
            <a:ext cx="10160001" cy="39751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SS color names…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CSS color names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RGB and HSL color values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Foreground and background colors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Tiling background images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More selectors and external style sheets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ackground Siz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Background Size</a:t>
            </a:r>
          </a:p>
        </p:txBody>
      </p:sp>
      <p:sp>
        <p:nvSpPr>
          <p:cNvPr id="155" name="background-size…"/>
          <p:cNvSpPr txBox="1">
            <a:spLocks noGrp="1"/>
          </p:cNvSpPr>
          <p:nvPr>
            <p:ph type="body" idx="4294967295"/>
          </p:nvPr>
        </p:nvSpPr>
        <p:spPr>
          <a:xfrm>
            <a:off x="852983" y="2157015"/>
            <a:ext cx="11392993" cy="6969424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background-size</a:t>
            </a:r>
          </a:p>
          <a:p>
            <a:pPr marL="0" indent="0">
              <a:spcBef>
                <a:spcPts val="24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br/>
            <a:r>
              <a:rPr i="1"/>
              <a:t>Length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i="1"/>
              <a:t>percentage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auto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cover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contain</a:t>
            </a:r>
            <a:endParaRPr>
              <a:latin typeface="+mj-lt"/>
              <a:ea typeface="+mj-ea"/>
              <a:cs typeface="+mj-cs"/>
              <a:sym typeface="Helvetica"/>
            </a:endParaRPr>
          </a:p>
          <a:p>
            <a:pPr marL="0" indent="0">
              <a:spcBef>
                <a:spcPts val="3000"/>
              </a:spcBef>
              <a:buSzTx/>
              <a:buNone/>
              <a:defRPr sz="3000"/>
            </a:pPr>
            <a:r>
              <a:t>Specifies the size of the tiling image:</a:t>
            </a:r>
          </a:p>
        </p:txBody>
      </p:sp>
      <p:pic>
        <p:nvPicPr>
          <p:cNvPr id="156" name="lwd5_1327_target.png" descr="lwd5_1327_targe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10051" y="3878325"/>
            <a:ext cx="2894549" cy="15544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lwd5_1328_covercontain.png" descr="lwd5_1328_covercontai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3479" y="5732778"/>
            <a:ext cx="10977842" cy="33207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orthand background Propert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Shorthand background Property</a:t>
            </a:r>
          </a:p>
        </p:txBody>
      </p:sp>
      <p:sp>
        <p:nvSpPr>
          <p:cNvPr id="160" name="background…"/>
          <p:cNvSpPr txBox="1">
            <a:spLocks noGrp="1"/>
          </p:cNvSpPr>
          <p:nvPr>
            <p:ph type="body" idx="1"/>
          </p:nvPr>
        </p:nvSpPr>
        <p:spPr>
          <a:xfrm>
            <a:off x="952500" y="2120900"/>
            <a:ext cx="11099800" cy="6885286"/>
          </a:xfrm>
          <a:prstGeom prst="rect">
            <a:avLst/>
          </a:prstGeom>
        </p:spPr>
        <p:txBody>
          <a:bodyPr/>
          <a:lstStyle/>
          <a:p>
            <a:pPr marL="0" indent="0" algn="ctr" defTabSz="566674">
              <a:spcBef>
                <a:spcPts val="4000"/>
              </a:spcBef>
              <a:buSzTx/>
              <a:buNone/>
              <a:defRPr sz="291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background</a:t>
            </a:r>
          </a:p>
          <a:p>
            <a:pPr marL="0" indent="0" defTabSz="566674">
              <a:spcBef>
                <a:spcPts val="2300"/>
              </a:spcBef>
              <a:buSzTx/>
              <a:buNone/>
              <a:defRPr sz="291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br/>
            <a:r>
              <a:rPr i="1"/>
              <a:t>background-color  background-image  background-repeat  background-attachment  background-position  background-clip  background-origin  background-size</a:t>
            </a:r>
            <a:endParaRPr>
              <a:latin typeface="+mj-lt"/>
              <a:ea typeface="+mj-ea"/>
              <a:cs typeface="+mj-cs"/>
              <a:sym typeface="Helvetica"/>
            </a:endParaRPr>
          </a:p>
          <a:p>
            <a:pPr marL="431165" indent="-431165" defTabSz="566674">
              <a:spcBef>
                <a:spcPts val="4000"/>
              </a:spcBef>
              <a:defRPr sz="2910"/>
            </a:pPr>
            <a:r>
              <a:t>Specifies all background properties in one declaration</a:t>
            </a:r>
          </a:p>
          <a:p>
            <a:pPr marL="0" lvl="3" indent="665226" defTabSz="566674">
              <a:spcBef>
                <a:spcPts val="2900"/>
              </a:spcBef>
              <a:buSzTx/>
              <a:buNone/>
              <a:defRPr sz="2619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background:</a:t>
            </a:r>
            <a:r>
              <a:t> white url(star.png) no-repeat top center fixed;</a:t>
            </a:r>
          </a:p>
          <a:p>
            <a:pPr marL="431165" indent="-431165" defTabSz="566674">
              <a:spcBef>
                <a:spcPts val="2900"/>
              </a:spcBef>
              <a:defRPr sz="2910"/>
            </a:pPr>
            <a:r>
              <a:t>Properties are optional and may appear in any order</a:t>
            </a:r>
          </a:p>
          <a:p>
            <a:pPr marL="431165" indent="-431165" defTabSz="566674">
              <a:spcBef>
                <a:spcPts val="2900"/>
              </a:spcBef>
              <a:defRPr sz="2910"/>
            </a:pPr>
            <a:r>
              <a:t>Properties not represented reset to their defaults—</a:t>
            </a:r>
            <a:r>
              <a:rPr>
                <a:solidFill>
                  <a:schemeClr val="accent4"/>
                </a:solidFill>
              </a:rPr>
              <a:t>be careful it doesn’t overwrite previous background settings.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Multiple Background Imag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Multiple Background Images</a:t>
            </a:r>
          </a:p>
        </p:txBody>
      </p:sp>
      <p:sp>
        <p:nvSpPr>
          <p:cNvPr id="163" name="You can place more than one background image in a single image (separated by commas):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5677893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You can place more than one background image in a single image (separated by commas):</a:t>
            </a:r>
          </a:p>
          <a:p>
            <a:pPr marL="0" lvl="2" indent="457200">
              <a:spcBef>
                <a:spcPts val="600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body {</a:t>
            </a:r>
          </a:p>
          <a:p>
            <a:pPr marL="0" lvl="2" indent="457200">
              <a:spcBef>
                <a:spcPts val="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  background:</a:t>
            </a:r>
          </a:p>
          <a:p>
            <a:pPr marL="0" lvl="2" indent="457200">
              <a:spcBef>
                <a:spcPts val="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    url(image1.png) left top no-repeat,</a:t>
            </a:r>
          </a:p>
          <a:p>
            <a:pPr marL="0" lvl="2" indent="457200">
              <a:spcBef>
                <a:spcPts val="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    url(image2.png) center center no-repeat,</a:t>
            </a:r>
          </a:p>
          <a:p>
            <a:pPr marL="0" lvl="2" indent="457200">
              <a:spcBef>
                <a:spcPts val="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    url(image3.png) right bottom no-repeat;</a:t>
            </a:r>
          </a:p>
          <a:p>
            <a:pPr marL="0" lvl="2" indent="457200">
              <a:spcBef>
                <a:spcPts val="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  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radient Fill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Gradient Fills</a:t>
            </a:r>
          </a:p>
        </p:txBody>
      </p:sp>
      <p:sp>
        <p:nvSpPr>
          <p:cNvPr id="166" name="A gradient is a transition from one color to another.…"/>
          <p:cNvSpPr txBox="1">
            <a:spLocks noGrp="1"/>
          </p:cNvSpPr>
          <p:nvPr>
            <p:ph type="body" idx="1"/>
          </p:nvPr>
        </p:nvSpPr>
        <p:spPr>
          <a:xfrm>
            <a:off x="999579" y="2476500"/>
            <a:ext cx="11099801" cy="6706146"/>
          </a:xfrm>
          <a:prstGeom prst="rect">
            <a:avLst/>
          </a:prstGeom>
        </p:spPr>
        <p:txBody>
          <a:bodyPr/>
          <a:lstStyle/>
          <a:p>
            <a:pPr marL="422275" indent="-422275" defTabSz="554990">
              <a:spcBef>
                <a:spcPts val="3900"/>
              </a:spcBef>
              <a:defRPr sz="2850"/>
            </a:pPr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gradient</a:t>
            </a:r>
            <a:r>
              <a:t> is a transition from one color to another.</a:t>
            </a:r>
          </a:p>
          <a:p>
            <a:pPr marL="422275" indent="-422275" defTabSz="554990">
              <a:spcBef>
                <a:spcPts val="2800"/>
              </a:spcBef>
              <a:defRPr sz="285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Linear gradients</a:t>
            </a:r>
            <a:r>
              <a:t> change colors along a line.</a:t>
            </a:r>
          </a:p>
          <a:p>
            <a:pPr marL="422275" indent="-422275" defTabSz="554990">
              <a:spcBef>
                <a:spcPts val="2800"/>
              </a:spcBef>
              <a:defRPr sz="285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Radial gradients</a:t>
            </a:r>
            <a:r>
              <a:t> start at a point and spread outward in a circular or elliptical shape.</a:t>
            </a:r>
          </a:p>
          <a:p>
            <a:pPr marL="422275" indent="-422275" defTabSz="554990">
              <a:spcBef>
                <a:spcPts val="2800"/>
              </a:spcBef>
              <a:defRPr sz="2850"/>
            </a:pPr>
            <a:r>
              <a:t>You can generate a gradient image for use as a background using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linear-gradient()</a:t>
            </a:r>
            <a:r>
              <a:t>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radial-gradient()</a:t>
            </a:r>
            <a:r>
              <a:t> notation.</a:t>
            </a:r>
          </a:p>
          <a:p>
            <a:pPr marL="0" indent="0" defTabSz="554990">
              <a:spcBef>
                <a:spcPts val="3900"/>
              </a:spcBef>
              <a:buSzTx/>
              <a:buNone/>
              <a:defRPr sz="2850" b="1">
                <a:latin typeface="+mj-lt"/>
                <a:ea typeface="+mj-ea"/>
                <a:cs typeface="+mj-cs"/>
                <a:sym typeface="Helvetica"/>
              </a:defRPr>
            </a:pPr>
            <a:r>
              <a:t>Example:</a:t>
            </a:r>
          </a:p>
          <a:p>
            <a:pPr marL="0" lvl="1" indent="217170" defTabSz="554990">
              <a:spcBef>
                <a:spcPts val="1100"/>
              </a:spcBef>
              <a:buSzTx/>
              <a:buNone/>
              <a:defRPr sz="2470">
                <a:latin typeface="Courier"/>
                <a:ea typeface="Courier"/>
                <a:cs typeface="Courier"/>
                <a:sym typeface="Courier"/>
              </a:defRPr>
            </a:pPr>
            <a:r>
              <a:t>#banner {</a:t>
            </a:r>
          </a:p>
          <a:p>
            <a:pPr marL="0" lvl="1" indent="217170" defTabSz="554990">
              <a:spcBef>
                <a:spcPts val="0"/>
              </a:spcBef>
              <a:buSzTx/>
              <a:buNone/>
              <a:defRPr sz="2470">
                <a:latin typeface="Courier"/>
                <a:ea typeface="Courier"/>
                <a:cs typeface="Courier"/>
                <a:sym typeface="Courier"/>
              </a:defRPr>
            </a:pPr>
            <a:r>
              <a:t>  background-image: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linear-gradient(180deg, aqua, green)</a:t>
            </a:r>
            <a:r>
              <a:t>; </a:t>
            </a:r>
          </a:p>
          <a:p>
            <a:pPr marL="0" lvl="1" indent="217170" defTabSz="554990">
              <a:spcBef>
                <a:spcPts val="0"/>
              </a:spcBef>
              <a:buSzTx/>
              <a:buNone/>
              <a:defRPr sz="247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Linear Gradi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Linear Gradient</a:t>
            </a:r>
          </a:p>
        </p:txBody>
      </p:sp>
      <p:sp>
        <p:nvSpPr>
          <p:cNvPr id="169" name="The linear-gradient() notation provides the angle of a gradient line and the colors the line passes through.…"/>
          <p:cNvSpPr txBox="1">
            <a:spLocks noGrp="1"/>
          </p:cNvSpPr>
          <p:nvPr>
            <p:ph type="body" sz="half" idx="1"/>
          </p:nvPr>
        </p:nvSpPr>
        <p:spPr>
          <a:xfrm>
            <a:off x="850900" y="3145432"/>
            <a:ext cx="5903814" cy="521533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linear-gradient()</a:t>
            </a:r>
            <a:r>
              <a:t> notation provides the angle of a gradient line and the colors the line passes through.</a:t>
            </a:r>
          </a:p>
          <a:p>
            <a:pPr marL="0" indent="0">
              <a:buSzTx/>
              <a:buNone/>
              <a:defRPr sz="3000"/>
            </a:pPr>
            <a:r>
              <a:t>It is specified in degrees (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deg</a:t>
            </a:r>
            <a:r>
              <a:t>) or keywords (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to top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to right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to bottom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to left</a:t>
            </a:r>
            <a:r>
              <a:t>).</a:t>
            </a:r>
          </a:p>
        </p:txBody>
      </p:sp>
      <p:pic>
        <p:nvPicPr>
          <p:cNvPr id="170" name="lwd5_1331_linear.png" descr="lwd5_1331_linea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68335" y="2286956"/>
            <a:ext cx="5447515" cy="69322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adial Gradi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Radial Gradients</a:t>
            </a:r>
          </a:p>
        </p:txBody>
      </p:sp>
      <p:sp>
        <p:nvSpPr>
          <p:cNvPr id="173" name="The radial-gradient() notation provides the color values and optional size, shape, and position information."/>
          <p:cNvSpPr txBox="1">
            <a:spLocks noGrp="1"/>
          </p:cNvSpPr>
          <p:nvPr>
            <p:ph type="body" sz="quarter" idx="4294967295"/>
          </p:nvPr>
        </p:nvSpPr>
        <p:spPr>
          <a:xfrm>
            <a:off x="698500" y="2540000"/>
            <a:ext cx="5412135" cy="2281337"/>
          </a:xfrm>
          <a:prstGeom prst="rect">
            <a:avLst/>
          </a:prstGeom>
        </p:spPr>
        <p:txBody>
          <a:bodyPr/>
          <a:lstStyle/>
          <a:p>
            <a:pPr marL="0" indent="0" defTabSz="566674">
              <a:spcBef>
                <a:spcPts val="4000"/>
              </a:spcBef>
              <a:buSzTx/>
              <a:buNone/>
              <a:defRPr sz="291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radial-gradient()</a:t>
            </a:r>
            <a:r>
              <a:t> notation provides the color values and optional size, shape, and position information.</a:t>
            </a:r>
          </a:p>
        </p:txBody>
      </p:sp>
      <p:pic>
        <p:nvPicPr>
          <p:cNvPr id="174" name="lwd5_1334_radialexamples.png" descr="lwd5_1334_radialexample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82664" y="2559311"/>
            <a:ext cx="5164837" cy="64894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radient Vendor Prefix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Gradient Vendor Prefixes</a:t>
            </a:r>
          </a:p>
        </p:txBody>
      </p:sp>
      <p:sp>
        <p:nvSpPr>
          <p:cNvPr id="177" name="Because the gradient spec has changed over time, gradients require significant prefixing and alternate values:…"/>
          <p:cNvSpPr txBox="1">
            <a:spLocks noGrp="1"/>
          </p:cNvSpPr>
          <p:nvPr>
            <p:ph type="body" idx="1"/>
          </p:nvPr>
        </p:nvSpPr>
        <p:spPr>
          <a:xfrm>
            <a:off x="952500" y="2336800"/>
            <a:ext cx="11099800" cy="655667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defTabSz="461518">
              <a:spcBef>
                <a:spcPts val="3300"/>
              </a:spcBef>
              <a:buSzTx/>
              <a:buNone/>
              <a:defRPr sz="2370"/>
            </a:pPr>
            <a:r>
              <a:t>Because the gradient spec has changed over time, gradients require significant prefixing and alternate values:</a:t>
            </a:r>
          </a:p>
          <a:p>
            <a:pPr marL="361188" marR="361188" indent="0" defTabSz="361188">
              <a:spcBef>
                <a:spcPts val="1500"/>
              </a:spcBef>
              <a:buSzTx/>
              <a:buNone/>
              <a:defRPr sz="142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background: #ffff00; /* Old browsers */</a:t>
            </a:r>
          </a:p>
          <a:p>
            <a:pPr marL="361188" marR="361188" indent="0" defTabSz="361188">
              <a:spcBef>
                <a:spcPts val="900"/>
              </a:spcBef>
              <a:buSzTx/>
              <a:buNone/>
              <a:defRPr sz="142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background: </a:t>
            </a:r>
            <a:r>
              <a:rPr>
                <a:solidFill>
                  <a:srgbClr val="FAA757"/>
                </a:solidFill>
              </a:rPr>
              <a:t>-moz-linear-gradient</a:t>
            </a:r>
            <a:r>
              <a:t>(top, #ffff00 0%, #00ff00 100%); </a:t>
            </a:r>
            <a:br/>
            <a:r>
              <a:rPr>
                <a:solidFill>
                  <a:srgbClr val="A6AAA9"/>
                </a:solidFill>
              </a:rPr>
              <a:t>/* FF3.6+ */</a:t>
            </a:r>
          </a:p>
          <a:p>
            <a:pPr marL="361188" marR="361188" indent="0" defTabSz="361188">
              <a:spcBef>
                <a:spcPts val="900"/>
              </a:spcBef>
              <a:buSzTx/>
              <a:buNone/>
              <a:defRPr sz="142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background: </a:t>
            </a:r>
            <a:r>
              <a:rPr>
                <a:solidFill>
                  <a:srgbClr val="FAA757"/>
                </a:solidFill>
              </a:rPr>
              <a:t>-webkit-gradient</a:t>
            </a:r>
            <a:r>
              <a:t>(linear, left top, left bottom, color-stop(0%,#ffff00), color-stop(100%,#00ff00)); </a:t>
            </a:r>
            <a:br/>
            <a:r>
              <a:rPr>
                <a:solidFill>
                  <a:srgbClr val="A6AAA9"/>
                </a:solidFill>
              </a:rPr>
              <a:t>/* Chrome,Safari4+ */</a:t>
            </a:r>
          </a:p>
          <a:p>
            <a:pPr marL="361188" marR="361188" indent="0" defTabSz="361188">
              <a:spcBef>
                <a:spcPts val="900"/>
              </a:spcBef>
              <a:buSzTx/>
              <a:buNone/>
              <a:defRPr sz="142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background: </a:t>
            </a:r>
            <a:r>
              <a:rPr>
                <a:solidFill>
                  <a:srgbClr val="FAA757"/>
                </a:solidFill>
              </a:rPr>
              <a:t>-webkit-linear-gradient</a:t>
            </a:r>
            <a:r>
              <a:t>(top, #ffff00 0%,#00ff00 100%); </a:t>
            </a:r>
            <a:br/>
            <a:r>
              <a:rPr>
                <a:solidFill>
                  <a:srgbClr val="A6AAA9"/>
                </a:solidFill>
              </a:rPr>
              <a:t>/* Chrome10+,Safari5.1+ */</a:t>
            </a:r>
          </a:p>
          <a:p>
            <a:pPr marL="361188" marR="361188" indent="0" defTabSz="361188">
              <a:spcBef>
                <a:spcPts val="900"/>
              </a:spcBef>
              <a:buSzTx/>
              <a:buNone/>
              <a:defRPr sz="142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background: </a:t>
            </a:r>
            <a:r>
              <a:rPr>
                <a:solidFill>
                  <a:srgbClr val="FAA757"/>
                </a:solidFill>
              </a:rPr>
              <a:t>-o-linear-gradient</a:t>
            </a:r>
            <a:r>
              <a:t>(top, #ffff00 0%,#00ff00 100%); </a:t>
            </a:r>
            <a:br/>
            <a:r>
              <a:rPr>
                <a:solidFill>
                  <a:srgbClr val="A6AAA9"/>
                </a:solidFill>
              </a:rPr>
              <a:t>/* Opera 11.10+ */</a:t>
            </a:r>
          </a:p>
          <a:p>
            <a:pPr marL="361188" marR="361188" indent="0" defTabSz="361188">
              <a:spcBef>
                <a:spcPts val="900"/>
              </a:spcBef>
              <a:buSzTx/>
              <a:buNone/>
              <a:defRPr sz="142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background: </a:t>
            </a:r>
            <a:r>
              <a:rPr>
                <a:solidFill>
                  <a:srgbClr val="FAA757"/>
                </a:solidFill>
              </a:rPr>
              <a:t>-ms-linear-gradient</a:t>
            </a:r>
            <a:r>
              <a:t>(top, #ffff00 0%,#00ff00 100%); </a:t>
            </a:r>
            <a:br/>
            <a:r>
              <a:rPr>
                <a:solidFill>
                  <a:srgbClr val="A6AAA9"/>
                </a:solidFill>
              </a:rPr>
              <a:t>/* IE10+ */</a:t>
            </a:r>
          </a:p>
          <a:p>
            <a:pPr marL="361188" marR="361188" indent="0" defTabSz="361188">
              <a:spcBef>
                <a:spcPts val="900"/>
              </a:spcBef>
              <a:buSzTx/>
              <a:buNone/>
              <a:defRPr sz="142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background: </a:t>
            </a:r>
            <a:r>
              <a:rPr>
                <a:solidFill>
                  <a:srgbClr val="FAA757"/>
                </a:solidFill>
              </a:rPr>
              <a:t>linear-gradient</a:t>
            </a:r>
            <a:r>
              <a:t>(to bottom, #ffff00 0%,#00ff00 100%); </a:t>
            </a:r>
            <a:br/>
            <a:r>
              <a:rPr>
                <a:solidFill>
                  <a:srgbClr val="A6AAA9"/>
                </a:solidFill>
              </a:rPr>
              <a:t>/* W3C Standard */</a:t>
            </a:r>
          </a:p>
          <a:p>
            <a:pPr marL="361188" marR="361188" indent="0" defTabSz="361188">
              <a:spcBef>
                <a:spcPts val="900"/>
              </a:spcBef>
              <a:buSzTx/>
              <a:buNone/>
              <a:defRPr sz="79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422">
                <a:latin typeface="Courier"/>
                <a:ea typeface="Courier"/>
                <a:cs typeface="Courier"/>
                <a:sym typeface="Courier"/>
              </a:rPr>
              <a:t>filter: progid:DXImageTransform.Microsoft.gradient( startColorstr='#ffff00', endColorstr='#00ff00',GradientType=0 ); </a:t>
            </a:r>
            <a:br>
              <a:rPr sz="1422">
                <a:latin typeface="Courier"/>
                <a:ea typeface="Courier"/>
                <a:cs typeface="Courier"/>
                <a:sym typeface="Courier"/>
              </a:rPr>
            </a:br>
            <a:r>
              <a:rPr sz="1422">
                <a:solidFill>
                  <a:srgbClr val="A6AAA9"/>
                </a:solidFill>
              </a:rPr>
              <a:t>/* IE6-9 */</a:t>
            </a:r>
          </a:p>
          <a:p>
            <a:pPr marL="0" indent="0" defTabSz="461518">
              <a:spcBef>
                <a:spcPts val="3300"/>
              </a:spcBef>
              <a:buSzTx/>
              <a:buNone/>
              <a:defRPr sz="2370"/>
            </a:pPr>
            <a:r>
              <a:rPr>
                <a:solidFill>
                  <a:schemeClr val="accent4"/>
                </a:solidFill>
              </a:rPr>
              <a:t>TIP: </a:t>
            </a:r>
            <a:r>
              <a:t>Use a tool like Ultimate CSS Gradient Generator: </a:t>
            </a:r>
            <a:r>
              <a:rPr>
                <a:solidFill>
                  <a:schemeClr val="accent1"/>
                </a:solidFill>
              </a:rPr>
              <a:t>www.colorzilla.com/gradient-editor</a:t>
            </a:r>
            <a: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Vendor Prefix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Vendor Prefixes</a:t>
            </a:r>
          </a:p>
        </p:txBody>
      </p:sp>
      <p:sp>
        <p:nvSpPr>
          <p:cNvPr id="180" name="Browsers once kept experimental implementations of properties separate from the final release by adding a vendor prefix.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466116" cy="6286500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Browsers once kept experimental implementations of properties separate from the final release by adding a vendor prefix.</a:t>
            </a:r>
          </a:p>
          <a:p>
            <a:pPr marL="0" indent="0">
              <a:buSzTx/>
              <a:buNone/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Example: </a:t>
            </a:r>
          </a:p>
          <a:p>
            <a:pPr marL="0" indent="0">
              <a:spcBef>
                <a:spcPts val="1600"/>
              </a:spcBef>
              <a:buSzTx/>
              <a:buNone/>
              <a:defRPr sz="3000"/>
            </a:pPr>
            <a:r>
              <a:t>Property name:  </a:t>
            </a:r>
          </a:p>
          <a:p>
            <a:pPr marL="0" lvl="3" indent="685800">
              <a:spcBef>
                <a:spcPts val="1600"/>
              </a:spcBef>
              <a:buSzTx/>
              <a:buNone/>
              <a:defRPr sz="3000">
                <a:solidFill>
                  <a:schemeClr val="accent1"/>
                </a:solidFill>
              </a:defRPr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shape-outside</a:t>
            </a:r>
          </a:p>
          <a:p>
            <a:pPr marL="0" indent="0">
              <a:buSzTx/>
              <a:buNone/>
              <a:defRPr sz="3000"/>
            </a:pPr>
            <a:r>
              <a:t>Vendor-prefixed for Safari, Chrome, and Android: </a:t>
            </a:r>
          </a:p>
          <a:p>
            <a:pPr marL="0" lvl="3" indent="685800">
              <a:spcBef>
                <a:spcPts val="1600"/>
              </a:spcBef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-webkit-shape-outside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Vendor Prefixe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117352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Vendor Prefixes (cont’d)</a:t>
            </a:r>
          </a:p>
        </p:txBody>
      </p:sp>
      <p:graphicFrame>
        <p:nvGraphicFramePr>
          <p:cNvPr id="183" name="Table"/>
          <p:cNvGraphicFramePr/>
          <p:nvPr>
            <p:extLst>
              <p:ext uri="{D42A27DB-BD31-4B8C-83A1-F6EECF244321}">
                <p14:modId xmlns:p14="http://schemas.microsoft.com/office/powerpoint/2010/main" val="3078107964"/>
              </p:ext>
            </p:extLst>
          </p:nvPr>
        </p:nvGraphicFramePr>
        <p:xfrm>
          <a:off x="1507901" y="1702567"/>
          <a:ext cx="10083154" cy="4743288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079759"/>
                <a:gridCol w="2495131"/>
                <a:gridCol w="5508264"/>
              </a:tblGrid>
              <a:tr h="931822">
                <a:tc>
                  <a:txBody>
                    <a:bodyPr/>
                    <a:lstStyle/>
                    <a:p>
                      <a:pPr marR="457200" algn="just" defTabSz="457200">
                        <a:lnSpc>
                          <a:spcPts val="3600"/>
                        </a:lnSpc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2000" b="1" spc="16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Prefix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0">
                      <a:miter lim="400000"/>
                    </a:lnT>
                    <a:lnB w="635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just" defTabSz="457200">
                        <a:lnSpc>
                          <a:spcPts val="3600"/>
                        </a:lnSpc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2000" b="1" spc="16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Organization</a:t>
                      </a:r>
                    </a:p>
                  </a:txBody>
                  <a:tcPr marL="50800" marR="50800" marT="50800" marB="50800" anchor="b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0">
                      <a:miter lim="400000"/>
                    </a:lnT>
                    <a:lnB w="635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just" defTabSz="457200">
                        <a:lnSpc>
                          <a:spcPts val="3600"/>
                        </a:lnSpc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2000" b="1" spc="16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Most popular browsers</a:t>
                      </a:r>
                    </a:p>
                  </a:txBody>
                  <a:tcPr marL="50800" marR="50800" marT="50800" marB="50800" anchor="b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6350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931822"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400"/>
                        </a:lnSpc>
                        <a:tabLst>
                          <a:tab pos="381000" algn="l"/>
                        </a:tabLst>
                      </a:pPr>
                      <a:r>
                        <a:rPr sz="2000" b="1" spc="16"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-ms-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ct val="100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2000" spc="16" dirty="0"/>
                        <a:t>Microsoft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ct val="100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2000" spc="16"/>
                        <a:t>Internet Explorer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0">
                      <a:miter lim="400000"/>
                    </a:lnR>
                    <a:lnT w="6350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  <a:solidFill>
                      <a:srgbClr val="D5EAFF"/>
                    </a:solidFill>
                  </a:tcPr>
                </a:tc>
              </a:tr>
              <a:tr h="931822"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400"/>
                        </a:lnSpc>
                        <a:tabLst>
                          <a:tab pos="381000" algn="l"/>
                        </a:tabLst>
                      </a:pPr>
                      <a:r>
                        <a:rPr sz="2000" b="1" spc="16"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-moz-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ct val="100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2000" spc="16" dirty="0"/>
                        <a:t>Mozilla Foundation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ct val="100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2000" spc="16"/>
                        <a:t>Firefox, Camino, SeaMonkey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0"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931822"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400"/>
                        </a:lnSpc>
                        <a:tabLst>
                          <a:tab pos="381000" algn="l"/>
                        </a:tabLst>
                      </a:pPr>
                      <a:r>
                        <a:rPr sz="2000" b="1" spc="16"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-o-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ct val="100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2000" spc="16"/>
                        <a:t>Opera Software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ct val="100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2000" spc="16" dirty="0"/>
                        <a:t>Opera, Opera Mini, Opera Mobile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0"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  <a:solidFill>
                      <a:srgbClr val="D5EAFF"/>
                    </a:solidFill>
                  </a:tcPr>
                </a:tc>
              </a:tr>
              <a:tr h="931822"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400"/>
                        </a:lnSpc>
                        <a:tabLst>
                          <a:tab pos="381000" algn="l"/>
                        </a:tabLst>
                      </a:pPr>
                      <a:r>
                        <a:rPr sz="2000" b="1" spc="16"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-webkit-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ct val="100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2000" spc="16"/>
                        <a:t>Originally Apple; now open source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ct val="1000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2000" spc="16" dirty="0"/>
                        <a:t>Safari, Chrome, Android, Silk, BlackBerry, WebOS, and many others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0"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184" name="NOTE: Browser vendors no longer use the prefix system, but some properties from that era still require them.…"/>
          <p:cNvSpPr txBox="1"/>
          <p:nvPr/>
        </p:nvSpPr>
        <p:spPr>
          <a:xfrm>
            <a:off x="952500" y="6842406"/>
            <a:ext cx="11099800" cy="2032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  <a:defRPr sz="2700">
                <a:solidFill>
                  <a:srgbClr val="53585F"/>
                </a:solidFill>
              </a:defRPr>
            </a:pPr>
            <a:r>
              <a:rPr>
                <a:solidFill>
                  <a:schemeClr val="accent4"/>
                </a:solidFill>
              </a:rPr>
              <a:t>NOTE:</a:t>
            </a:r>
            <a:r>
              <a:t> Browser vendors no longer use the prefix system, but some properties from that era still require them.</a:t>
            </a:r>
          </a:p>
          <a:p>
            <a:pPr algn="l">
              <a:spcBef>
                <a:spcPts val="2400"/>
              </a:spcBef>
              <a:defRPr sz="2700">
                <a:solidFill>
                  <a:srgbClr val="53585F"/>
                </a:solidFill>
              </a:defRPr>
            </a:pPr>
            <a:r>
              <a:rPr u="sng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  <a:hlinkClick r:id="rId2"/>
              </a:rPr>
              <a:t>ShouldIPrefix.com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 </a:t>
            </a:r>
            <a:r>
              <a:t>is a good place to check for properties that still require prefixes.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More Selector Typ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More Selector Types</a:t>
            </a:r>
          </a:p>
        </p:txBody>
      </p:sp>
      <p:sp>
        <p:nvSpPr>
          <p:cNvPr id="187" name="Pseudo-class selectors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5365850"/>
          </a:xfrm>
          <a:prstGeom prst="rect">
            <a:avLst/>
          </a:prstGeom>
        </p:spPr>
        <p:txBody>
          <a:bodyPr/>
          <a:lstStyle/>
          <a:p>
            <a:pPr marL="0" indent="0" algn="ctr">
              <a:buSzTx/>
              <a:buNone/>
              <a:defRPr>
                <a:latin typeface="+mj-lt"/>
                <a:ea typeface="+mj-ea"/>
                <a:cs typeface="+mj-cs"/>
                <a:sym typeface="Helvetica"/>
              </a:defRPr>
            </a:pPr>
            <a:r>
              <a:t>Pseudo-class selectors</a:t>
            </a:r>
          </a:p>
          <a:p>
            <a:pPr marL="0" indent="0" algn="ctr">
              <a:buSzTx/>
              <a:buNone/>
              <a:defRPr>
                <a:latin typeface="+mj-lt"/>
                <a:ea typeface="+mj-ea"/>
                <a:cs typeface="+mj-cs"/>
                <a:sym typeface="Helvetica"/>
              </a:defRPr>
            </a:pPr>
            <a:r>
              <a:t>Pseudo-element selectors</a:t>
            </a:r>
          </a:p>
          <a:p>
            <a:pPr marL="0" indent="0" algn="ctr">
              <a:buSzTx/>
              <a:buNone/>
              <a:defRPr>
                <a:latin typeface="+mj-lt"/>
                <a:ea typeface="+mj-ea"/>
                <a:cs typeface="+mj-cs"/>
                <a:sym typeface="Helvetica"/>
              </a:defRPr>
            </a:pPr>
            <a:r>
              <a:t>Attribute selectors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Named Color Valu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Named Color Values</a:t>
            </a:r>
          </a:p>
        </p:txBody>
      </p:sp>
      <p:sp>
        <p:nvSpPr>
          <p:cNvPr id="94" name="Specify foreground or background color using one of 140 predefined CSS3 color names: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5599559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Specify foreground or background color using one of 140 predefined CSS3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color names</a:t>
            </a:r>
            <a:r>
              <a:t>:</a:t>
            </a:r>
          </a:p>
          <a:p>
            <a:pPr marL="0" indent="0" algn="ctr">
              <a:buSzTx/>
              <a:buNone/>
              <a:defRPr sz="3000">
                <a:latin typeface="Courier"/>
                <a:ea typeface="Courier"/>
                <a:cs typeface="Courier"/>
                <a:sym typeface="Courier"/>
              </a:defRPr>
            </a:pPr>
            <a:r>
              <a:t>h1 { color: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red</a:t>
            </a:r>
            <a:r>
              <a:t>; }</a:t>
            </a:r>
          </a:p>
          <a:p>
            <a:pPr marL="0" indent="0" algn="ctr">
              <a:buSzTx/>
              <a:buNone/>
              <a:defRPr sz="3000">
                <a:latin typeface="Courier"/>
                <a:ea typeface="Courier"/>
                <a:cs typeface="Courier"/>
                <a:sym typeface="Courier"/>
              </a:defRPr>
            </a:pPr>
            <a:r>
              <a:t>h2 { color: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darkviolet</a:t>
            </a:r>
            <a:r>
              <a:t>; }</a:t>
            </a:r>
          </a:p>
          <a:p>
            <a:pPr marL="0" indent="0" algn="ctr">
              <a:buSzTx/>
              <a:buNone/>
              <a:defRPr sz="3000">
                <a:latin typeface="Courier"/>
                <a:ea typeface="Courier"/>
                <a:cs typeface="Courier"/>
                <a:sym typeface="Courier"/>
              </a:defRPr>
            </a:pPr>
            <a:r>
              <a:t>body { background-color: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papayawhip</a:t>
            </a:r>
            <a:r>
              <a:t>; }</a:t>
            </a:r>
          </a:p>
          <a:p>
            <a:pPr marL="0" indent="0" algn="ctr">
              <a:spcBef>
                <a:spcPts val="6000"/>
              </a:spcBef>
              <a:buSzTx/>
              <a:buNone/>
              <a:defRPr sz="3000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u="sng">
                <a:hlinkClick r:id="rId2"/>
              </a:rPr>
              <a:t>learningwebdesign.com/colornames.html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seudo-Class Selecto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Pseudo-Class Selectors</a:t>
            </a:r>
          </a:p>
        </p:txBody>
      </p:sp>
      <p:sp>
        <p:nvSpPr>
          <p:cNvPr id="190" name="Treat elements in a certain state as belonging to the same class…"/>
          <p:cNvSpPr txBox="1">
            <a:spLocks noGrp="1"/>
          </p:cNvSpPr>
          <p:nvPr>
            <p:ph type="body" idx="1"/>
          </p:nvPr>
        </p:nvSpPr>
        <p:spPr>
          <a:xfrm>
            <a:off x="797197" y="2324100"/>
            <a:ext cx="11410406" cy="6486129"/>
          </a:xfrm>
          <a:prstGeom prst="rect">
            <a:avLst/>
          </a:prstGeom>
        </p:spPr>
        <p:txBody>
          <a:bodyPr anchor="t"/>
          <a:lstStyle/>
          <a:p>
            <a:pPr marL="0" indent="0">
              <a:spcBef>
                <a:spcPts val="0"/>
              </a:spcBef>
              <a:buSzTx/>
              <a:buNone/>
              <a:defRPr sz="3000"/>
            </a:pPr>
            <a:r>
              <a:t>Treat elements in a certain state as belonging to the same class </a:t>
            </a:r>
          </a:p>
          <a:p>
            <a:pPr marL="0" indent="0" algn="ctr">
              <a:spcBef>
                <a:spcPts val="3600"/>
              </a:spcBef>
              <a:buSzTx/>
              <a:buNone/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Link Pseudo-classes</a:t>
            </a:r>
          </a:p>
          <a:p>
            <a:pPr marL="0" lvl="1" indent="228600">
              <a:spcBef>
                <a:spcPts val="1000"/>
              </a:spcBef>
              <a:buSzTx/>
              <a:buNone/>
              <a:defRPr sz="3000"/>
            </a:pP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:link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 </a:t>
            </a:r>
            <a:r>
              <a:t>   Applies style to unvisited (unclicked) links</a:t>
            </a:r>
          </a:p>
          <a:p>
            <a:pPr marL="0" lvl="1" indent="228600">
              <a:spcBef>
                <a:spcPts val="1000"/>
              </a:spcBef>
              <a:buSzTx/>
              <a:buNone/>
              <a:defRPr sz="3000"/>
            </a:pP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:visited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 </a:t>
            </a:r>
            <a:r>
              <a:t>   Applies style to visited links</a:t>
            </a:r>
          </a:p>
          <a:p>
            <a:pPr marL="0" indent="0" algn="ctr">
              <a:spcBef>
                <a:spcPts val="3600"/>
              </a:spcBef>
              <a:buSzTx/>
              <a:buNone/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User Action Pseudo-classes</a:t>
            </a:r>
          </a:p>
          <a:p>
            <a:pPr marL="0" lvl="1" indent="228600">
              <a:spcBef>
                <a:spcPts val="1000"/>
              </a:spcBef>
              <a:buSzTx/>
              <a:buNone/>
              <a:defRPr sz="3000"/>
            </a:pP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:focus</a:t>
            </a:r>
            <a:r>
              <a:t>   Applies when element is selected for input</a:t>
            </a:r>
          </a:p>
          <a:p>
            <a:pPr marL="0" lvl="1" indent="228600">
              <a:spcBef>
                <a:spcPts val="1000"/>
              </a:spcBef>
              <a:buSzTx/>
              <a:buNone/>
              <a:defRPr sz="3000"/>
            </a:pP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:hover</a:t>
            </a:r>
            <a:r>
              <a:t>   Applies when the mouse pointer is over the element</a:t>
            </a:r>
          </a:p>
          <a:p>
            <a:pPr marL="0" lvl="1" indent="228600">
              <a:spcBef>
                <a:spcPts val="1000"/>
              </a:spcBef>
              <a:buSzTx/>
              <a:buNone/>
              <a:defRPr sz="3000"/>
            </a:pP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:active </a:t>
            </a:r>
            <a:r>
              <a:t>  Applies when the element (such as a link or button) is in the process of being clicked or tapped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seudo-classe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33171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Pseudo-classes (cont’d)</a:t>
            </a:r>
          </a:p>
        </p:txBody>
      </p:sp>
      <p:pic>
        <p:nvPicPr>
          <p:cNvPr id="193" name="lwd5_1314_links.png" descr="lwd5_1314_link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6400" y="5564882"/>
            <a:ext cx="12192000" cy="3213101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a { text-decoration: none; }  /* turns underlines off for all links */…"/>
          <p:cNvSpPr txBox="1"/>
          <p:nvPr/>
        </p:nvSpPr>
        <p:spPr>
          <a:xfrm>
            <a:off x="852648" y="2578100"/>
            <a:ext cx="11393662" cy="269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just" defTabSz="457200">
              <a:spcBef>
                <a:spcPts val="1200"/>
              </a:spcBef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a { text-decoration: none; } </a:t>
            </a:r>
            <a:r>
              <a:rPr>
                <a:solidFill>
                  <a:srgbClr val="53585F"/>
                </a:solidFill>
              </a:rPr>
              <a:t> /* turns underlines off for all links */</a:t>
            </a:r>
          </a:p>
          <a:p>
            <a:pPr marL="457200" marR="457200" algn="just" defTabSz="457200">
              <a:spcBef>
                <a:spcPts val="1200"/>
              </a:spcBef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a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:link</a:t>
            </a:r>
            <a:r>
              <a:t> { color: maroon; }</a:t>
            </a:r>
          </a:p>
          <a:p>
            <a:pPr marL="457200" marR="457200" algn="just" defTabSz="457200">
              <a:spcBef>
                <a:spcPts val="1200"/>
              </a:spcBef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a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:visited</a:t>
            </a:r>
            <a:r>
              <a:t> { color: gray; }</a:t>
            </a:r>
          </a:p>
          <a:p>
            <a:pPr marL="457200" marR="457200" algn="just" defTabSz="457200">
              <a:spcBef>
                <a:spcPts val="1200"/>
              </a:spcBef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a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:focus</a:t>
            </a:r>
            <a:r>
              <a:t> { color: maroon; background-color: #ffd9d9; }</a:t>
            </a:r>
          </a:p>
          <a:p>
            <a:pPr marL="457200" marR="457200" algn="just" defTabSz="457200">
              <a:spcBef>
                <a:spcPts val="1200"/>
              </a:spcBef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a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:hover</a:t>
            </a:r>
            <a:r>
              <a:t> { color: maroon; background-color: #ffd9d9; }</a:t>
            </a:r>
          </a:p>
          <a:p>
            <a:pPr marL="457200" marR="457200" algn="just" defTabSz="457200">
              <a:spcBef>
                <a:spcPts val="1200"/>
              </a:spcBef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a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:active</a:t>
            </a:r>
            <a:r>
              <a:t> { color: red; background-color: #ffd9d9; }</a:t>
            </a:r>
          </a:p>
        </p:txBody>
      </p:sp>
      <p:sp>
        <p:nvSpPr>
          <p:cNvPr id="195" name="Pseudo-classes must appear in the following order:"/>
          <p:cNvSpPr txBox="1"/>
          <p:nvPr/>
        </p:nvSpPr>
        <p:spPr>
          <a:xfrm>
            <a:off x="2076513" y="1727200"/>
            <a:ext cx="8851774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solidFill>
                  <a:srgbClr val="53585F"/>
                </a:solidFill>
              </a:defRPr>
            </a:lvl1pPr>
          </a:lstStyle>
          <a:p>
            <a:r>
              <a:t>Pseudo-classes must appear in the following order: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More Pseudo-Class Selecto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More Pseudo-Class Selectors</a:t>
            </a:r>
          </a:p>
        </p:txBody>
      </p:sp>
      <p:sp>
        <p:nvSpPr>
          <p:cNvPr id="198" name="Structural pseudo-classes…"/>
          <p:cNvSpPr txBox="1">
            <a:spLocks noGrp="1"/>
          </p:cNvSpPr>
          <p:nvPr>
            <p:ph type="body" idx="1"/>
          </p:nvPr>
        </p:nvSpPr>
        <p:spPr>
          <a:xfrm>
            <a:off x="952500" y="2209511"/>
            <a:ext cx="11099800" cy="6680489"/>
          </a:xfrm>
          <a:prstGeom prst="rect">
            <a:avLst/>
          </a:prstGeom>
        </p:spPr>
        <p:txBody>
          <a:bodyPr numCol="2" spcCol="554990" anchor="t">
            <a:noAutofit/>
          </a:bodyPr>
          <a:lstStyle/>
          <a:p>
            <a:pPr marL="0" marR="457200" indent="0" defTabSz="457200">
              <a:lnSpc>
                <a:spcPct val="120000"/>
              </a:lnSpc>
              <a:spcBef>
                <a:spcPts val="300"/>
              </a:spcBef>
              <a:buSzTx/>
              <a:buNone/>
              <a:defRPr sz="2000" b="1">
                <a:latin typeface="+mj-lt"/>
                <a:ea typeface="+mj-ea"/>
                <a:cs typeface="+mj-cs"/>
                <a:sym typeface="Helvetica"/>
              </a:defRPr>
            </a:pPr>
            <a:r>
              <a:rPr sz="2000" dirty="0"/>
              <a:t>Structural pseudo-classes</a:t>
            </a:r>
          </a:p>
          <a:p>
            <a:pPr marL="0" marR="457200" indent="0" defTabSz="457200">
              <a:lnSpc>
                <a:spcPct val="120000"/>
              </a:lnSpc>
              <a:spcBef>
                <a:spcPts val="300"/>
              </a:spcBef>
              <a:buSzTx/>
              <a:buNone/>
              <a:defRPr sz="2000"/>
            </a:pPr>
            <a:r>
              <a:rPr sz="2000" dirty="0"/>
              <a:t>These allow selection based on where the element is in the structure of the document (the document tree):</a:t>
            </a:r>
          </a:p>
          <a:p>
            <a:pPr marL="457200" marR="457200" indent="-228600" defTabSz="457200">
              <a:lnSpc>
                <a:spcPct val="120000"/>
              </a:lnSpc>
              <a:spcBef>
                <a:spcPts val="300"/>
              </a:spcBef>
              <a:buSzTx/>
              <a:buNone/>
              <a:defRPr sz="20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000" dirty="0"/>
              <a:t>:root</a:t>
            </a:r>
          </a:p>
          <a:p>
            <a:pPr marL="457200" marR="457200" indent="-228600" defTabSz="457200">
              <a:lnSpc>
                <a:spcPct val="120000"/>
              </a:lnSpc>
              <a:spcBef>
                <a:spcPts val="300"/>
              </a:spcBef>
              <a:buSzTx/>
              <a:buNone/>
              <a:defRPr sz="20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000" dirty="0"/>
              <a:t>:empty</a:t>
            </a:r>
          </a:p>
          <a:p>
            <a:pPr marL="457200" marR="457200" indent="-228600" defTabSz="457200">
              <a:lnSpc>
                <a:spcPct val="120000"/>
              </a:lnSpc>
              <a:spcBef>
                <a:spcPts val="300"/>
              </a:spcBef>
              <a:buSzTx/>
              <a:buNone/>
              <a:defRPr sz="20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000" dirty="0"/>
              <a:t>:first-child</a:t>
            </a:r>
          </a:p>
          <a:p>
            <a:pPr marL="457200" marR="457200" indent="-228600" defTabSz="457200">
              <a:lnSpc>
                <a:spcPct val="120000"/>
              </a:lnSpc>
              <a:spcBef>
                <a:spcPts val="300"/>
              </a:spcBef>
              <a:buSzTx/>
              <a:buNone/>
              <a:defRPr sz="20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000" dirty="0"/>
              <a:t>:last-child</a:t>
            </a:r>
          </a:p>
          <a:p>
            <a:pPr marL="457200" marR="457200" indent="-228600" defTabSz="457200">
              <a:lnSpc>
                <a:spcPct val="120000"/>
              </a:lnSpc>
              <a:spcBef>
                <a:spcPts val="300"/>
              </a:spcBef>
              <a:buSzTx/>
              <a:buNone/>
              <a:defRPr sz="20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000" dirty="0"/>
              <a:t>:only-child</a:t>
            </a:r>
          </a:p>
          <a:p>
            <a:pPr marL="457200" marR="457200" indent="-228600" defTabSz="457200">
              <a:lnSpc>
                <a:spcPct val="120000"/>
              </a:lnSpc>
              <a:spcBef>
                <a:spcPts val="300"/>
              </a:spcBef>
              <a:buSzTx/>
              <a:buNone/>
              <a:defRPr sz="20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000" dirty="0"/>
              <a:t>:first-of-type</a:t>
            </a:r>
          </a:p>
          <a:p>
            <a:pPr marL="457200" marR="457200" indent="-228600" defTabSz="457200">
              <a:lnSpc>
                <a:spcPct val="120000"/>
              </a:lnSpc>
              <a:spcBef>
                <a:spcPts val="300"/>
              </a:spcBef>
              <a:buSzTx/>
              <a:buNone/>
              <a:defRPr sz="20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000" dirty="0"/>
              <a:t>:last-of-type</a:t>
            </a:r>
          </a:p>
          <a:p>
            <a:pPr marL="457200" marR="457200" indent="-228600" defTabSz="457200">
              <a:lnSpc>
                <a:spcPct val="120000"/>
              </a:lnSpc>
              <a:spcBef>
                <a:spcPts val="300"/>
              </a:spcBef>
              <a:buSzTx/>
              <a:buNone/>
              <a:defRPr sz="20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000" dirty="0"/>
              <a:t>:only-of-type</a:t>
            </a:r>
          </a:p>
          <a:p>
            <a:pPr marL="457200" marR="457200" indent="-228600" defTabSz="457200">
              <a:lnSpc>
                <a:spcPct val="120000"/>
              </a:lnSpc>
              <a:spcBef>
                <a:spcPts val="300"/>
              </a:spcBef>
              <a:buSzTx/>
              <a:buNone/>
              <a:defRPr sz="20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000" dirty="0"/>
              <a:t>:nth-child()</a:t>
            </a:r>
          </a:p>
          <a:p>
            <a:pPr marL="457200" marR="457200" indent="-228600" defTabSz="457200">
              <a:lnSpc>
                <a:spcPct val="120000"/>
              </a:lnSpc>
              <a:spcBef>
                <a:spcPts val="300"/>
              </a:spcBef>
              <a:buSzTx/>
              <a:buNone/>
              <a:defRPr sz="20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000" dirty="0"/>
              <a:t>:nth-last-child()</a:t>
            </a:r>
          </a:p>
          <a:p>
            <a:pPr marL="457200" marR="457200" indent="-228600" defTabSz="457200">
              <a:lnSpc>
                <a:spcPct val="120000"/>
              </a:lnSpc>
              <a:spcBef>
                <a:spcPts val="300"/>
              </a:spcBef>
              <a:buSzTx/>
              <a:buNone/>
              <a:defRPr sz="20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000" dirty="0"/>
              <a:t>:nth-of-type()</a:t>
            </a:r>
          </a:p>
          <a:p>
            <a:pPr marL="457200" marR="457200" indent="-228600" defTabSz="457200">
              <a:lnSpc>
                <a:spcPct val="120000"/>
              </a:lnSpc>
              <a:spcBef>
                <a:spcPts val="300"/>
              </a:spcBef>
              <a:buSzTx/>
              <a:buNone/>
              <a:defRPr sz="20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000" dirty="0"/>
              <a:t>:nth-last-of-type()</a:t>
            </a:r>
          </a:p>
          <a:p>
            <a:pPr marL="0" marR="457200" indent="0" defTabSz="457200">
              <a:lnSpc>
                <a:spcPct val="120000"/>
              </a:lnSpc>
              <a:spcBef>
                <a:spcPts val="300"/>
              </a:spcBef>
              <a:buSzTx/>
              <a:buNone/>
              <a:defRPr sz="2000" b="1">
                <a:latin typeface="+mj-lt"/>
                <a:ea typeface="+mj-ea"/>
                <a:cs typeface="+mj-cs"/>
                <a:sym typeface="Helvetica"/>
              </a:defRPr>
            </a:pPr>
            <a:r>
              <a:rPr sz="2000" dirty="0" smtClean="0"/>
              <a:t>Input </a:t>
            </a:r>
            <a:r>
              <a:rPr sz="2000" dirty="0"/>
              <a:t>pseudo-classes</a:t>
            </a:r>
          </a:p>
          <a:p>
            <a:pPr marL="0" marR="457200" indent="0" defTabSz="457200">
              <a:lnSpc>
                <a:spcPct val="120000"/>
              </a:lnSpc>
              <a:spcBef>
                <a:spcPts val="300"/>
              </a:spcBef>
              <a:buSzTx/>
              <a:buNone/>
              <a:defRPr sz="2000"/>
            </a:pPr>
            <a:r>
              <a:rPr sz="2000" dirty="0"/>
              <a:t>These selectors apply to states that are typical for form inputs:</a:t>
            </a:r>
          </a:p>
          <a:p>
            <a:pPr marL="457200" marR="457200" indent="-228600" defTabSz="457200">
              <a:lnSpc>
                <a:spcPct val="120000"/>
              </a:lnSpc>
              <a:spcBef>
                <a:spcPts val="300"/>
              </a:spcBef>
              <a:buSzTx/>
              <a:buNone/>
              <a:defRPr sz="20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000" dirty="0"/>
              <a:t>:enabled</a:t>
            </a:r>
          </a:p>
          <a:p>
            <a:pPr marL="457200" marR="457200" indent="-228600" defTabSz="457200">
              <a:lnSpc>
                <a:spcPct val="120000"/>
              </a:lnSpc>
              <a:spcBef>
                <a:spcPts val="300"/>
              </a:spcBef>
              <a:buSzTx/>
              <a:buNone/>
              <a:defRPr sz="20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000" dirty="0"/>
              <a:t>:disabled</a:t>
            </a:r>
          </a:p>
          <a:p>
            <a:pPr marL="457200" marR="457200" indent="-228600" defTabSz="457200">
              <a:lnSpc>
                <a:spcPct val="120000"/>
              </a:lnSpc>
              <a:spcBef>
                <a:spcPts val="300"/>
              </a:spcBef>
              <a:buSzTx/>
              <a:buNone/>
              <a:defRPr sz="20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2000" dirty="0"/>
              <a:t>:checked</a:t>
            </a:r>
          </a:p>
          <a:p>
            <a:pPr marL="0" marR="457200" indent="0" defTabSz="457200">
              <a:lnSpc>
                <a:spcPct val="120000"/>
              </a:lnSpc>
              <a:spcBef>
                <a:spcPts val="2400"/>
              </a:spcBef>
              <a:buSzTx/>
              <a:buNone/>
              <a:defRPr sz="2000" b="1">
                <a:latin typeface="+mj-lt"/>
                <a:ea typeface="+mj-ea"/>
                <a:cs typeface="+mj-cs"/>
                <a:sym typeface="Helvetica"/>
              </a:defRPr>
            </a:pPr>
            <a:r>
              <a:rPr sz="2000" dirty="0"/>
              <a:t>Location pseudo-classes (in addition to :link and :visited)</a:t>
            </a:r>
          </a:p>
          <a:p>
            <a:pPr marL="457200" marR="457200" indent="-228600" defTabSz="457200">
              <a:lnSpc>
                <a:spcPct val="120000"/>
              </a:lnSpc>
              <a:spcBef>
                <a:spcPts val="300"/>
              </a:spcBef>
              <a:buSzTx/>
              <a:buNone/>
              <a:defRPr sz="2000">
                <a:solidFill>
                  <a:srgbClr val="000000"/>
                </a:solidFill>
                <a:latin typeface="Myriad Pro Light"/>
                <a:ea typeface="Myriad Pro Light"/>
                <a:cs typeface="Myriad Pro Light"/>
                <a:sym typeface="Myriad Pro Light"/>
              </a:defRPr>
            </a:pPr>
            <a:r>
              <a:rPr sz="2000" dirty="0">
                <a:latin typeface="Courier"/>
                <a:ea typeface="Courier"/>
                <a:cs typeface="Courier"/>
                <a:sym typeface="Courier"/>
              </a:rPr>
              <a:t>:target</a:t>
            </a:r>
            <a:r>
              <a:rPr sz="2000" dirty="0"/>
              <a:t> (fragment identifier)</a:t>
            </a:r>
          </a:p>
          <a:p>
            <a:pPr marL="0" marR="457200" indent="0" defTabSz="457200">
              <a:lnSpc>
                <a:spcPct val="120000"/>
              </a:lnSpc>
              <a:spcBef>
                <a:spcPts val="2400"/>
              </a:spcBef>
              <a:buSzTx/>
              <a:buNone/>
              <a:defRPr sz="2000" b="1">
                <a:latin typeface="+mj-lt"/>
                <a:ea typeface="+mj-ea"/>
                <a:cs typeface="+mj-cs"/>
                <a:sym typeface="Helvetica"/>
              </a:defRPr>
            </a:pPr>
            <a:r>
              <a:rPr sz="2000" dirty="0"/>
              <a:t>Linguistic pseudo-class</a:t>
            </a:r>
          </a:p>
          <a:p>
            <a:pPr marL="457200" marR="457200" indent="-228600" defTabSz="457200">
              <a:lnSpc>
                <a:spcPct val="120000"/>
              </a:lnSpc>
              <a:spcBef>
                <a:spcPts val="300"/>
              </a:spcBef>
              <a:buSzTx/>
              <a:buNone/>
              <a:defRPr sz="20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2000" dirty="0">
                <a:latin typeface="Courier"/>
                <a:ea typeface="Courier"/>
                <a:cs typeface="Courier"/>
                <a:sym typeface="Courier"/>
              </a:rPr>
              <a:t>:lang()</a:t>
            </a:r>
            <a:r>
              <a:rPr sz="2000" dirty="0"/>
              <a:t>  </a:t>
            </a:r>
          </a:p>
          <a:p>
            <a:pPr marL="0" marR="457200" indent="0" defTabSz="457200">
              <a:lnSpc>
                <a:spcPct val="120000"/>
              </a:lnSpc>
              <a:spcBef>
                <a:spcPts val="2400"/>
              </a:spcBef>
              <a:buSzTx/>
              <a:buNone/>
              <a:defRPr sz="2000" b="1">
                <a:latin typeface="+mj-lt"/>
                <a:ea typeface="+mj-ea"/>
                <a:cs typeface="+mj-cs"/>
                <a:sym typeface="Helvetica"/>
              </a:defRPr>
            </a:pPr>
            <a:r>
              <a:rPr sz="2000" dirty="0"/>
              <a:t>Logical pseudo-class</a:t>
            </a:r>
          </a:p>
          <a:p>
            <a:pPr marL="457200" marR="457200" indent="-228600" defTabSz="457200">
              <a:lnSpc>
                <a:spcPct val="120000"/>
              </a:lnSpc>
              <a:spcBef>
                <a:spcPts val="300"/>
              </a:spcBef>
              <a:buSzTx/>
              <a:buNone/>
              <a:defRPr sz="20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2000" dirty="0">
                <a:latin typeface="Courier"/>
                <a:ea typeface="Courier"/>
                <a:cs typeface="Courier"/>
                <a:sym typeface="Courier"/>
              </a:rPr>
              <a:t>:not()</a:t>
            </a:r>
            <a:r>
              <a:rPr sz="2000" dirty="0"/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seudo-Element Selecto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Pseudo-Element Selectors</a:t>
            </a:r>
          </a:p>
        </p:txBody>
      </p:sp>
      <p:sp>
        <p:nvSpPr>
          <p:cNvPr id="201" name="Applies styles to elements not explicitly marked up in the source.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5918845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Applies styles to elements not explicitly marked up in the source.</a:t>
            </a:r>
          </a:p>
          <a:p>
            <a:pPr marL="0" indent="0">
              <a:buSzTx/>
              <a:buNone/>
              <a:defRPr sz="3000">
                <a:solidFill>
                  <a:schemeClr val="accent1"/>
                </a:solidFill>
              </a:defRPr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::first-line</a:t>
            </a:r>
          </a:p>
          <a:p>
            <a:pPr marL="0" indent="0">
              <a:spcBef>
                <a:spcPts val="1200"/>
              </a:spcBef>
              <a:buSzTx/>
              <a:buNone/>
              <a:defRPr sz="3000"/>
            </a:pPr>
            <a:r>
              <a:t>Applies a style to the first line of an element:</a:t>
            </a:r>
          </a:p>
          <a:p>
            <a:pPr marL="0" indent="0" algn="ctr">
              <a:spcBef>
                <a:spcPts val="240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p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:first-line</a:t>
            </a:r>
            <a:r>
              <a:t> {letter-spacing: 9px;}</a:t>
            </a:r>
          </a:p>
          <a:p>
            <a:pPr marL="0" indent="0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::first-letter</a:t>
            </a:r>
          </a:p>
          <a:p>
            <a:pPr marL="0" indent="0">
              <a:spcBef>
                <a:spcPts val="1200"/>
              </a:spcBef>
              <a:buSzTx/>
              <a:buNone/>
              <a:defRPr sz="3000"/>
            </a:pPr>
            <a:r>
              <a:t>Applies a style to the first letter of an element:</a:t>
            </a:r>
          </a:p>
          <a:p>
            <a:pPr marL="0" indent="0" algn="ctr">
              <a:spcBef>
                <a:spcPts val="240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p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:first-letter</a:t>
            </a:r>
            <a:r>
              <a:t> { font-size 300%; color: orange;}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seudo-Element Selectors (cont’d.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Pseudo-Element Selectors (cont’d.)</a:t>
            </a:r>
          </a:p>
        </p:txBody>
      </p:sp>
      <p:sp>
        <p:nvSpPr>
          <p:cNvPr id="204" name="The ::before and ::after pseudo-elements insert generated content before or after a specified element.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5918845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::before</a:t>
            </a:r>
            <a:r>
              <a:t> and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::after</a:t>
            </a:r>
            <a:r>
              <a:t> pseudo-elements insert generated content before or after a specified element.</a:t>
            </a:r>
          </a:p>
          <a:p>
            <a:pPr marL="0" indent="0">
              <a:buSzTx/>
              <a:buNone/>
              <a:defRPr sz="3000">
                <a:solidFill>
                  <a:schemeClr val="accent1"/>
                </a:solidFill>
              </a:defRPr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::before</a:t>
            </a:r>
          </a:p>
          <a:p>
            <a:pPr marL="0" indent="0">
              <a:spcBef>
                <a:spcPts val="1200"/>
              </a:spcBef>
              <a:buSzTx/>
              <a:buNone/>
              <a:defRPr sz="3000"/>
            </a:pPr>
            <a:r>
              <a:t>Inserts copy (provided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content</a:t>
            </a:r>
            <a:r>
              <a:t> property) before an element and applies style properties to it as specified</a:t>
            </a:r>
          </a:p>
          <a:p>
            <a:pPr marL="0" indent="0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::after</a:t>
            </a:r>
          </a:p>
          <a:p>
            <a:pPr marL="0" indent="0">
              <a:spcBef>
                <a:spcPts val="1200"/>
              </a:spcBef>
              <a:buSzTx/>
              <a:buNone/>
              <a:defRPr sz="3000"/>
            </a:pPr>
            <a:r>
              <a:t>Inserts copy (provided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content</a:t>
            </a:r>
            <a:r>
              <a:t> property) after an element and applies style properties to it as specified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enerated Content Examp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Generated Content Example</a:t>
            </a:r>
          </a:p>
        </p:txBody>
      </p:sp>
      <p:sp>
        <p:nvSpPr>
          <p:cNvPr id="207" name="The style sheet:…"/>
          <p:cNvSpPr txBox="1"/>
          <p:nvPr/>
        </p:nvSpPr>
        <p:spPr>
          <a:xfrm>
            <a:off x="1201837" y="3750865"/>
            <a:ext cx="10695286" cy="478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R="457200" algn="just" defTabSz="457200">
              <a:lnSpc>
                <a:spcPts val="4100"/>
              </a:lnSpc>
              <a:spcBef>
                <a:spcPts val="600"/>
              </a:spcBef>
              <a:defRPr sz="24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The style sheet:</a:t>
            </a:r>
          </a:p>
          <a:p>
            <a:pPr marL="457200" marR="457200" algn="just" defTabSz="457200">
              <a:defRPr sz="24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p.warning::before</a:t>
            </a:r>
            <a:r>
              <a:rPr>
                <a:solidFill>
                  <a:srgbClr val="000000"/>
                </a:solidFill>
              </a:rPr>
              <a:t> {</a:t>
            </a:r>
          </a:p>
          <a:p>
            <a:pPr marL="457200" marR="457200" algn="just" defTabSz="457200">
              <a:defRPr sz="24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content: url(exclamation.png)</a:t>
            </a:r>
            <a:r>
              <a:rPr>
                <a:solidFill>
                  <a:srgbClr val="000000"/>
                </a:solidFill>
              </a:rPr>
              <a:t>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margin-right: 6px; 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} </a:t>
            </a:r>
          </a:p>
          <a:p>
            <a:pPr marL="457200" marR="457200" algn="just" defTabSz="457200">
              <a:defRPr sz="24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p.warning::after </a:t>
            </a:r>
            <a:r>
              <a:rPr>
                <a:solidFill>
                  <a:srgbClr val="000000"/>
                </a:solidFill>
              </a:rPr>
              <a:t>{ 	</a:t>
            </a:r>
          </a:p>
          <a:p>
            <a:pPr marL="457200" marR="457200" algn="just" defTabSz="457200">
              <a:defRPr sz="24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content: " Thank you."</a:t>
            </a:r>
            <a:r>
              <a:rPr>
                <a:solidFill>
                  <a:srgbClr val="000000"/>
                </a:solidFill>
              </a:rPr>
              <a:t>;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color: red; </a:t>
            </a:r>
          </a:p>
          <a:p>
            <a:pPr marL="457200" marR="457200" algn="just" defTabSz="457200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marR="457200" algn="just" defTabSz="457200">
              <a:lnSpc>
                <a:spcPts val="4100"/>
              </a:lnSpc>
              <a:spcBef>
                <a:spcPts val="600"/>
              </a:spcBef>
              <a:defRPr sz="24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The markup:</a:t>
            </a:r>
          </a:p>
          <a:p>
            <a:pPr marL="457200" marR="457200" algn="just" defTabSz="457200">
              <a:spcBef>
                <a:spcPts val="1200"/>
              </a:spcBef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rPr sz="2400"/>
              <a:t>&lt;p class="warning"&gt;We are required to warn you that undercooked food is a health risk.&lt;/p&gt;</a:t>
            </a:r>
            <a:r>
              <a:t> </a:t>
            </a:r>
          </a:p>
        </p:txBody>
      </p:sp>
      <p:pic>
        <p:nvPicPr>
          <p:cNvPr id="208" name="lwd5_1316_beforeafter.png" descr="lwd5_1316_beforeaf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54757" y="2181533"/>
            <a:ext cx="10695286" cy="14669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Attribute Selecto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Attribute Selectors</a:t>
            </a:r>
          </a:p>
        </p:txBody>
      </p:sp>
      <p:sp>
        <p:nvSpPr>
          <p:cNvPr id="211" name="Targets elements based on attribute names or values. There are eight types:…"/>
          <p:cNvSpPr txBox="1">
            <a:spLocks noGrp="1"/>
          </p:cNvSpPr>
          <p:nvPr>
            <p:ph type="body" idx="1"/>
          </p:nvPr>
        </p:nvSpPr>
        <p:spPr>
          <a:xfrm>
            <a:off x="1174576" y="2817415"/>
            <a:ext cx="10655648" cy="6972301"/>
          </a:xfrm>
          <a:prstGeom prst="rect">
            <a:avLst/>
          </a:prstGeom>
        </p:spPr>
        <p:txBody>
          <a:bodyPr anchor="t"/>
          <a:lstStyle/>
          <a:p>
            <a:pPr marL="0" indent="0">
              <a:spcBef>
                <a:spcPts val="0"/>
              </a:spcBef>
              <a:buSzTx/>
              <a:buNone/>
              <a:defRPr sz="3000"/>
            </a:pPr>
            <a:r>
              <a:t>Targets elements based on attribute names or values. There are eight types:</a:t>
            </a:r>
          </a:p>
          <a:p>
            <a:pPr marL="0" indent="0">
              <a:spcBef>
                <a:spcPts val="2400"/>
              </a:spcBef>
              <a:buSzTx/>
              <a:buNone/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Simple attribute selector</a:t>
            </a:r>
          </a:p>
          <a:p>
            <a:pPr marL="0" indent="0">
              <a:spcBef>
                <a:spcPts val="0"/>
              </a:spcBef>
              <a:buSzTx/>
              <a:buNone/>
              <a:defRPr sz="3000"/>
            </a:pPr>
            <a:r>
              <a:t>Matches an element with a given attribute:</a:t>
            </a:r>
          </a:p>
          <a:p>
            <a:pPr marL="0" indent="0" algn="ctr">
              <a:spcBef>
                <a:spcPts val="1200"/>
              </a:spcBef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E[</a:t>
            </a:r>
            <a:r>
              <a:rPr i="1"/>
              <a:t>attribute</a:t>
            </a:r>
            <a:r>
              <a:t>]</a:t>
            </a:r>
          </a:p>
          <a:p>
            <a:pPr marL="0" indent="0" algn="ctr">
              <a:spcBef>
                <a:spcPts val="0"/>
              </a:spcBef>
              <a:buSzTx/>
              <a:buNone/>
              <a:defRPr sz="300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img[title]</a:t>
            </a:r>
            <a:r>
              <a:t> { border: 3px solid;} </a:t>
            </a:r>
          </a:p>
          <a:p>
            <a:pPr marL="0" indent="0" algn="ctr">
              <a:spcBef>
                <a:spcPts val="1200"/>
              </a:spcBef>
              <a:buSzTx/>
              <a:buNone/>
              <a:defRPr sz="3000" i="1">
                <a:solidFill>
                  <a:srgbClr val="A6AAA9"/>
                </a:solidFill>
              </a:defRPr>
            </a:pPr>
            <a:r>
              <a:t>(Matches every </a:t>
            </a:r>
            <a:r>
              <a:rPr i="0">
                <a:latin typeface="Courier"/>
                <a:ea typeface="Courier"/>
                <a:cs typeface="Courier"/>
                <a:sym typeface="Courier"/>
              </a:rPr>
              <a:t>img</a:t>
            </a:r>
            <a:r>
              <a:t> element that has a </a:t>
            </a:r>
            <a:r>
              <a:rPr i="0">
                <a:latin typeface="Courier"/>
                <a:ea typeface="Courier"/>
                <a:cs typeface="Courier"/>
                <a:sym typeface="Courier"/>
              </a:rPr>
              <a:t>title</a:t>
            </a:r>
            <a:r>
              <a:t> attribute)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Attribute Selector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2235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Attribute Selectors (cont’d)</a:t>
            </a:r>
          </a:p>
        </p:txBody>
      </p:sp>
      <p:sp>
        <p:nvSpPr>
          <p:cNvPr id="214" name="Exact attribute value selector…"/>
          <p:cNvSpPr txBox="1">
            <a:spLocks noGrp="1"/>
          </p:cNvSpPr>
          <p:nvPr>
            <p:ph type="body" idx="1"/>
          </p:nvPr>
        </p:nvSpPr>
        <p:spPr>
          <a:xfrm>
            <a:off x="1174576" y="2266950"/>
            <a:ext cx="10655648" cy="6286500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Exact attribute value selector</a:t>
            </a:r>
          </a:p>
          <a:p>
            <a:pPr marL="0" indent="0">
              <a:spcBef>
                <a:spcPts val="0"/>
              </a:spcBef>
              <a:buSzTx/>
              <a:buNone/>
              <a:defRPr sz="3000"/>
            </a:pPr>
            <a:r>
              <a:t>Matches an element with a specific value for an attribute:</a:t>
            </a:r>
          </a:p>
          <a:p>
            <a:pPr marL="0" indent="0" algn="ctr">
              <a:spcBef>
                <a:spcPts val="1200"/>
              </a:spcBef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E[</a:t>
            </a:r>
            <a:r>
              <a:rPr i="1"/>
              <a:t>attribute="exact value"</a:t>
            </a:r>
            <a:r>
              <a:t>]</a:t>
            </a:r>
          </a:p>
          <a:p>
            <a:pPr marL="0" indent="0">
              <a:spcBef>
                <a:spcPts val="0"/>
              </a:spcBef>
              <a:buSzTx/>
              <a:buNone/>
              <a:defRPr sz="3000"/>
            </a:pP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img[title="first grade"]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{border: 3px solid;}</a:t>
            </a:r>
            <a:endParaRPr>
              <a:solidFill>
                <a:srgbClr val="A6AAA9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indent="0" algn="ctr">
              <a:spcBef>
                <a:spcPts val="1200"/>
              </a:spcBef>
              <a:buSzTx/>
              <a:buNone/>
              <a:defRPr sz="3000" i="1">
                <a:solidFill>
                  <a:srgbClr val="A6AAA9"/>
                </a:solidFill>
              </a:defRPr>
            </a:pPr>
            <a:r>
              <a:t>(matches only if the </a:t>
            </a:r>
            <a:r>
              <a:rPr i="0">
                <a:latin typeface="Courier"/>
                <a:ea typeface="Courier"/>
                <a:cs typeface="Courier"/>
                <a:sym typeface="Courier"/>
              </a:rPr>
              <a:t>title</a:t>
            </a:r>
            <a:r>
              <a:t> value is "first grade") </a:t>
            </a:r>
          </a:p>
          <a:p>
            <a:pPr marL="0" indent="0">
              <a:buSzTx/>
              <a:buNone/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Partial attribute value selector (~)</a:t>
            </a:r>
          </a:p>
          <a:p>
            <a:pPr marL="0" indent="0">
              <a:spcBef>
                <a:spcPts val="0"/>
              </a:spcBef>
              <a:buSzTx/>
              <a:buNone/>
              <a:defRPr sz="3000"/>
            </a:pPr>
            <a:r>
              <a:t>Matches an element by one part of an attribute value.:</a:t>
            </a:r>
          </a:p>
          <a:p>
            <a:pPr marL="0" indent="0" algn="ctr">
              <a:spcBef>
                <a:spcPts val="1200"/>
              </a:spcBef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E[</a:t>
            </a:r>
            <a:r>
              <a:rPr i="1"/>
              <a:t>attribute~="value"</a:t>
            </a:r>
            <a:r>
              <a:t>]</a:t>
            </a:r>
          </a:p>
          <a:p>
            <a:pPr marL="0" indent="0" algn="ctr">
              <a:spcBef>
                <a:spcPts val="0"/>
              </a:spcBef>
              <a:buSzTx/>
              <a:buNone/>
              <a:defRPr sz="300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img[title</a:t>
            </a:r>
            <a:r>
              <a:rPr b="1">
                <a:solidFill>
                  <a:schemeClr val="accent4"/>
                </a:solidFill>
              </a:rPr>
              <a:t>~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="grade"]</a:t>
            </a:r>
            <a:r>
              <a:t> {border: 3px solid;}</a:t>
            </a:r>
          </a:p>
          <a:p>
            <a:pPr marL="0" indent="0" algn="ctr">
              <a:spcBef>
                <a:spcPts val="1200"/>
              </a:spcBef>
              <a:buSzTx/>
              <a:buNone/>
              <a:defRPr sz="3000">
                <a:latin typeface="Courier"/>
                <a:ea typeface="Courier"/>
                <a:cs typeface="Courier"/>
                <a:sym typeface="Courier"/>
              </a:defRPr>
            </a:pPr>
            <a:r>
              <a:rPr i="1">
                <a:solidFill>
                  <a:srgbClr val="A6AAA9"/>
                </a:solidFill>
                <a:latin typeface="+mn-lt"/>
                <a:ea typeface="+mn-ea"/>
                <a:cs typeface="+mn-cs"/>
                <a:sym typeface="Helvetica Light"/>
              </a:rPr>
              <a:t>(matches "first grade", "second grade", and so on)</a:t>
            </a:r>
            <a: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Attribute Selectors (cont’d.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2235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Attribute Selectors (cont’d.)</a:t>
            </a:r>
          </a:p>
        </p:txBody>
      </p:sp>
      <p:sp>
        <p:nvSpPr>
          <p:cNvPr id="217" name="Hyphen-separated attribute value selector (|)…"/>
          <p:cNvSpPr txBox="1">
            <a:spLocks noGrp="1"/>
          </p:cNvSpPr>
          <p:nvPr>
            <p:ph type="body" idx="1"/>
          </p:nvPr>
        </p:nvSpPr>
        <p:spPr>
          <a:xfrm>
            <a:off x="1174576" y="1893143"/>
            <a:ext cx="10655648" cy="6660307"/>
          </a:xfrm>
          <a:prstGeom prst="rect">
            <a:avLst/>
          </a:prstGeom>
        </p:spPr>
        <p:txBody>
          <a:bodyPr anchor="t"/>
          <a:lstStyle/>
          <a:p>
            <a:pPr marL="0" indent="0" defTabSz="438150">
              <a:spcBef>
                <a:spcPts val="3100"/>
              </a:spcBef>
              <a:buSzTx/>
              <a:buNone/>
              <a:defRPr sz="2250" b="1">
                <a:latin typeface="+mj-lt"/>
                <a:ea typeface="+mj-ea"/>
                <a:cs typeface="+mj-cs"/>
                <a:sym typeface="Helvetica"/>
              </a:defRPr>
            </a:pPr>
            <a:r>
              <a:t>Hyphen-separated attribute value selector (|)</a:t>
            </a:r>
          </a:p>
          <a:p>
            <a:pPr marL="0" indent="0" defTabSz="438150">
              <a:spcBef>
                <a:spcPts val="0"/>
              </a:spcBef>
              <a:buSzTx/>
              <a:buNone/>
              <a:defRPr sz="2250"/>
            </a:pPr>
            <a:r>
              <a:t>Targets hyphen-separated values:</a:t>
            </a:r>
          </a:p>
          <a:p>
            <a:pPr marL="0" indent="0" algn="ctr" defTabSz="438150">
              <a:spcBef>
                <a:spcPts val="900"/>
              </a:spcBef>
              <a:buSzTx/>
              <a:buNone/>
              <a:defRPr sz="225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E[</a:t>
            </a:r>
            <a:r>
              <a:rPr i="1"/>
              <a:t>attribute</a:t>
            </a:r>
            <a:r>
              <a:rPr>
                <a:solidFill>
                  <a:schemeClr val="accent4"/>
                </a:solidFill>
              </a:rPr>
              <a:t>|</a:t>
            </a:r>
            <a:r>
              <a:rPr i="1"/>
              <a:t>="value"</a:t>
            </a:r>
            <a:r>
              <a:t>]</a:t>
            </a:r>
          </a:p>
          <a:p>
            <a:pPr marL="0" indent="0" defTabSz="438150">
              <a:spcBef>
                <a:spcPts val="3100"/>
              </a:spcBef>
              <a:buSzTx/>
              <a:buNone/>
              <a:defRPr sz="2250" b="1">
                <a:latin typeface="+mj-lt"/>
                <a:ea typeface="+mj-ea"/>
                <a:cs typeface="+mj-cs"/>
                <a:sym typeface="Helvetica"/>
              </a:defRPr>
            </a:pPr>
            <a:r>
              <a:t>Beginning substring attribute value selector (^)</a:t>
            </a:r>
          </a:p>
          <a:p>
            <a:pPr marL="0" indent="0" defTabSz="438150">
              <a:spcBef>
                <a:spcPts val="0"/>
              </a:spcBef>
              <a:buSzTx/>
              <a:buNone/>
              <a:defRPr sz="2250"/>
            </a:pPr>
            <a:r>
              <a:t>Matches an element with attribute values that start with the given string of characters:</a:t>
            </a:r>
          </a:p>
          <a:p>
            <a:pPr marL="0" indent="0" algn="ctr" defTabSz="438150">
              <a:spcBef>
                <a:spcPts val="900"/>
              </a:spcBef>
              <a:buSzTx/>
              <a:buNone/>
              <a:defRPr sz="225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E[</a:t>
            </a:r>
            <a:r>
              <a:rPr i="1"/>
              <a:t>attribute</a:t>
            </a:r>
            <a:r>
              <a:rPr i="1">
                <a:solidFill>
                  <a:schemeClr val="accent4"/>
                </a:solidFill>
              </a:rPr>
              <a:t>^</a:t>
            </a:r>
            <a:r>
              <a:rPr i="1"/>
              <a:t>="first part of a value"</a:t>
            </a:r>
            <a:r>
              <a:t>]</a:t>
            </a:r>
          </a:p>
          <a:p>
            <a:pPr marL="0" indent="0" defTabSz="438150">
              <a:spcBef>
                <a:spcPts val="3100"/>
              </a:spcBef>
              <a:buSzTx/>
              <a:buNone/>
              <a:defRPr sz="2250" b="1">
                <a:latin typeface="+mj-lt"/>
                <a:ea typeface="+mj-ea"/>
                <a:cs typeface="+mj-cs"/>
                <a:sym typeface="Helvetica"/>
              </a:defRPr>
            </a:pPr>
            <a:r>
              <a:t>Ending substring attribute value selector ($)</a:t>
            </a:r>
          </a:p>
          <a:p>
            <a:pPr marL="0" indent="0" defTabSz="438150">
              <a:spcBef>
                <a:spcPts val="0"/>
              </a:spcBef>
              <a:buSzTx/>
              <a:buNone/>
              <a:defRPr sz="2250"/>
            </a:pPr>
            <a:r>
              <a:t>Matches an element with attribute values that end with the given string of characters:</a:t>
            </a:r>
          </a:p>
          <a:p>
            <a:pPr marL="0" indent="0" algn="ctr" defTabSz="438150">
              <a:spcBef>
                <a:spcPts val="900"/>
              </a:spcBef>
              <a:buSzTx/>
              <a:buNone/>
              <a:defRPr sz="225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E[</a:t>
            </a:r>
            <a:r>
              <a:rPr i="1"/>
              <a:t>attribute</a:t>
            </a:r>
            <a:r>
              <a:rPr i="1">
                <a:solidFill>
                  <a:schemeClr val="accent4"/>
                </a:solidFill>
              </a:rPr>
              <a:t>$</a:t>
            </a:r>
            <a:r>
              <a:rPr i="1"/>
              <a:t>="last part of a value"</a:t>
            </a:r>
            <a:r>
              <a:t>]</a:t>
            </a:r>
          </a:p>
          <a:p>
            <a:pPr marL="0" indent="0" defTabSz="438150">
              <a:spcBef>
                <a:spcPts val="3100"/>
              </a:spcBef>
              <a:buSzTx/>
              <a:buNone/>
              <a:defRPr sz="2250" b="1">
                <a:latin typeface="+mj-lt"/>
                <a:ea typeface="+mj-ea"/>
                <a:cs typeface="+mj-cs"/>
                <a:sym typeface="Helvetica"/>
              </a:defRPr>
            </a:pPr>
            <a:r>
              <a:t>Arbitrary substring attribute value selector (*)</a:t>
            </a:r>
          </a:p>
          <a:p>
            <a:pPr marL="0" indent="0" defTabSz="438150">
              <a:spcBef>
                <a:spcPts val="0"/>
              </a:spcBef>
              <a:buSzTx/>
              <a:buNone/>
              <a:defRPr sz="2250"/>
            </a:pPr>
            <a:r>
              <a:t>Looks for the text string in any part of the attribute value:</a:t>
            </a:r>
          </a:p>
          <a:p>
            <a:pPr marL="0" indent="0" algn="ctr" defTabSz="438150">
              <a:spcBef>
                <a:spcPts val="900"/>
              </a:spcBef>
              <a:buSzTx/>
              <a:buNone/>
              <a:defRPr sz="225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E[</a:t>
            </a:r>
            <a:r>
              <a:rPr i="1"/>
              <a:t>attribute</a:t>
            </a:r>
            <a:r>
              <a:rPr i="1">
                <a:solidFill>
                  <a:schemeClr val="accent4"/>
                </a:solidFill>
              </a:rPr>
              <a:t>*</a:t>
            </a:r>
            <a:r>
              <a:rPr i="1"/>
              <a:t>="any part of the value"</a:t>
            </a:r>
            <a:r>
              <a:t>]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External Style Shee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External Style Sheets</a:t>
            </a:r>
          </a:p>
        </p:txBody>
      </p:sp>
      <p:sp>
        <p:nvSpPr>
          <p:cNvPr id="220" name="Store styles in a separate .css file and attach to the document via &lt;link&gt; or @import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5419031"/>
          </a:xfrm>
          <a:prstGeom prst="rect">
            <a:avLst/>
          </a:prstGeom>
        </p:spPr>
        <p:txBody>
          <a:bodyPr anchor="t"/>
          <a:lstStyle/>
          <a:p>
            <a:pPr>
              <a:defRPr sz="3000"/>
            </a:pPr>
            <a:r>
              <a:t>Store styles in a separate </a:t>
            </a:r>
            <a:r>
              <a:rPr b="1" i="1">
                <a:latin typeface="+mj-lt"/>
                <a:ea typeface="+mj-ea"/>
                <a:cs typeface="+mj-cs"/>
                <a:sym typeface="Helvetica"/>
              </a:rPr>
              <a:t>.css</a:t>
            </a:r>
            <a:r>
              <a:t> file and attach to the document via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&lt;link&gt;</a:t>
            </a:r>
            <a:r>
              <a:t> or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@import</a:t>
            </a:r>
          </a:p>
          <a:p>
            <a:pPr>
              <a:defRPr sz="3000"/>
            </a:pPr>
            <a:r>
              <a:t>Most efficient method: Change styles in multiple documents by editing one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.css</a:t>
            </a:r>
            <a:r>
              <a:t> file</a:t>
            </a:r>
          </a:p>
          <a:p>
            <a:pPr>
              <a:defRPr sz="3000"/>
            </a:pPr>
            <a:r>
              <a:t>A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.css</a:t>
            </a:r>
            <a:r>
              <a:t> document is a simple text document (may begin with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@charset</a:t>
            </a:r>
            <a:r>
              <a:t> to identify character set)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Numeric Color Valu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Numeric Color Values</a:t>
            </a:r>
          </a:p>
        </p:txBody>
      </p:sp>
      <p:sp>
        <p:nvSpPr>
          <p:cNvPr id="97" name="For more control, define colors numerically using one of these color models: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570666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For more control, define colors numerically using one of these color models:</a:t>
            </a:r>
          </a:p>
          <a:p>
            <a:pPr lvl="1"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RGB</a:t>
            </a:r>
            <a:r>
              <a:t> (combination of red, green, and blue light values)</a:t>
            </a:r>
          </a:p>
          <a:p>
            <a:pPr lvl="1"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RGBa</a:t>
            </a:r>
            <a:r>
              <a:t> (RGB plus alpha transparency)</a:t>
            </a:r>
          </a:p>
          <a:p>
            <a:pPr lvl="1"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HSL</a:t>
            </a:r>
            <a:r>
              <a:t> (hue, saturation, and luminosity)</a:t>
            </a:r>
          </a:p>
          <a:p>
            <a:pPr lvl="1"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HSLa</a:t>
            </a:r>
            <a:r>
              <a:t> (HSL plus alpha transparency)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Attaching a Style Sheet  with the link Ele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Attaching a Style Sheet </a:t>
            </a:r>
            <a:br/>
            <a:r>
              <a:t>with the link Element</a:t>
            </a:r>
          </a:p>
        </p:txBody>
      </p:sp>
      <p:sp>
        <p:nvSpPr>
          <p:cNvPr id="223" name="The link element defines a relationship between the current document and an external resource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>
              <a:defRPr sz="300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link</a:t>
            </a:r>
            <a:r>
              <a:t> element defines a relationship between the current document and an external resource.</a:t>
            </a:r>
          </a:p>
          <a:p>
            <a:pPr>
              <a:spcBef>
                <a:spcPts val="3600"/>
              </a:spcBef>
              <a:defRPr sz="3000"/>
            </a:pPr>
            <a:r>
              <a:t>It goes in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head</a:t>
            </a:r>
            <a:r>
              <a:t> of the document.</a:t>
            </a:r>
          </a:p>
          <a:p>
            <a:pPr>
              <a:spcBef>
                <a:spcPts val="3600"/>
              </a:spcBef>
              <a:defRPr sz="3000"/>
            </a:pPr>
            <a:r>
              <a:t>Use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rel</a:t>
            </a:r>
            <a:r>
              <a:t> attribute to say it’s a style sheet. Use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href</a:t>
            </a:r>
            <a:r>
              <a:t> to provide the URL of the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.css</a:t>
            </a:r>
            <a:r>
              <a:t> file (relative to the current document):</a:t>
            </a:r>
          </a:p>
          <a:p>
            <a:pPr marL="457200" marR="457200" indent="0" defTabSz="457200">
              <a:spcBef>
                <a:spcPts val="2000"/>
              </a:spcBef>
              <a:buSzTx/>
              <a:buNone/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&lt;head&gt;</a:t>
            </a:r>
          </a:p>
          <a:p>
            <a:pPr marL="457200" marR="457200" indent="0" defTabSz="457200">
              <a:spcBef>
                <a:spcPts val="0"/>
              </a:spcBef>
              <a:buSzTx/>
              <a:buNone/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&lt;title&gt;Titles are required.&lt;/title&gt;</a:t>
            </a:r>
          </a:p>
          <a:p>
            <a:pPr marL="457200" marR="457200" indent="0" defTabSz="457200">
              <a:spcBef>
                <a:spcPts val="0"/>
              </a:spcBef>
              <a:buSzTx/>
              <a:buNone/>
              <a:defRPr sz="24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&lt;link rel="stylesheet" href="/path/stylesheet.css"&gt;</a:t>
            </a:r>
          </a:p>
          <a:p>
            <a:pPr marL="457200" marR="457200" indent="0" defTabSz="457200">
              <a:spcBef>
                <a:spcPts val="0"/>
              </a:spcBef>
              <a:buSzTx/>
              <a:buNone/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&lt;/head&gt;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Attaching a Style Sheet  with an @import ru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Attaching a Style Sheet </a:t>
            </a:r>
            <a:br/>
            <a:r>
              <a:t>with an @import rule</a:t>
            </a:r>
          </a:p>
        </p:txBody>
      </p:sp>
      <p:sp>
        <p:nvSpPr>
          <p:cNvPr id="226" name="An @import rule imports the contents of an external style sheet into another style sheet (either a .css document or embedded with style):…"/>
          <p:cNvSpPr txBox="1">
            <a:spLocks noGrp="1"/>
          </p:cNvSpPr>
          <p:nvPr>
            <p:ph type="body" idx="1"/>
          </p:nvPr>
        </p:nvSpPr>
        <p:spPr>
          <a:xfrm>
            <a:off x="952500" y="2817415"/>
            <a:ext cx="11099800" cy="6072585"/>
          </a:xfrm>
          <a:prstGeom prst="rect">
            <a:avLst/>
          </a:prstGeom>
        </p:spPr>
        <p:txBody>
          <a:bodyPr anchor="t"/>
          <a:lstStyle/>
          <a:p>
            <a:pPr marL="0" indent="0">
              <a:spcBef>
                <a:spcPts val="3600"/>
              </a:spcBef>
              <a:buSzTx/>
              <a:buNone/>
              <a:defRPr sz="3000"/>
            </a:pPr>
            <a:r>
              <a:t>An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@import</a:t>
            </a:r>
            <a:r>
              <a:t> rule imports the contents of an external style sheet into another style sheet (either a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.css</a:t>
            </a:r>
            <a:r>
              <a:t> document or embedded with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style</a:t>
            </a:r>
            <a:r>
              <a:t>):</a:t>
            </a:r>
          </a:p>
          <a:p>
            <a:pPr marL="457200" marR="457200" indent="0" algn="just" defTabSz="457200">
              <a:spcBef>
                <a:spcPts val="3000"/>
              </a:spcBef>
              <a:buSzTx/>
              <a:buNone/>
              <a:defRPr sz="27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&lt;head&gt;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7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&lt;style&gt;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7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@import url("/path/stylesheet.css");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7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p { font-face: Verdana;}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7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&lt;/style&gt;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7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&lt;title&gt;Titles are required.&lt;/title&gt;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7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&lt;/head&gt;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GB Colo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RGB Color</a:t>
            </a:r>
          </a:p>
        </p:txBody>
      </p:sp>
      <p:sp>
        <p:nvSpPr>
          <p:cNvPr id="100" name="The RGB color model mixes color with red, green, and blue light.…"/>
          <p:cNvSpPr txBox="1">
            <a:spLocks noGrp="1"/>
          </p:cNvSpPr>
          <p:nvPr>
            <p:ph type="body" sz="quarter" idx="1"/>
          </p:nvPr>
        </p:nvSpPr>
        <p:spPr>
          <a:xfrm>
            <a:off x="857423" y="2633067"/>
            <a:ext cx="11384113" cy="2159001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RGB color model</a:t>
            </a:r>
            <a:r>
              <a:t> mixes color with red, green, and blue light.</a:t>
            </a:r>
          </a:p>
          <a:p>
            <a:pPr marL="0" indent="0">
              <a:buSzTx/>
              <a:buNone/>
              <a:defRPr sz="3000"/>
            </a:pPr>
            <a:r>
              <a:t>Each channel can have 256 shades, for millions of color options.</a:t>
            </a:r>
          </a:p>
        </p:txBody>
      </p:sp>
      <p:pic>
        <p:nvPicPr>
          <p:cNvPr id="10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9579" y="4890642"/>
            <a:ext cx="11099801" cy="35993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GB Values in Style Rul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RGB Values in Style Rules</a:t>
            </a:r>
          </a:p>
        </p:txBody>
      </p:sp>
      <p:sp>
        <p:nvSpPr>
          <p:cNvPr id="104" name="There are four formats for providing RGB color values:…"/>
          <p:cNvSpPr txBox="1">
            <a:spLocks noGrp="1"/>
          </p:cNvSpPr>
          <p:nvPr>
            <p:ph type="body" idx="1"/>
          </p:nvPr>
        </p:nvSpPr>
        <p:spPr>
          <a:xfrm>
            <a:off x="952500" y="2616200"/>
            <a:ext cx="11099800" cy="6273800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There are four formats for providing RGB color values:</a:t>
            </a:r>
          </a:p>
          <a:p>
            <a:pPr lvl="1">
              <a:defRPr sz="3000"/>
            </a:pPr>
            <a:r>
              <a:t>RGB values (0 to 255):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rgb(200,178,230)</a:t>
            </a:r>
          </a:p>
          <a:p>
            <a:pPr lvl="1">
              <a:defRPr sz="3000"/>
            </a:pPr>
            <a:r>
              <a:t>Percentage values: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rgb(78%,70%,90%)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lvl="1">
              <a:defRPr sz="3000"/>
            </a:pPr>
            <a:r>
              <a:t>Hexadecimal values: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#C8B2E6</a:t>
            </a:r>
            <a:endParaRPr>
              <a:latin typeface="Courier"/>
              <a:ea typeface="Courier"/>
              <a:cs typeface="Courier"/>
              <a:sym typeface="Courier"/>
            </a:endParaRPr>
          </a:p>
          <a:p>
            <a:pPr lvl="1">
              <a:defRPr sz="3000"/>
            </a:pPr>
            <a:r>
              <a:t>Condensed hexadecimal values (for double-digits only):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#F06</a:t>
            </a:r>
            <a:r>
              <a:t> is the same as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#FF0066</a:t>
            </a:r>
            <a:r>
              <a:t> 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Hexadecimal RGB Valu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Hexadecimal RGB Values</a:t>
            </a:r>
          </a:p>
        </p:txBody>
      </p:sp>
      <p:sp>
        <p:nvSpPr>
          <p:cNvPr id="107" name="Red, green, and blue values converted to hexadecimal and preceded by the # symbol."/>
          <p:cNvSpPr txBox="1">
            <a:spLocks noGrp="1"/>
          </p:cNvSpPr>
          <p:nvPr>
            <p:ph type="body" idx="1"/>
          </p:nvPr>
        </p:nvSpPr>
        <p:spPr>
          <a:xfrm>
            <a:off x="825500" y="2305050"/>
            <a:ext cx="11099800" cy="6286500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/>
            </a:pPr>
            <a:r>
              <a:t>Red, green, and blue values converted to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hexadecimal</a:t>
            </a:r>
            <a:r>
              <a:t> and preceded by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#</a:t>
            </a:r>
            <a:r>
              <a:t> symbol.</a:t>
            </a:r>
          </a:p>
        </p:txBody>
      </p:sp>
      <p:pic>
        <p:nvPicPr>
          <p:cNvPr id="108" name="lwd5_1305_rgbdiagram.png" descr="lwd5_1305_rgbdiagra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56308" y="3798385"/>
            <a:ext cx="6186342" cy="19873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lwd5_1306_hex.png" descr="lwd5_1306_hex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90115" y="6120980"/>
            <a:ext cx="7624570" cy="28973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GBa Colo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RGBa Color</a:t>
            </a:r>
          </a:p>
        </p:txBody>
      </p:sp>
      <p:sp>
        <p:nvSpPr>
          <p:cNvPr id="112" name="RGB + an alpha channel for transparency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RGB + an alpha channel</a:t>
            </a:r>
            <a:r>
              <a:t> for transparency</a:t>
            </a:r>
          </a:p>
          <a:p>
            <a:pPr>
              <a:defRPr sz="3000"/>
            </a:pPr>
            <a:r>
              <a:t>The first three values are RGB. The fourth is the transparency level from 0 (transparent) to 1 (opaque).</a:t>
            </a:r>
          </a:p>
        </p:txBody>
      </p:sp>
      <p:pic>
        <p:nvPicPr>
          <p:cNvPr id="113" name="lwd5_1307_rgba.png" descr="lwd5_1307_rgba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2400" y="5314950"/>
            <a:ext cx="10160000" cy="3111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HSL and HSL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HSL and HSLa</a:t>
            </a:r>
          </a:p>
        </p:txBody>
      </p:sp>
      <p:sp>
        <p:nvSpPr>
          <p:cNvPr id="116" name="Colors described by values for hue (°), saturation (%), and luminosity (%)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>
              <a:defRPr sz="3000"/>
            </a:pPr>
            <a:r>
              <a:t>Colors described by values for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hue</a:t>
            </a:r>
            <a:r>
              <a:t> (°),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saturation</a:t>
            </a:r>
            <a:r>
              <a:t> (%), and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luminosity</a:t>
            </a:r>
            <a:r>
              <a:t> (%):</a:t>
            </a:r>
          </a:p>
          <a:p>
            <a:pPr marL="0" indent="0" algn="ctr">
              <a:spcBef>
                <a:spcPts val="1200"/>
              </a:spcBef>
              <a:buSzTx/>
              <a:buNone/>
              <a:defRPr sz="3000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hsl(180,50%,75%)</a:t>
            </a:r>
          </a:p>
          <a:p>
            <a:pPr>
              <a:defRPr sz="3000"/>
            </a:pPr>
            <a:r>
              <a:t>Hue specifies the position on a color wheel (in degrees) that has red at 0°, green at 120°, and blue at 240°.</a:t>
            </a:r>
          </a:p>
          <a:p>
            <a:pPr>
              <a:defRPr sz="3000"/>
            </a:pPr>
            <a:r>
              <a:t>HSL is less commonly used than RGB, but some find it more intuitive.</a:t>
            </a:r>
          </a:p>
          <a:p>
            <a:pPr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HSLa</a:t>
            </a:r>
            <a:r>
              <a:t> adds an alpha value for transparency.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2079</Words>
  <Application>Microsoft Macintosh PowerPoint</Application>
  <PresentationFormat>Custom</PresentationFormat>
  <Paragraphs>278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White</vt:lpstr>
      <vt:lpstr>PowerPoint Presentation</vt:lpstr>
      <vt:lpstr>PowerPoint Presentation</vt:lpstr>
      <vt:lpstr>Named Color Values</vt:lpstr>
      <vt:lpstr>Numeric Color Values</vt:lpstr>
      <vt:lpstr>RGB Color</vt:lpstr>
      <vt:lpstr>RGB Values in Style Rules</vt:lpstr>
      <vt:lpstr>Hexadecimal RGB Values</vt:lpstr>
      <vt:lpstr>RGBa Color</vt:lpstr>
      <vt:lpstr>HSL and HSLa</vt:lpstr>
      <vt:lpstr>Foreground Color</vt:lpstr>
      <vt:lpstr>Background Color</vt:lpstr>
      <vt:lpstr>Clipping the Background</vt:lpstr>
      <vt:lpstr>Opacity</vt:lpstr>
      <vt:lpstr>Tiling Background Images</vt:lpstr>
      <vt:lpstr>Background Repeating</vt:lpstr>
      <vt:lpstr>Background Repeating (cont’d)</vt:lpstr>
      <vt:lpstr>Background Position</vt:lpstr>
      <vt:lpstr>Background Position (cont’d)</vt:lpstr>
      <vt:lpstr>Background Attachment</vt:lpstr>
      <vt:lpstr>Background Size</vt:lpstr>
      <vt:lpstr>Shorthand background Property</vt:lpstr>
      <vt:lpstr>Multiple Background Images</vt:lpstr>
      <vt:lpstr>Gradient Fills</vt:lpstr>
      <vt:lpstr>Linear Gradient</vt:lpstr>
      <vt:lpstr>Radial Gradients</vt:lpstr>
      <vt:lpstr>Gradient Vendor Prefixes</vt:lpstr>
      <vt:lpstr>Vendor Prefixes</vt:lpstr>
      <vt:lpstr>Vendor Prefixes (cont’d)</vt:lpstr>
      <vt:lpstr>More Selector Types</vt:lpstr>
      <vt:lpstr>Pseudo-Class Selectors</vt:lpstr>
      <vt:lpstr>Pseudo-classes (cont’d)</vt:lpstr>
      <vt:lpstr>More Pseudo-Class Selectors</vt:lpstr>
      <vt:lpstr>Pseudo-Element Selectors</vt:lpstr>
      <vt:lpstr>Pseudo-Element Selectors (cont’d.)</vt:lpstr>
      <vt:lpstr>Generated Content Example</vt:lpstr>
      <vt:lpstr>Attribute Selectors</vt:lpstr>
      <vt:lpstr>Attribute Selectors (cont’d)</vt:lpstr>
      <vt:lpstr>Attribute Selectors (cont’d.)</vt:lpstr>
      <vt:lpstr>External Style Sheets</vt:lpstr>
      <vt:lpstr>Attaching a Style Sheet  with the link Element</vt:lpstr>
      <vt:lpstr>Attaching a Style Sheet  with an @import rule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Jen Robbins</cp:lastModifiedBy>
  <cp:revision>1</cp:revision>
  <dcterms:modified xsi:type="dcterms:W3CDTF">2018-09-21T12:55:46Z</dcterms:modified>
</cp:coreProperties>
</file>