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99568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>
              <a:spcBef>
                <a:spcPts val="3000"/>
              </a:spcBef>
              <a:defRPr sz="3000"/>
            </a:lvl1pPr>
            <a:lvl2pPr>
              <a:spcBef>
                <a:spcPts val="3000"/>
              </a:spcBef>
              <a:defRPr sz="3000"/>
            </a:lvl2pPr>
            <a:lvl3pPr>
              <a:spcBef>
                <a:spcPts val="3000"/>
              </a:spcBef>
              <a:defRPr sz="3000"/>
            </a:lvl3pPr>
            <a:lvl4pPr>
              <a:spcBef>
                <a:spcPts val="3000"/>
              </a:spcBef>
              <a:defRPr sz="3000"/>
            </a:lvl4pPr>
            <a:lvl5pPr>
              <a:spcBef>
                <a:spcPts val="30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7 RESPONSIVE WEB DESIGN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17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RESPONSIVE WEB DESIGN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Making Images Flexib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Making Images Flexible</a:t>
            </a:r>
          </a:p>
        </p:txBody>
      </p:sp>
      <p:sp>
        <p:nvSpPr>
          <p:cNvPr id="115" name="To make images scale down to fit the size of their container:…"/>
          <p:cNvSpPr txBox="1">
            <a:spLocks noGrp="1"/>
          </p:cNvSpPr>
          <p:nvPr>
            <p:ph type="body" idx="1"/>
          </p:nvPr>
        </p:nvSpPr>
        <p:spPr>
          <a:xfrm>
            <a:off x="999579" y="2133600"/>
            <a:ext cx="11099801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To make images scale down to fit the size of their container:</a:t>
            </a:r>
          </a:p>
          <a:p>
            <a:pPr marL="0" indent="0" algn="ctr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img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max-width: 100%;</a:t>
            </a:r>
            <a:r>
              <a:t> }</a:t>
            </a:r>
          </a:p>
        </p:txBody>
      </p:sp>
      <p:pic>
        <p:nvPicPr>
          <p:cNvPr id="116" name="lwd5_1704_maxwidth.png" descr="lwd5_1704_maxwidth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2350" y="3892550"/>
            <a:ext cx="10960100" cy="4940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Media Que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Media Queries</a:t>
            </a:r>
          </a:p>
        </p:txBody>
      </p:sp>
      <p:sp>
        <p:nvSpPr>
          <p:cNvPr id="119" name="A media query is a special rule that tests for certain conditions before applying the styles it contain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media query</a:t>
            </a:r>
            <a:r>
              <a:t> is a special rule that tests for certain conditions before applying the styles it contains:</a:t>
            </a:r>
          </a:p>
          <a:p>
            <a:pPr marL="0" lvl="2" indent="457200"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@media</a:t>
            </a:r>
            <a:r>
              <a:t> </a:t>
            </a:r>
            <a:r>
              <a:rPr i="1"/>
              <a:t>type</a:t>
            </a:r>
            <a:r>
              <a:t> and (</a:t>
            </a:r>
            <a:r>
              <a:rPr i="1"/>
              <a:t>feature: value</a:t>
            </a:r>
            <a:r>
              <a:t>)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{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/* styles for browsers that meet this criteria */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0" indent="0">
              <a:buSzTx/>
              <a:buNone/>
            </a:pPr>
            <a:r>
              <a:t>A few query examples:</a:t>
            </a:r>
          </a:p>
          <a:p>
            <a:pPr marL="1259416" lvl="2" indent="-370416"/>
            <a:r>
              <a:t>Is it on a screen or printed? </a:t>
            </a:r>
          </a:p>
          <a:p>
            <a:pPr marL="1259416" lvl="2" indent="-370416"/>
            <a:r>
              <a:t>Is the browser at least a certain width? </a:t>
            </a:r>
          </a:p>
          <a:p>
            <a:pPr marL="1259416" lvl="2" indent="-370416"/>
            <a:r>
              <a:t>Is the orientation landscape or portrait?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Media Query 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Media Query Example</a:t>
            </a:r>
          </a:p>
        </p:txBody>
      </p:sp>
      <p:sp>
        <p:nvSpPr>
          <p:cNvPr id="122" name="@media screen and (orientation: landscape) {…"/>
          <p:cNvSpPr txBox="1">
            <a:spLocks noGrp="1"/>
          </p:cNvSpPr>
          <p:nvPr>
            <p:ph type="body" idx="1"/>
          </p:nvPr>
        </p:nvSpPr>
        <p:spPr>
          <a:xfrm>
            <a:off x="952500" y="23304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@media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screen</a:t>
            </a:r>
            <a:r>
              <a:rPr>
                <a:solidFill>
                  <a:srgbClr val="000000"/>
                </a:solidFill>
              </a:rPr>
              <a:t> and (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orientation: landscape</a:t>
            </a:r>
            <a:r>
              <a:rPr>
                <a:solidFill>
                  <a:srgbClr val="000000"/>
                </a:solidFill>
              </a:rPr>
              <a:t>) {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53585F"/>
                </a:solidFill>
              </a:rPr>
              <a:t>body {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 background: skyblue;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 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@media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screen</a:t>
            </a:r>
            <a:r>
              <a:rPr>
                <a:solidFill>
                  <a:srgbClr val="000000"/>
                </a:solidFill>
              </a:rPr>
              <a:t> and (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orientation: portrait</a:t>
            </a:r>
            <a:r>
              <a:rPr>
                <a:solidFill>
                  <a:srgbClr val="000000"/>
                </a:solidFill>
              </a:rPr>
              <a:t>) {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>
                <a:solidFill>
                  <a:srgbClr val="53585F"/>
                </a:solidFill>
              </a:rPr>
              <a:t> body {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background: coral;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}</a:t>
            </a:r>
          </a:p>
          <a:p>
            <a:pPr marL="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23" name="lwd5_1705_mediaquery.png" descr="lwd5_1705_mediaquer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52786" y="4705796"/>
            <a:ext cx="6604628" cy="42159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Media Typ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Media Types</a:t>
            </a:r>
          </a:p>
        </p:txBody>
      </p:sp>
      <p:sp>
        <p:nvSpPr>
          <p:cNvPr id="126" name="The first part of a media query identifies the media typ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first part of a media query identifies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media type</a:t>
            </a:r>
            <a:r>
              <a:t>.</a:t>
            </a:r>
          </a:p>
          <a:p>
            <a:r>
              <a:t>The current media types are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all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print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screen</a:t>
            </a:r>
            <a:r>
              <a:t>,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speech</a:t>
            </a:r>
            <a:r>
              <a:t>.</a:t>
            </a:r>
            <a:endParaRPr b="1">
              <a:latin typeface="Courier"/>
              <a:ea typeface="Courier"/>
              <a:cs typeface="Courier"/>
              <a:sym typeface="Courier"/>
            </a:endParaRPr>
          </a:p>
          <a:p>
            <a:pPr marL="0" indent="0">
              <a:buSzTx/>
              <a:buNone/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Example:</a:t>
            </a:r>
          </a:p>
          <a:p>
            <a:pPr marL="0" lvl="2" indent="457200"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@media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print</a:t>
            </a:r>
            <a:r>
              <a:t> {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/* print-specific styles between the brackets */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r>
              <a:t>Media types were introduced in CSS2.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Media Feature Que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Media Feature Queries</a:t>
            </a:r>
          </a:p>
        </p:txBody>
      </p:sp>
      <p:sp>
        <p:nvSpPr>
          <p:cNvPr id="129" name="CSS3 introduced media feature queries that test for a particular feature of a viewport or devic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t>CSS3 introduced media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feature queries</a:t>
            </a:r>
            <a:r>
              <a:t> that test for a particular feature of a viewport or device.</a:t>
            </a:r>
          </a:p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  <a:br/>
            <a:r>
              <a:rPr b="1">
                <a:latin typeface="Courier"/>
                <a:ea typeface="Courier"/>
                <a:cs typeface="Courier"/>
                <a:sym typeface="Courier"/>
              </a:rPr>
              <a:t>h1</a:t>
            </a:r>
            <a:r>
              <a:t> headings display in Lobster font only when the viewport is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at least 40em wide.</a:t>
            </a:r>
          </a:p>
          <a:p>
            <a:pPr marL="425195" marR="425195" indent="0" algn="just" defTabSz="425195">
              <a:spcBef>
                <a:spcPts val="270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h1 {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font-family: Georgia, serif;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}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@media screen and (</a:t>
            </a:r>
            <a:r>
              <a:rPr b="1"/>
              <a:t>min-width: 40em</a:t>
            </a:r>
            <a:r>
              <a:t>) {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h1 {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font-family: 'Lobster', cursive;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}</a:t>
            </a:r>
          </a:p>
          <a:p>
            <a:pPr marL="425195" marR="425195" indent="0" algn="just" defTabSz="425195">
              <a:spcBef>
                <a:spcPts val="0"/>
              </a:spcBef>
              <a:buSzTx/>
              <a:buNone/>
              <a:defRPr sz="2046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0" indent="0" algn="just" defTabSz="425195">
              <a:spcBef>
                <a:spcPts val="3900"/>
              </a:spcBef>
              <a:buSzTx/>
              <a:buNone/>
              <a:defRPr sz="2511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min-width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max-width</a:t>
            </a:r>
            <a:r>
              <a:t> queries are most useful for RWD.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Using Media Que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Media Queries</a:t>
            </a:r>
          </a:p>
        </p:txBody>
      </p:sp>
      <p:sp>
        <p:nvSpPr>
          <p:cNvPr id="132" name="In a style sheet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In a style sheet:</a:t>
            </a:r>
          </a:p>
          <a:p>
            <a:pPr>
              <a:spcBef>
                <a:spcPts val="2400"/>
              </a:spcBef>
            </a:pPr>
            <a:r>
              <a:t>Put an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@media</a:t>
            </a:r>
            <a:r>
              <a:t> rule in a style sheet to deliver styles based on viewport width.</a:t>
            </a:r>
          </a:p>
          <a:p>
            <a:pPr>
              <a:spcBef>
                <a:spcPts val="2400"/>
              </a:spcBef>
            </a:pPr>
            <a:r>
              <a:t>Make sure the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@media</a:t>
            </a:r>
            <a:r>
              <a:t> rule comes after your baseline styles. </a:t>
            </a:r>
          </a:p>
          <a:p>
            <a:pPr marL="0" indent="0">
              <a:spcBef>
                <a:spcPts val="6000"/>
              </a:spcBef>
              <a:buSzTx/>
              <a:buNone/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With external style sheets:</a:t>
            </a:r>
          </a:p>
          <a:p>
            <a:pPr marL="370416" indent="-370416"/>
            <a:r>
              <a:t>Link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@import</a:t>
            </a:r>
            <a:r>
              <a:t> separate style sheets based on a query:</a:t>
            </a:r>
          </a:p>
          <a:p>
            <a:pPr marL="0" indent="0" defTabSz="457200"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&lt;link rel="stylesheet" href="styles.css"&gt;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&lt;link rel="stylesheet" href="2column-styles.css" </a:t>
            </a:r>
            <a:br/>
            <a:r>
              <a:t>  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media="screen and (min-width:1024px)"</a:t>
            </a:r>
            <a:r>
              <a:t>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reakpoi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Breakpoints</a:t>
            </a:r>
          </a:p>
        </p:txBody>
      </p:sp>
      <p:sp>
        <p:nvSpPr>
          <p:cNvPr id="135" name="A breakpoint is the point at which we use a media query to introduce a style chang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breakpoint</a:t>
            </a:r>
            <a:r>
              <a:t> is the point at which we use a media query to introduce a style change.</a:t>
            </a:r>
          </a:p>
          <a:p>
            <a:r>
              <a:t>Best practice is to create breakpoints for individual parts of the page rather than the entire page at once.</a:t>
            </a:r>
          </a:p>
          <a:p>
            <a:r>
              <a:t>Designers generally create the narrow-screen version first and then change components as needed as the screen grows larger.</a:t>
            </a:r>
          </a:p>
          <a:p>
            <a:r>
              <a:t>Em-based breakpoints introduce layout changes proportional to font size.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Breakpoint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465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Breakpoints (cont’d.)</a:t>
            </a:r>
          </a:p>
        </p:txBody>
      </p:sp>
      <p:sp>
        <p:nvSpPr>
          <p:cNvPr id="138" name="A few breakpoints used by Etsy.com (2018)"/>
          <p:cNvSpPr txBox="1">
            <a:spLocks noGrp="1"/>
          </p:cNvSpPr>
          <p:nvPr>
            <p:ph type="body" sz="quarter" idx="1"/>
          </p:nvPr>
        </p:nvSpPr>
        <p:spPr>
          <a:xfrm>
            <a:off x="838200" y="1949450"/>
            <a:ext cx="3294162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A few breakpoints used by Etsy.com </a:t>
            </a:r>
            <a:r>
              <a:rPr sz="2400"/>
              <a:t>(2018)</a:t>
            </a:r>
          </a:p>
        </p:txBody>
      </p:sp>
      <p:pic>
        <p:nvPicPr>
          <p:cNvPr id="139" name="lwd5_1706_breakpoints_tall.png" descr="lwd5_1706_breakpoints_t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52950" y="1504950"/>
            <a:ext cx="8094778" cy="76346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Designing Responsivel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Designing Responsively</a:t>
            </a:r>
          </a:p>
        </p:txBody>
      </p:sp>
      <p:sp>
        <p:nvSpPr>
          <p:cNvPr id="142" name="You need to pay attention to the following aspects of the page in a responsive design:…"/>
          <p:cNvSpPr txBox="1">
            <a:spLocks noGrp="1"/>
          </p:cNvSpPr>
          <p:nvPr>
            <p:ph type="body" idx="1"/>
          </p:nvPr>
        </p:nvSpPr>
        <p:spPr>
          <a:xfrm>
            <a:off x="952500" y="2370236"/>
            <a:ext cx="11099800" cy="651976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200"/>
            </a:pPr>
            <a:r>
              <a:t>You need to pay attention to the following aspects of the page in a responsive design:</a:t>
            </a:r>
          </a:p>
          <a:p>
            <a:pPr marL="814916" lvl="1" indent="-370416">
              <a:defRPr sz="3200"/>
            </a:pPr>
            <a:r>
              <a:t>Content hierarchy</a:t>
            </a:r>
          </a:p>
          <a:p>
            <a:pPr marL="814916" lvl="1" indent="-370416">
              <a:defRPr sz="3200"/>
            </a:pPr>
            <a:r>
              <a:t>Layout</a:t>
            </a:r>
          </a:p>
          <a:p>
            <a:pPr marL="814916" lvl="1" indent="-370416">
              <a:defRPr sz="3200"/>
            </a:pPr>
            <a:r>
              <a:t>Typography</a:t>
            </a:r>
          </a:p>
          <a:p>
            <a:pPr marL="814916" lvl="1" indent="-370416">
              <a:defRPr sz="3200"/>
            </a:pPr>
            <a:r>
              <a:t>Navigation</a:t>
            </a:r>
          </a:p>
          <a:p>
            <a:pPr marL="814916" lvl="1" indent="-370416">
              <a:defRPr sz="3200"/>
            </a:pPr>
            <a:r>
              <a:t>Images</a:t>
            </a:r>
          </a:p>
          <a:p>
            <a:pPr marL="814916" lvl="1" indent="-370416">
              <a:defRPr sz="3200"/>
            </a:pPr>
            <a:r>
              <a:t>Special content like tables and forms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ontent Hierarch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Content Hierarchy</a:t>
            </a:r>
          </a:p>
        </p:txBody>
      </p:sp>
      <p:sp>
        <p:nvSpPr>
          <p:cNvPr id="145" name="The biggest challenge is deciding what is visible in the first screen on small devices.…"/>
          <p:cNvSpPr txBox="1">
            <a:spLocks noGrp="1"/>
          </p:cNvSpPr>
          <p:nvPr>
            <p:ph type="body" idx="1"/>
          </p:nvPr>
        </p:nvSpPr>
        <p:spPr>
          <a:xfrm>
            <a:off x="952500" y="3067050"/>
            <a:ext cx="11099800" cy="5822950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t>The biggest challenge is deciding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what is visible in the first screen</a:t>
            </a:r>
            <a:r>
              <a:t> on small devices.</a:t>
            </a:r>
          </a:p>
          <a:p>
            <a:pPr>
              <a:defRPr sz="3200"/>
            </a:pPr>
            <a:r>
              <a:t>You should strive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content parity</a:t>
            </a:r>
            <a:r>
              <a:t> across devices. Everyone should have access to the same information, even if it’s not in exactly the same place.</a:t>
            </a:r>
          </a:p>
          <a:p>
            <a:pPr>
              <a:defRPr sz="3200"/>
            </a:pPr>
            <a:r>
              <a:t>Content organization is the most important part of site planning. It’s often handled by information architects or content strategists.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What RWD i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What RWD is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Fluid layouts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Media queries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Design strategies and patterns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Testing options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Layou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Layout</a:t>
            </a:r>
          </a:p>
        </p:txBody>
      </p:sp>
      <p:sp>
        <p:nvSpPr>
          <p:cNvPr id="148" name="RWD is based on fluid layouts.…"/>
          <p:cNvSpPr txBox="1">
            <a:spLocks noGrp="1"/>
          </p:cNvSpPr>
          <p:nvPr>
            <p:ph type="body" idx="1"/>
          </p:nvPr>
        </p:nvSpPr>
        <p:spPr>
          <a:xfrm>
            <a:off x="952500" y="3060700"/>
            <a:ext cx="11099800" cy="5835650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t>RWD is based on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fluid layouts</a:t>
            </a:r>
            <a:r>
              <a:t>.</a:t>
            </a:r>
          </a:p>
          <a:p>
            <a:pPr>
              <a:defRPr sz="3200"/>
            </a:pPr>
            <a:r>
              <a:t>The most common approach is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start with one column</a:t>
            </a:r>
            <a:r>
              <a:t> on small devices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add columns as space is available</a:t>
            </a:r>
            <a:r>
              <a:t>.</a:t>
            </a:r>
          </a:p>
          <a:p>
            <a:pPr>
              <a:defRPr sz="3200"/>
            </a:pPr>
            <a:r>
              <a:t>The optimum width of a text element should be based on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line length of 45 to 75 characters</a:t>
            </a:r>
            <a:r>
              <a:t>. If lines are much longer, introduce a breakpoint.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sponsive Layout Patter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Responsive Layout Patterns</a:t>
            </a:r>
          </a:p>
        </p:txBody>
      </p:sp>
      <p:pic>
        <p:nvPicPr>
          <p:cNvPr id="151" name="lwd5_1709_layouts.png" descr="lwd5_1709_layou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142" y="2307885"/>
            <a:ext cx="11294516" cy="62941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ypograph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Typography</a:t>
            </a:r>
          </a:p>
        </p:txBody>
      </p:sp>
      <p:sp>
        <p:nvSpPr>
          <p:cNvPr id="154" name="Typography should be optimized for different screen size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t>Typography should be optimized for different screen sizes.</a:t>
            </a:r>
          </a:p>
          <a:p>
            <a:pPr>
              <a:defRPr sz="3200"/>
            </a:pPr>
            <a:r>
              <a:t>Avoid complicated font styles on small screens.</a:t>
            </a:r>
          </a:p>
          <a:p>
            <a:pPr>
              <a:defRPr sz="3200"/>
            </a:pPr>
            <a:r>
              <a:t>Set font size to keep line lengths between 45 to 75 characters.</a:t>
            </a:r>
          </a:p>
          <a:p>
            <a:pPr>
              <a:defRPr sz="3200"/>
            </a:pPr>
            <a:r>
              <a:t>Line height should generally be larger on larger screens.</a:t>
            </a:r>
          </a:p>
          <a:p>
            <a:pPr>
              <a:defRPr sz="3200"/>
            </a:pPr>
            <a:r>
              <a:t>Left and right margins can increase on larger screens.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Navigation Options"/>
          <p:cNvSpPr txBox="1">
            <a:spLocks noGrp="1"/>
          </p:cNvSpPr>
          <p:nvPr>
            <p:ph type="title"/>
          </p:nvPr>
        </p:nvSpPr>
        <p:spPr>
          <a:xfrm>
            <a:off x="952500" y="468114"/>
            <a:ext cx="11099800" cy="1104107"/>
          </a:xfrm>
          <a:prstGeom prst="rect">
            <a:avLst/>
          </a:prstGeom>
        </p:spPr>
        <p:txBody>
          <a:bodyPr/>
          <a:lstStyle/>
          <a:p>
            <a:r>
              <a:t>Navigation Options</a:t>
            </a:r>
          </a:p>
        </p:txBody>
      </p:sp>
      <p:pic>
        <p:nvPicPr>
          <p:cNvPr id="157" name="lwd5_1711A.png" descr="lwd5_1711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4600" y="1746250"/>
            <a:ext cx="10515600" cy="7454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Navigation Options (cont’d)"/>
          <p:cNvSpPr txBox="1">
            <a:spLocks noGrp="1"/>
          </p:cNvSpPr>
          <p:nvPr>
            <p:ph type="title"/>
          </p:nvPr>
        </p:nvSpPr>
        <p:spPr>
          <a:xfrm>
            <a:off x="952500" y="533400"/>
            <a:ext cx="11099800" cy="87297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Navigation Options (cont’d)</a:t>
            </a:r>
          </a:p>
        </p:txBody>
      </p:sp>
      <p:pic>
        <p:nvPicPr>
          <p:cNvPr id="160" name="lwd5_1711_navpattern_B.png" descr="lwd5_1711_navpattern_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400" y="2044700"/>
            <a:ext cx="11430000" cy="5664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Ima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Images</a:t>
            </a:r>
          </a:p>
        </p:txBody>
      </p:sp>
      <p:sp>
        <p:nvSpPr>
          <p:cNvPr id="163" name="Use responsive image markup techniques.…"/>
          <p:cNvSpPr txBox="1">
            <a:spLocks noGrp="1"/>
          </p:cNvSpPr>
          <p:nvPr>
            <p:ph type="body" idx="1"/>
          </p:nvPr>
        </p:nvSpPr>
        <p:spPr>
          <a:xfrm>
            <a:off x="952500" y="2927350"/>
            <a:ext cx="11099800" cy="5962650"/>
          </a:xfrm>
          <a:prstGeom prst="rect">
            <a:avLst/>
          </a:prstGeom>
        </p:spPr>
        <p:txBody>
          <a:bodyPr/>
          <a:lstStyle/>
          <a:p>
            <a:r>
              <a:t>Use responsive image markup techniques.</a:t>
            </a:r>
          </a:p>
          <a:p>
            <a:r>
              <a:t>Serve the smallest file size version by default.</a:t>
            </a:r>
          </a:p>
          <a:p>
            <a:r>
              <a:t>Make sure important image detail isn’t lost at smaller sizes. Allow zooming or provide a cropped version.</a:t>
            </a:r>
          </a:p>
          <a:p>
            <a:r>
              <a:t>Avoid text in graphics or provide alternative versions with larger type for small screens.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pecial Cont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Special Content</a:t>
            </a:r>
          </a:p>
        </p:txBody>
      </p:sp>
      <p:sp>
        <p:nvSpPr>
          <p:cNvPr id="166" name="Forms Design for efficiency and flexibility (Flexbox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Forms</a:t>
            </a:r>
            <a:r>
              <a:t/>
            </a:r>
            <a:br/>
            <a:r>
              <a:t>Design for efficiency and flexibility (Flexbox)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Tables</a:t>
            </a:r>
            <a:r>
              <a:t/>
            </a:r>
            <a:br/>
            <a:r>
              <a:t>Research responsive table patterns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Interactive elements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— Scale videos proportionally. </a:t>
            </a:r>
            <a:br/>
            <a:r>
              <a:t>— Explore alternatives that work better on small screens (for example, linking to a map app instead of just providing a small embedded map).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ite Tes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Site Testing</a:t>
            </a:r>
          </a:p>
        </p:txBody>
      </p:sp>
      <p:sp>
        <p:nvSpPr>
          <p:cNvPr id="169" name="Testing sites in a wide variety of browsing environments is critical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Testing sites in a wide variety of browsing environments is critical: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Real devices</a:t>
            </a:r>
            <a:r>
              <a:t/>
            </a:r>
            <a:br/>
            <a:r>
              <a:t>The best way to test is on actual smartphones, tablets, etc.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Emulators</a:t>
            </a:r>
            <a:r>
              <a:t/>
            </a:r>
            <a:br/>
            <a:r>
              <a:t>Use a desktop application that simulates device hardware and software.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Browser testing services</a:t>
            </a:r>
            <a:r>
              <a:t/>
            </a:r>
            <a:br/>
            <a:r>
              <a:t>Subscription-based services show how your site looks on a huge variety of browsers.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Introduction to RW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Introduction to RWD</a:t>
            </a:r>
          </a:p>
        </p:txBody>
      </p:sp>
      <p:sp>
        <p:nvSpPr>
          <p:cNvPr id="94" name="RWD is a design and production approach that allows a web page to adapt to the screen it is viewed on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RWD is a design and production approach that allows a web page to adapt to the screen it is viewed on.</a:t>
            </a:r>
          </a:p>
          <a:p>
            <a:r>
              <a:t>The same HTML source is styled differently based on the width of the screen.</a:t>
            </a:r>
          </a:p>
          <a:p>
            <a:r>
              <a:t>It ensures mobile users get the same content as other users, with a presentation that optimizes usability.</a:t>
            </a:r>
          </a:p>
          <a:p>
            <a:r>
              <a:t>The term was coined by Ethan Marcotte in 2010 in his article “Responsive Web Design” for A List Apart.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Introduction to RWD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4631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Introduction to RWD (cont’d)</a:t>
            </a:r>
          </a:p>
        </p:txBody>
      </p:sp>
      <p:pic>
        <p:nvPicPr>
          <p:cNvPr id="97" name="lwd5_1701_examples.png" descr="lwd5_1701_examp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6491" y="1704726"/>
            <a:ext cx="7911818" cy="72590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he Components of RW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Components of RWD</a:t>
            </a:r>
          </a:p>
        </p:txBody>
      </p:sp>
      <p:sp>
        <p:nvSpPr>
          <p:cNvPr id="100" name="Ethan Marcotte defines the three core components as follow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Ethan Marcotte defines the three core components as follows:</a:t>
            </a:r>
          </a:p>
          <a:p>
            <a:pPr lvl="1"/>
            <a:r>
              <a:rPr b="1">
                <a:latin typeface="+mj-lt"/>
                <a:ea typeface="+mj-ea"/>
                <a:cs typeface="+mj-cs"/>
                <a:sym typeface="Helvetica"/>
              </a:rPr>
              <a:t>A flexible grid</a:t>
            </a:r>
            <a:r>
              <a:t/>
            </a:r>
            <a:br/>
            <a:r>
              <a:t>Elements are sized so they squeeze and flow into the available browser space.</a:t>
            </a:r>
          </a:p>
          <a:p>
            <a:pPr lvl="1"/>
            <a:r>
              <a:rPr b="1">
                <a:latin typeface="+mj-lt"/>
                <a:ea typeface="+mj-ea"/>
                <a:cs typeface="+mj-cs"/>
                <a:sym typeface="Helvetica"/>
              </a:rPr>
              <a:t>Flexible images </a:t>
            </a:r>
            <a:r>
              <a:t/>
            </a:r>
            <a:br/>
            <a:r>
              <a:t>Images and other embedded media scale to fit their containing elements.</a:t>
            </a:r>
          </a:p>
          <a:p>
            <a:pPr lvl="1"/>
            <a:r>
              <a:rPr b="1">
                <a:latin typeface="+mj-lt"/>
                <a:ea typeface="+mj-ea"/>
                <a:cs typeface="+mj-cs"/>
                <a:sym typeface="Helvetica"/>
              </a:rPr>
              <a:t>CSS media queries</a:t>
            </a:r>
            <a:r>
              <a:t/>
            </a:r>
            <a:br/>
            <a:r>
              <a:t>These are a way to test for browser features such as viewport width and deliver styles accordingly.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etting the Viewpor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Setting the Viewport</a:t>
            </a:r>
          </a:p>
        </p:txBody>
      </p:sp>
      <p:sp>
        <p:nvSpPr>
          <p:cNvPr id="103" name="Mobile browsers render pages on a canvas called the viewport and then shrink it to fit the screen (device width).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r>
              <a:t>Mobile browsers render pages on a canvas called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viewport</a:t>
            </a:r>
            <a:r>
              <a:t> and then shrink it to fit the screen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device width</a:t>
            </a:r>
            <a:r>
              <a:t>).</a:t>
            </a:r>
          </a:p>
          <a:p>
            <a:r>
              <a:t>For example, a web page be rendered on a 980-pixel viewport and shrunk down to fit a 480-pixel wide screen.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To make the viewport the same size as the device width:</a:t>
            </a:r>
          </a:p>
          <a:p>
            <a:pPr marL="0" lvl="2" indent="457200">
              <a:buSzTx/>
              <a:buNone/>
              <a:defRPr sz="2400" b="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&lt;meta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name="viewport"</a:t>
            </a:r>
            <a:r>
              <a:t> </a:t>
            </a:r>
            <a:br/>
            <a:r>
              <a:t>     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content="width=device-width, initial-scale="1"</a:t>
            </a:r>
            <a:r>
              <a:t>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etting the Viewpor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4513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Setting the Viewport (cont’d)</a:t>
            </a:r>
          </a:p>
        </p:txBody>
      </p:sp>
      <p:pic>
        <p:nvPicPr>
          <p:cNvPr id="106" name="lwd5_1702_viewportB.png" descr="lwd5_1702_viewport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2909" y="1536848"/>
            <a:ext cx="7818982" cy="7518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lexible Grids (Fluid Layout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Flexible Grids (Fluid Layout)</a:t>
            </a:r>
          </a:p>
        </p:txBody>
      </p:sp>
      <p:pic>
        <p:nvPicPr>
          <p:cNvPr id="109" name="lwd5_1703_fixedfluid.png" descr="lwd5_1703_fixedflui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2260600"/>
            <a:ext cx="10160000" cy="6985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lexible Grid (Fluid Layout 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Flexible Grid (Fluid Layout )</a:t>
            </a:r>
          </a:p>
        </p:txBody>
      </p:sp>
      <p:sp>
        <p:nvSpPr>
          <p:cNvPr id="112" name="Fluid layouts are the best approach for designing for a wide range of screen widths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Fluid layouts</a:t>
            </a:r>
            <a:r>
              <a:t> are the best approach for designing for a wide range of screen widths</a:t>
            </a:r>
          </a:p>
          <a:p>
            <a:r>
              <a:t>For flexibility, use:</a:t>
            </a:r>
          </a:p>
          <a:p>
            <a:pPr lvl="2"/>
            <a:r>
              <a:rPr b="1">
                <a:latin typeface="Courier"/>
                <a:ea typeface="Courier"/>
                <a:cs typeface="Courier"/>
                <a:sym typeface="Courier"/>
              </a:rPr>
              <a:t>fr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minmax()</a:t>
            </a:r>
            <a:r>
              <a:t> and content-based grid track values</a:t>
            </a:r>
          </a:p>
          <a:p>
            <a:pPr lvl="2"/>
            <a:r>
              <a:rPr b="1">
                <a:latin typeface="Courier"/>
                <a:ea typeface="Courier"/>
                <a:cs typeface="Courier"/>
                <a:sym typeface="Courier"/>
              </a:rPr>
              <a:t>flex</a:t>
            </a:r>
            <a:r>
              <a:t> in Flexbox</a:t>
            </a:r>
          </a:p>
          <a:p>
            <a:pPr lvl="2"/>
            <a:r>
              <a:t>percentage measurements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920</Words>
  <Application>Microsoft Macintosh PowerPoint</Application>
  <PresentationFormat>Custom</PresentationFormat>
  <Paragraphs>127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White</vt:lpstr>
      <vt:lpstr>PowerPoint Presentation</vt:lpstr>
      <vt:lpstr>PowerPoint Presentation</vt:lpstr>
      <vt:lpstr>Introduction to RWD</vt:lpstr>
      <vt:lpstr>Introduction to RWD (cont’d)</vt:lpstr>
      <vt:lpstr>The Components of RWD</vt:lpstr>
      <vt:lpstr>Setting the Viewport</vt:lpstr>
      <vt:lpstr>Setting the Viewport (cont’d)</vt:lpstr>
      <vt:lpstr>Flexible Grids (Fluid Layout)</vt:lpstr>
      <vt:lpstr>Flexible Grid (Fluid Layout )</vt:lpstr>
      <vt:lpstr>Making Images Flexible</vt:lpstr>
      <vt:lpstr>Media Queries</vt:lpstr>
      <vt:lpstr>Media Query Example</vt:lpstr>
      <vt:lpstr>Media Types</vt:lpstr>
      <vt:lpstr>Media Feature Queries</vt:lpstr>
      <vt:lpstr>Using Media Queries</vt:lpstr>
      <vt:lpstr>Breakpoints</vt:lpstr>
      <vt:lpstr>Breakpoints (cont’d.)</vt:lpstr>
      <vt:lpstr>Designing Responsively</vt:lpstr>
      <vt:lpstr>Content Hierarchy</vt:lpstr>
      <vt:lpstr>Layout</vt:lpstr>
      <vt:lpstr>Responsive Layout Patterns</vt:lpstr>
      <vt:lpstr>Typography</vt:lpstr>
      <vt:lpstr>Navigation Options</vt:lpstr>
      <vt:lpstr>Navigation Options (cont’d)</vt:lpstr>
      <vt:lpstr>Images</vt:lpstr>
      <vt:lpstr>Special Content</vt:lpstr>
      <vt:lpstr>Site Testing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2018-09-21T13:08:52Z</dcterms:modified>
</cp:coreProperties>
</file>