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" name="Shape 5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rtI_header.png" descr="partI_head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167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slide_footer.png" descr="slide_foot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1 GETTING STARTED IN  WEB DESIGN"/>
          <p:cNvSpPr txBox="1"/>
          <p:nvPr/>
        </p:nvSpPr>
        <p:spPr>
          <a:xfrm>
            <a:off x="519633" y="2527300"/>
            <a:ext cx="11965534" cy="330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>
              <a:defRPr sz="80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ABCD38"/>
                </a:solidFill>
              </a:rPr>
              <a:t>1</a:t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GETTING STARTED IN </a:t>
            </a:r>
            <a:br>
              <a:rPr sz="6000">
                <a:latin typeface="+mn-lt"/>
                <a:ea typeface="+mn-ea"/>
                <a:cs typeface="+mn-cs"/>
                <a:sym typeface="Helvetica Light"/>
              </a:rPr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WEB DESIGN</a:t>
            </a: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sz="4800"/>
            </a:lvl1pPr>
          </a:lstStyle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  <a:lvl2pPr>
              <a:defRPr>
                <a:solidFill>
                  <a:srgbClr val="53585F"/>
                </a:solidFill>
              </a:defRPr>
            </a:lvl2pPr>
            <a:lvl3pPr>
              <a:defRPr>
                <a:solidFill>
                  <a:srgbClr val="53585F"/>
                </a:solidFill>
              </a:defRPr>
            </a:lvl3pPr>
            <a:lvl4pPr>
              <a:defRPr>
                <a:solidFill>
                  <a:srgbClr val="53585F"/>
                </a:solidFill>
              </a:defRPr>
            </a:lvl4pPr>
            <a:lvl5pPr>
              <a:defRPr>
                <a:solidFill>
                  <a:srgbClr val="53585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pic>
        <p:nvPicPr>
          <p:cNvPr id="3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oftware Typically Use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Software Typically Used</a:t>
            </a:r>
          </a:p>
        </p:txBody>
      </p:sp>
      <p:sp>
        <p:nvSpPr>
          <p:cNvPr id="84" name="Coding tools…"/>
          <p:cNvSpPr txBox="1"/>
          <p:nvPr/>
        </p:nvSpPr>
        <p:spPr>
          <a:xfrm>
            <a:off x="2991447" y="3261915"/>
            <a:ext cx="7116065" cy="436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Coding tools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User Interface/layout tools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Web graphic creation tools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Variety of browsers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File management/transfer tools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ERVIEW"/>
          <p:cNvSpPr txBox="1"/>
          <p:nvPr>
            <p:ph type="title"/>
          </p:nvPr>
        </p:nvSpPr>
        <p:spPr>
          <a:xfrm>
            <a:off x="952500" y="533400"/>
            <a:ext cx="11099800" cy="2159000"/>
          </a:xfrm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58" name="Website creation roles…"/>
          <p:cNvSpPr txBox="1"/>
          <p:nvPr>
            <p:ph type="body" sz="half" idx="1"/>
          </p:nvPr>
        </p:nvSpPr>
        <p:spPr>
          <a:xfrm>
            <a:off x="2270621" y="3094260"/>
            <a:ext cx="9781679" cy="3395614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Website creation roles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Equipment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Software </a:t>
            </a:r>
          </a:p>
        </p:txBody>
      </p:sp>
      <p:sp>
        <p:nvSpPr>
          <p:cNvPr id="59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0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Website Creation Ro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Website Creation Roles</a:t>
            </a:r>
          </a:p>
        </p:txBody>
      </p:sp>
      <p:sp>
        <p:nvSpPr>
          <p:cNvPr id="63" name="Content…"/>
          <p:cNvSpPr txBox="1"/>
          <p:nvPr/>
        </p:nvSpPr>
        <p:spPr>
          <a:xfrm>
            <a:off x="4024668" y="2899965"/>
            <a:ext cx="5049623" cy="415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4800">
                <a:solidFill>
                  <a:srgbClr val="53585F"/>
                </a:solidFill>
              </a:defRPr>
            </a:pPr>
            <a:r>
              <a:t>Content</a:t>
            </a:r>
          </a:p>
          <a:p>
            <a:pPr>
              <a:lnSpc>
                <a:spcPct val="150000"/>
              </a:lnSpc>
              <a:defRPr sz="4800">
                <a:solidFill>
                  <a:srgbClr val="53585F"/>
                </a:solidFill>
              </a:defRPr>
            </a:pPr>
            <a:r>
              <a:t>Design</a:t>
            </a:r>
          </a:p>
          <a:p>
            <a:pPr>
              <a:lnSpc>
                <a:spcPct val="150000"/>
              </a:lnSpc>
              <a:defRPr sz="4800">
                <a:solidFill>
                  <a:srgbClr val="53585F"/>
                </a:solidFill>
              </a:defRPr>
            </a:pPr>
            <a:r>
              <a:t>Coding: Frontend</a:t>
            </a:r>
          </a:p>
          <a:p>
            <a:pPr>
              <a:lnSpc>
                <a:spcPct val="150000"/>
              </a:lnSpc>
              <a:defRPr sz="4800">
                <a:solidFill>
                  <a:srgbClr val="53585F"/>
                </a:solidFill>
              </a:defRPr>
            </a:pPr>
            <a:r>
              <a:t>Coding: Backend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Content</a:t>
            </a:r>
          </a:p>
        </p:txBody>
      </p:sp>
      <p:sp>
        <p:nvSpPr>
          <p:cNvPr id="66" name="Information architecture Organizes content logically for ease of findability…"/>
          <p:cNvSpPr txBox="1"/>
          <p:nvPr>
            <p:ph type="body" idx="1"/>
          </p:nvPr>
        </p:nvSpPr>
        <p:spPr>
          <a:xfrm>
            <a:off x="952500" y="2603500"/>
            <a:ext cx="11099800" cy="546938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Information architecture</a:t>
            </a:r>
            <a:br/>
            <a:r>
              <a:t>Organizes content logically for ease of findability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Content strategy</a:t>
            </a:r>
            <a:br/>
            <a:r>
              <a:t>Ensures that text supports the brand/marketing goals; </a:t>
            </a:r>
            <a:br/>
            <a:r>
              <a:t>may include data modeling and updating schedules as well as extending brand voice to social media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Desig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Design</a:t>
            </a:r>
          </a:p>
        </p:txBody>
      </p:sp>
      <p:sp>
        <p:nvSpPr>
          <p:cNvPr id="69" name="User Experience (UX) Makes sure whole experience with the site and the product is favorable based on user tes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User Experience (UX)</a:t>
            </a:r>
            <a:br/>
            <a:r>
              <a:t>Makes sure whole experience with the site and the product is favorable based on user testing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Interaction Design (IxD)</a:t>
            </a:r>
            <a:br/>
            <a:r>
              <a:t>Focuses on how to use the site, including its User Interface (UI)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Visual Design</a:t>
            </a:r>
            <a:br/>
            <a:r>
              <a:t>Creates the “look and feel” of the site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oding: Frontend Develop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Coding: Frontend Development</a:t>
            </a:r>
          </a:p>
        </p:txBody>
      </p:sp>
      <p:sp>
        <p:nvSpPr>
          <p:cNvPr id="72" name="Authoring/Markup (HTML)…"/>
          <p:cNvSpPr txBox="1"/>
          <p:nvPr>
            <p:ph type="body" idx="1"/>
          </p:nvPr>
        </p:nvSpPr>
        <p:spPr>
          <a:xfrm>
            <a:off x="952500" y="2603500"/>
            <a:ext cx="11099800" cy="5454650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</a:pPr>
            <a:r>
              <a:t>Authoring/Markup (HTML)</a:t>
            </a:r>
          </a:p>
          <a:p>
            <a:pPr marL="0" indent="0" algn="ctr">
              <a:buSzTx/>
              <a:buNone/>
            </a:pPr>
            <a:r>
              <a:t>Styling (CSS)</a:t>
            </a:r>
          </a:p>
          <a:p>
            <a:pPr marL="0" indent="0" algn="ctr">
              <a:buSzTx/>
              <a:buNone/>
            </a:pPr>
            <a:r>
              <a:t>JavaScript and DOM Scripting</a:t>
            </a:r>
          </a:p>
          <a:p>
            <a:pPr marL="0" indent="0" algn="ctr">
              <a:buSzTx/>
              <a:buNone/>
            </a:pPr>
            <a:r>
              <a:t>Frameworks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oding: Backend Develop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Coding: Backend Development</a:t>
            </a:r>
          </a:p>
        </p:txBody>
      </p:sp>
      <p:sp>
        <p:nvSpPr>
          <p:cNvPr id="75" name="Server software (ex: Apache, MS IIS)…"/>
          <p:cNvSpPr txBox="1"/>
          <p:nvPr>
            <p:ph type="body" idx="1"/>
          </p:nvPr>
        </p:nvSpPr>
        <p:spPr>
          <a:xfrm>
            <a:off x="952500" y="2603500"/>
            <a:ext cx="11099800" cy="5454650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</a:pPr>
            <a:r>
              <a:t>Server software (ex: Apache, MS IIS)</a:t>
            </a:r>
          </a:p>
          <a:p>
            <a:pPr marL="0" indent="0" algn="ctr">
              <a:buSzTx/>
              <a:buNone/>
            </a:pPr>
            <a:r>
              <a:t>Web application languages (ex: PHP, Ruby, .NET)</a:t>
            </a:r>
          </a:p>
          <a:p>
            <a:pPr marL="0" indent="0" algn="ctr">
              <a:buSzTx/>
              <a:buNone/>
            </a:pPr>
            <a:r>
              <a:t>Database software (ex: MySQL, Oracle)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Other Web Ro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Web Roles</a:t>
            </a:r>
          </a:p>
        </p:txBody>
      </p:sp>
      <p:sp>
        <p:nvSpPr>
          <p:cNvPr id="78" name="Product manager Guides product in a way that meets business goals…"/>
          <p:cNvSpPr txBox="1"/>
          <p:nvPr>
            <p:ph type="body" idx="1"/>
          </p:nvPr>
        </p:nvSpPr>
        <p:spPr>
          <a:xfrm>
            <a:off x="1332358" y="2817415"/>
            <a:ext cx="10719942" cy="6299201"/>
          </a:xfrm>
          <a:prstGeom prst="rect">
            <a:avLst/>
          </a:prstGeom>
        </p:spPr>
        <p:txBody>
          <a:bodyPr/>
          <a:lstStyle/>
          <a:p>
            <a:pPr marL="0" indent="0" defTabSz="566674">
              <a:spcBef>
                <a:spcPts val="4000"/>
              </a:spcBef>
              <a:buSzTx/>
              <a:buNone/>
              <a:defRPr sz="2910"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Product manager</a:t>
            </a:r>
            <a:br/>
            <a:r>
              <a:rPr>
                <a:latin typeface="+mn-lt"/>
                <a:ea typeface="+mn-ea"/>
                <a:cs typeface="+mn-cs"/>
                <a:sym typeface="Helvetica Light"/>
              </a:rPr>
              <a:t>Guides product in a way that meets business goals</a:t>
            </a:r>
          </a:p>
          <a:p>
            <a:pPr marL="0" indent="0" defTabSz="566674">
              <a:spcBef>
                <a:spcPts val="4000"/>
              </a:spcBef>
              <a:buSzTx/>
              <a:buNone/>
              <a:defRPr sz="2910"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Project manager</a:t>
            </a:r>
            <a:br/>
            <a:r>
              <a:rPr>
                <a:latin typeface="+mn-lt"/>
                <a:ea typeface="+mn-ea"/>
                <a:cs typeface="+mn-cs"/>
                <a:sym typeface="Helvetica Light"/>
              </a:rPr>
              <a:t>Coordinates team, schedule, and processes</a:t>
            </a:r>
          </a:p>
          <a:p>
            <a:pPr marL="0" indent="0" defTabSz="566674">
              <a:spcBef>
                <a:spcPts val="4000"/>
              </a:spcBef>
              <a:buSzTx/>
              <a:buNone/>
              <a:defRPr sz="2910"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SEO specialist</a:t>
            </a:r>
            <a:br/>
            <a:r>
              <a:rPr>
                <a:latin typeface="+mn-lt"/>
                <a:ea typeface="+mn-ea"/>
                <a:cs typeface="+mn-cs"/>
                <a:sym typeface="Helvetica Light"/>
              </a:rPr>
              <a:t>Ensures site is highly ranked in web searches</a:t>
            </a:r>
          </a:p>
          <a:p>
            <a:pPr marL="0" indent="0" defTabSz="566674">
              <a:spcBef>
                <a:spcPts val="4000"/>
              </a:spcBef>
              <a:buSzTx/>
              <a:buNone/>
              <a:defRPr sz="2910"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Multimedia producer</a:t>
            </a:r>
            <a:br/>
            <a:r>
              <a:rPr>
                <a:latin typeface="+mn-lt"/>
                <a:ea typeface="+mn-ea"/>
                <a:cs typeface="+mn-cs"/>
                <a:sym typeface="Helvetica Light"/>
              </a:rPr>
              <a:t>Creates sound, video, animation, and interactive media.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ypical Equip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Typical Equipment</a:t>
            </a:r>
          </a:p>
        </p:txBody>
      </p:sp>
      <p:sp>
        <p:nvSpPr>
          <p:cNvPr id="81" name="Solid up-to-date computer…"/>
          <p:cNvSpPr txBox="1"/>
          <p:nvPr/>
        </p:nvSpPr>
        <p:spPr>
          <a:xfrm>
            <a:off x="2366099" y="3261915"/>
            <a:ext cx="8366761" cy="436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Solid up-to-date computer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Large monitor (or several)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Second computer for testing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Mobile devices for testing</a:t>
            </a:r>
          </a:p>
          <a:p>
            <a:pPr>
              <a:lnSpc>
                <a:spcPct val="150000"/>
              </a:lnSpc>
              <a:defRPr sz="4000">
                <a:solidFill>
                  <a:srgbClr val="53585F"/>
                </a:solidFill>
              </a:defRPr>
            </a:pPr>
            <a:r>
              <a:t>Scanner and/or camera (for artwork)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