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7136642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spcBef>
                <a:spcPts val="3000"/>
              </a:spcBef>
              <a:defRPr sz="3000"/>
            </a:lvl1pPr>
            <a:lvl2pPr>
              <a:spcBef>
                <a:spcPts val="3000"/>
              </a:spcBef>
              <a:defRPr sz="3000"/>
            </a:lvl2pPr>
            <a:lvl3pPr>
              <a:spcBef>
                <a:spcPts val="3000"/>
              </a:spcBef>
              <a:defRPr sz="3000"/>
            </a:lvl3pPr>
            <a:lvl4pPr>
              <a:spcBef>
                <a:spcPts val="3000"/>
              </a:spcBef>
              <a:defRPr sz="3000"/>
            </a:lvl4pPr>
            <a:lvl5pPr>
              <a:spcBef>
                <a:spcPts val="30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modernizr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9 MORE CSS TECHNIQUES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19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MORE CSS TECHNIQUES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Image Replacement Techniques (IRT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Image Replacement Techniques (IRT)</a:t>
            </a:r>
          </a:p>
        </p:txBody>
      </p:sp>
      <p:sp>
        <p:nvSpPr>
          <p:cNvPr id="117" name="IRT replaces text with an image (like a logo) while ensuring it’s accessible to screen readers and search engine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IRT replaces text with an image</a:t>
            </a:r>
            <a:r>
              <a:t> (like a logo) while ensuring it’s accessible to screen readers and search engines. </a:t>
            </a:r>
          </a:p>
          <a:p>
            <a:pPr marL="0" indent="0">
              <a:buSzTx/>
              <a:buNone/>
            </a:pPr>
            <a:r>
              <a:t>There are many techniques. The “Phark” method is popular:</a:t>
            </a:r>
          </a:p>
          <a:p>
            <a:pPr marL="1164166" lvl="1" indent="-529166">
              <a:buSzPct val="100000"/>
              <a:buAutoNum type="arabicPeriod"/>
            </a:pPr>
            <a:r>
              <a:t>Put the image in the background of the sized text element.</a:t>
            </a:r>
          </a:p>
          <a:p>
            <a:pPr marL="1164166" lvl="1" indent="-529166">
              <a:buSzPct val="100000"/>
              <a:buAutoNum type="arabicPeriod"/>
            </a:pPr>
            <a:r>
              <a:t>Move the text itself out of the browser window with a large negative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text-indent</a:t>
            </a:r>
            <a:r>
              <a:t>.</a:t>
            </a:r>
          </a:p>
          <a:p>
            <a:pPr marL="0" indent="0">
              <a:spcBef>
                <a:spcPts val="60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Consider whether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alt</a:t>
            </a:r>
            <a:r>
              <a:t> attribute on an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may suffice before using an IRT.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hark Image Replacement Technique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3572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Phark Image Replacement Technique</a:t>
            </a:r>
          </a:p>
        </p:txBody>
      </p:sp>
      <p:sp>
        <p:nvSpPr>
          <p:cNvPr id="120" name="The markup:…"/>
          <p:cNvSpPr txBox="1">
            <a:spLocks noGrp="1"/>
          </p:cNvSpPr>
          <p:nvPr>
            <p:ph type="body" idx="1"/>
          </p:nvPr>
        </p:nvSpPr>
        <p:spPr>
          <a:xfrm>
            <a:off x="800100" y="1894135"/>
            <a:ext cx="11099800" cy="6286501"/>
          </a:xfrm>
          <a:prstGeom prst="rect">
            <a:avLst/>
          </a:prstGeom>
        </p:spPr>
        <p:txBody>
          <a:bodyPr/>
          <a:lstStyle/>
          <a:p>
            <a:pPr marL="0" indent="0" algn="just" defTabSz="457200">
              <a:spcBef>
                <a:spcPts val="0"/>
              </a:spcBef>
              <a:buSz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t>The markup:</a:t>
            </a:r>
          </a:p>
          <a:p>
            <a:pPr marL="0" indent="0" algn="just" defTabSz="457200">
              <a:spcBef>
                <a:spcPts val="2000"/>
              </a:spcBef>
              <a:buSzTx/>
              <a:buNone/>
              <a:defRPr sz="21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&lt;h1 id="logo"&gt;Jenware&lt;/h1&gt;</a:t>
            </a:r>
          </a:p>
        </p:txBody>
      </p:sp>
      <p:pic>
        <p:nvPicPr>
          <p:cNvPr id="121" name="lwd5_1907_phark.png" descr="lwd5_1907_pha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9626" y="4446637"/>
            <a:ext cx="9865548" cy="4735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he style rule:…"/>
          <p:cNvSpPr txBox="1"/>
          <p:nvPr/>
        </p:nvSpPr>
        <p:spPr>
          <a:xfrm>
            <a:off x="6023037" y="1894135"/>
            <a:ext cx="6836234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spcBef>
                <a:spcPts val="42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style rule:</a:t>
            </a:r>
          </a:p>
          <a:p>
            <a:pPr algn="just" defTabSz="457200">
              <a:spcBef>
                <a:spcPts val="2000"/>
              </a:spcBef>
              <a:defRPr sz="2100">
                <a:latin typeface="Courier"/>
                <a:ea typeface="Courier"/>
                <a:cs typeface="Courier"/>
                <a:sym typeface="Courier"/>
              </a:defRPr>
            </a:pPr>
            <a:r>
              <a:t>#logo {</a:t>
            </a:r>
          </a:p>
          <a:p>
            <a:pPr algn="just" defTabSz="457200">
              <a:defRPr sz="2100">
                <a:latin typeface="Courier"/>
                <a:ea typeface="Courier"/>
                <a:cs typeface="Courier"/>
                <a:sym typeface="Courier"/>
              </a:defRPr>
            </a:pPr>
            <a:r>
              <a:t>  width: 450px;</a:t>
            </a:r>
          </a:p>
          <a:p>
            <a:pPr algn="just" defTabSz="457200">
              <a:defRPr sz="2100">
                <a:latin typeface="Courier"/>
                <a:ea typeface="Courier"/>
                <a:cs typeface="Courier"/>
                <a:sym typeface="Courier"/>
              </a:defRPr>
            </a:pPr>
            <a:r>
              <a:t>  height: 80px;</a:t>
            </a:r>
          </a:p>
          <a:p>
            <a:pPr algn="just" defTabSz="457200">
              <a:defRPr sz="2100">
                <a:latin typeface="Courier"/>
                <a:ea typeface="Courier"/>
                <a:cs typeface="Courier"/>
                <a:sym typeface="Courier"/>
              </a:defRPr>
            </a:pPr>
            <a:r>
              <a:t>  background: url(jenware.png) no-repeat;</a:t>
            </a:r>
          </a:p>
          <a:p>
            <a:pPr algn="just" defTabSz="457200">
              <a:defRPr sz="21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text-indent: -9999px;</a:t>
            </a:r>
          </a:p>
          <a:p>
            <a:pPr algn="just" defTabSz="457200">
              <a:defRPr sz="21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SS Sprit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65288"/>
          </a:xfrm>
          <a:prstGeom prst="rect">
            <a:avLst/>
          </a:prstGeom>
        </p:spPr>
        <p:txBody>
          <a:bodyPr/>
          <a:lstStyle/>
          <a:p>
            <a:r>
              <a:t>CSS Sprites</a:t>
            </a:r>
          </a:p>
        </p:txBody>
      </p:sp>
      <p:sp>
        <p:nvSpPr>
          <p:cNvPr id="125" name="A sprite is an image file that contains multiple images.…"/>
          <p:cNvSpPr txBox="1">
            <a:spLocks noGrp="1"/>
          </p:cNvSpPr>
          <p:nvPr>
            <p:ph type="body" sz="half" idx="1"/>
          </p:nvPr>
        </p:nvSpPr>
        <p:spPr>
          <a:xfrm>
            <a:off x="999579" y="2048271"/>
            <a:ext cx="11099801" cy="3115569"/>
          </a:xfrm>
          <a:prstGeom prst="rect">
            <a:avLst/>
          </a:prstGeom>
        </p:spPr>
        <p:txBody>
          <a:bodyPr/>
          <a:lstStyle/>
          <a:p>
            <a:pPr marL="413384" indent="-413384" defTabSz="543305">
              <a:spcBef>
                <a:spcPts val="2700"/>
              </a:spcBef>
              <a:defRPr sz="279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sprite</a:t>
            </a:r>
            <a:r>
              <a:t> is an image file that contains multiple images.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t>Putting many small images in one image file reduces calls to the server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improves performance</a:t>
            </a:r>
            <a:r>
              <a:t>.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t>Use the image as a background image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control which portion of it is visible</a:t>
            </a:r>
            <a:r>
              <a:t>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background-position</a:t>
            </a:r>
            <a:r>
              <a:t> property:</a:t>
            </a:r>
          </a:p>
        </p:txBody>
      </p:sp>
      <p:sp>
        <p:nvSpPr>
          <p:cNvPr id="126" name="li a {…"/>
          <p:cNvSpPr txBox="1"/>
          <p:nvPr/>
        </p:nvSpPr>
        <p:spPr>
          <a:xfrm>
            <a:off x="999579" y="5201195"/>
            <a:ext cx="11099801" cy="3688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 {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 	display: block;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 	width: 40px;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 	height: 40px;</a:t>
            </a:r>
          </a:p>
          <a:p>
            <a:pPr marL="397763" marR="397763" algn="just" defTabSz="397763">
              <a:defRPr sz="1914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background-image: url(social.png);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}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a.twitter { background-position: 0 0;} 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a.fb { background-position: 0 -40px;}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a.gplus { background-position: 0 -80px;} 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a.linkedin { background-position: 0 -120px; } 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a.dropbox { background-position: 0 -160px; }  </a:t>
            </a:r>
          </a:p>
          <a:p>
            <a:pPr marL="397763" marR="397763" algn="just" defTabSz="397763">
              <a:defRPr sz="1914">
                <a:latin typeface="Courier"/>
                <a:ea typeface="Courier"/>
                <a:cs typeface="Courier"/>
                <a:sym typeface="Courier"/>
              </a:defRPr>
            </a:pPr>
            <a:r>
              <a:t>li a.pinterest { background-position: 0 -200px; }  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SS Sprit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3854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CSS Sprites (cont’d)</a:t>
            </a:r>
          </a:p>
        </p:txBody>
      </p:sp>
      <p:pic>
        <p:nvPicPr>
          <p:cNvPr id="129" name="lwd5_1908_sprites.png" descr="lwd5_1908_sprit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0060" y="1860847"/>
            <a:ext cx="9704680" cy="73149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SS Feature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Feature Detection</a:t>
            </a:r>
          </a:p>
        </p:txBody>
      </p:sp>
      <p:sp>
        <p:nvSpPr>
          <p:cNvPr id="132" name="It takes a while for new CSS features to be supported in all browsers. Feature detection lets you test for support of a particular feature and provide appropriate fallbacks for non-supporting browser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It takes a while for new CSS features to be supported in all browsers.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Feature detection</a:t>
            </a:r>
            <a:r>
              <a:t> lets you test for support of a particular feature and provide appropriate fallbacks for non-supporting browsers.</a:t>
            </a:r>
          </a:p>
          <a:p>
            <a:pPr marL="0" indent="0">
              <a:buSzTx/>
              <a:buNone/>
            </a:pPr>
            <a:r>
              <a:t>Two common detection methods:</a:t>
            </a:r>
          </a:p>
          <a:p>
            <a:pPr marL="814916" lvl="1" indent="-370416"/>
            <a:r>
              <a:rPr b="1">
                <a:latin typeface="+mj-lt"/>
                <a:ea typeface="+mj-ea"/>
                <a:cs typeface="+mj-cs"/>
                <a:sym typeface="Helvetica"/>
              </a:rPr>
              <a:t>CSS feature queries</a:t>
            </a:r>
            <a:r>
              <a:t>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@supports</a:t>
            </a:r>
            <a:r>
              <a:t> rule)</a:t>
            </a:r>
          </a:p>
          <a:p>
            <a:pPr marL="814916" lvl="1" indent="-370416"/>
            <a:r>
              <a:rPr b="1">
                <a:latin typeface="+mj-lt"/>
                <a:ea typeface="+mj-ea"/>
                <a:cs typeface="+mj-cs"/>
                <a:sym typeface="Helvetica"/>
              </a:rPr>
              <a:t>Modernizr</a:t>
            </a:r>
            <a:r>
              <a:t> (JavaScript library)</a:t>
            </a:r>
          </a:p>
          <a:p>
            <a:pPr marL="0" indent="0">
              <a:spcBef>
                <a:spcPts val="60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In the past, styles were delivered based on the browser version. Testing for individual features is a better approach.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SS Feature Queries (@support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Feature Queries (@supports)</a:t>
            </a:r>
          </a:p>
        </p:txBody>
      </p:sp>
      <p:sp>
        <p:nvSpPr>
          <p:cNvPr id="135" name="A @supports rule tests for support of a particular property and value pair. If the browser passes, the rules inside the brackets are applied:…"/>
          <p:cNvSpPr txBox="1">
            <a:spLocks noGrp="1"/>
          </p:cNvSpPr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@supports rule</a:t>
            </a:r>
            <a:r>
              <a:t> tests for support of a particular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property and value pair</a:t>
            </a:r>
            <a:r>
              <a:t>. If the browser passes, the rules inside the brackets are applied:</a:t>
            </a:r>
          </a:p>
          <a:p>
            <a:pPr marL="457200" marR="457200" indent="0" algn="just" defTabSz="457200">
              <a:buSzTx/>
              <a:buNone/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@supports (</a:t>
            </a:r>
            <a:r>
              <a:rPr i="1"/>
              <a:t>property</a:t>
            </a:r>
            <a:r>
              <a:t>: </a:t>
            </a:r>
            <a:r>
              <a:rPr i="1"/>
              <a:t>value</a:t>
            </a:r>
            <a:r>
              <a:t>)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/* Style rules for supporting browsers here */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indent="0" algn="just" defTabSz="457200">
              <a:spcBef>
                <a:spcPts val="1200"/>
              </a:spcBef>
              <a:buSzTx/>
              <a:buNone/>
              <a:defRPr sz="1000">
                <a:solidFill>
                  <a:srgbClr val="FAA757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marL="0" indent="0">
              <a:buSzTx/>
              <a:buNone/>
            </a:pPr>
            <a:r>
              <a:rPr>
                <a:solidFill>
                  <a:schemeClr val="accent4"/>
                </a:solidFill>
              </a:rPr>
              <a:t>TIP: </a:t>
            </a:r>
            <a:r>
              <a:t>Provide fallback styles for non-supporting browsers first and then override them with the preferred rules.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SS Feature Queri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091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CSS Feature Queries (cont’d)</a:t>
            </a:r>
          </a:p>
        </p:txBody>
      </p:sp>
      <p:sp>
        <p:nvSpPr>
          <p:cNvPr id="138" name="The mix-blend-mode property is specified for browsers that support it. Other browsers get a similar effect with the widely supported opacity property.…"/>
          <p:cNvSpPr txBox="1">
            <a:spLocks noGrp="1"/>
          </p:cNvSpPr>
          <p:nvPr>
            <p:ph type="body" idx="1"/>
          </p:nvPr>
        </p:nvSpPr>
        <p:spPr>
          <a:xfrm>
            <a:off x="5139779" y="1810717"/>
            <a:ext cx="7110711" cy="726752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mix-blend-mode</a:t>
            </a:r>
            <a:r>
              <a:t> property is specified for browsers that support it. Other browsers get a similar effect with the widely supported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opacity</a:t>
            </a:r>
            <a:r>
              <a:t> property.</a:t>
            </a:r>
          </a:p>
          <a:p>
            <a:pPr marL="0" indent="0" defTabSz="457200"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#container {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#96D4E7;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padding: 5em;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.blend img { 	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opacity: .5;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 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@supports (mix-blend-mode: multiply) {  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0"/>
              <a:t>.blend img {    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mix-blend-mode: multiply;  	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opacity: 1; 	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}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39" name="lwd5_1909_atsupports.png" descr="lwd5_1909_atsuppor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7115" y="1571575"/>
            <a:ext cx="3145770" cy="77458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SS Feature Queri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091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CSS Feature Queries (cont’d)</a:t>
            </a:r>
          </a:p>
        </p:txBody>
      </p:sp>
      <p:sp>
        <p:nvSpPr>
          <p:cNvPr id="142" name="PROS:…"/>
          <p:cNvSpPr txBox="1">
            <a:spLocks noGrp="1"/>
          </p:cNvSpPr>
          <p:nvPr>
            <p:ph type="body" idx="1"/>
          </p:nvPr>
        </p:nvSpPr>
        <p:spPr>
          <a:xfrm>
            <a:off x="1228179" y="1923423"/>
            <a:ext cx="11239947" cy="6650286"/>
          </a:xfrm>
          <a:prstGeom prst="rect">
            <a:avLst/>
          </a:prstGeom>
        </p:spPr>
        <p:txBody>
          <a:bodyPr/>
          <a:lstStyle/>
          <a:p>
            <a:pPr marL="0" indent="0" defTabSz="537463">
              <a:spcBef>
                <a:spcPts val="2700"/>
              </a:spcBef>
              <a:buSzTx/>
              <a:buNone/>
              <a:defRPr sz="276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PROS:</a:t>
            </a:r>
          </a:p>
          <a:p>
            <a:pPr marL="340783" indent="-340783" defTabSz="537463">
              <a:spcBef>
                <a:spcPts val="2200"/>
              </a:spcBef>
              <a:defRPr sz="2760"/>
            </a:pPr>
            <a:r>
              <a:rPr dirty="0"/>
              <a:t>Doesn’t rely on JavaScript</a:t>
            </a:r>
          </a:p>
          <a:p>
            <a:pPr marL="340783" indent="-340783" defTabSz="537463">
              <a:spcBef>
                <a:spcPts val="2200"/>
              </a:spcBef>
              <a:defRPr sz="2760"/>
            </a:pPr>
            <a:r>
              <a:rPr dirty="0"/>
              <a:t>Can take advantage of cutting-edge properties safely</a:t>
            </a:r>
          </a:p>
          <a:p>
            <a:pPr marL="0" indent="0" defTabSz="537463">
              <a:spcBef>
                <a:spcPts val="4400"/>
              </a:spcBef>
              <a:buSzTx/>
              <a:buNone/>
              <a:defRPr sz="276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CONS: </a:t>
            </a:r>
          </a:p>
          <a:p>
            <a:pPr marL="340783" indent="-340783" defTabSz="537463">
              <a:spcBef>
                <a:spcPts val="2200"/>
              </a:spcBef>
              <a:defRPr sz="2760"/>
            </a:pPr>
            <a:r>
              <a:rPr dirty="0"/>
              <a:t>Limited browser support (for now)</a:t>
            </a:r>
          </a:p>
          <a:p>
            <a:pPr marL="340783" indent="-340783" defTabSz="537463">
              <a:spcBef>
                <a:spcPts val="2200"/>
              </a:spcBef>
              <a:defRPr sz="2760"/>
            </a:pPr>
            <a:r>
              <a:rPr dirty="0">
                <a:solidFill>
                  <a:schemeClr val="accent4"/>
                </a:solidFill>
              </a:rPr>
              <a:t>CAUTION: </a:t>
            </a:r>
            <a:r>
              <a:rPr dirty="0"/>
              <a:t>Some browsers that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don’t</a:t>
            </a:r>
            <a:r>
              <a:rPr dirty="0"/>
              <a:t> support feature queries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do</a:t>
            </a:r>
            <a:r>
              <a:rPr dirty="0"/>
              <a:t> support newer properties you might test for (for example, Flexbox). The new properties won’t apply if they are in an unsupported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@supports</a:t>
            </a:r>
            <a:r>
              <a:rPr dirty="0"/>
              <a:t> rule.</a:t>
            </a:r>
          </a:p>
          <a:p>
            <a:pPr marL="0" indent="0" defTabSz="537463">
              <a:spcBef>
                <a:spcPts val="5500"/>
              </a:spcBef>
              <a:buSzTx/>
              <a:buNone/>
              <a:defRPr sz="2484"/>
            </a:pPr>
            <a:r>
              <a:rPr dirty="0">
                <a:solidFill>
                  <a:schemeClr val="accent4"/>
                </a:solidFill>
              </a:rPr>
              <a:t>NOTE:</a:t>
            </a:r>
            <a:r>
              <a:rPr dirty="0"/>
              <a:t> Feature queries are a great way to test for Grid support.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odernizr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5450"/>
          </a:xfrm>
          <a:prstGeom prst="rect">
            <a:avLst/>
          </a:prstGeom>
        </p:spPr>
        <p:txBody>
          <a:bodyPr/>
          <a:lstStyle/>
          <a:p>
            <a:r>
              <a:t>Modernizr</a:t>
            </a:r>
          </a:p>
        </p:txBody>
      </p:sp>
      <p:sp>
        <p:nvSpPr>
          <p:cNvPr id="145" name="A JavaScript library that tests for HTML5 and CSS3 features.…"/>
          <p:cNvSpPr txBox="1">
            <a:spLocks noGrp="1"/>
          </p:cNvSpPr>
          <p:nvPr>
            <p:ph type="body" idx="1"/>
          </p:nvPr>
        </p:nvSpPr>
        <p:spPr>
          <a:xfrm>
            <a:off x="952500" y="2233364"/>
            <a:ext cx="11613654" cy="6821736"/>
          </a:xfrm>
          <a:prstGeom prst="rect">
            <a:avLst/>
          </a:prstGeom>
        </p:spPr>
        <p:txBody>
          <a:bodyPr/>
          <a:lstStyle/>
          <a:p>
            <a:pPr marL="0" indent="0" defTabSz="560831">
              <a:spcBef>
                <a:spcPts val="2800"/>
              </a:spcBef>
              <a:buSzTx/>
              <a:buNone/>
              <a:defRPr sz="2880"/>
            </a:pPr>
            <a:r>
              <a:t>A JavaScript library that tests for HTML5 and CSS3 features.</a:t>
            </a:r>
          </a:p>
          <a:p>
            <a:pPr marL="0" indent="0" defTabSz="560831">
              <a:spcBef>
                <a:spcPts val="2800"/>
              </a:spcBef>
              <a:buSzTx/>
              <a:buNone/>
              <a:defRPr sz="2880"/>
            </a:pPr>
            <a:r>
              <a:t>It indicates the result (support or no support) with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class name</a:t>
            </a:r>
            <a:r>
              <a:t> applied to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 (and in a JavaScript object for scripting):</a:t>
            </a:r>
          </a:p>
          <a:p>
            <a:pPr marL="438911" marR="438911" indent="0" algn="just" defTabSz="438911">
              <a:spcBef>
                <a:spcPts val="230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 class="js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flexbox</a:t>
            </a:r>
            <a:r>
              <a:t>"&gt;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 class="js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no-flexbox</a:t>
            </a:r>
            <a:r>
              <a:t>"&gt;</a:t>
            </a:r>
          </a:p>
          <a:p>
            <a:pPr marL="0" indent="0" defTabSz="560831">
              <a:spcBef>
                <a:spcPts val="2800"/>
              </a:spcBef>
              <a:buSzTx/>
              <a:buNone/>
              <a:defRPr sz="2880"/>
            </a:pPr>
            <a:r>
              <a:t>Use the generated class name in the selector to separate styles for supporting and non-supporting browsers: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.flexbox</a:t>
            </a:r>
            <a:r>
              <a:rPr>
                <a:solidFill>
                  <a:srgbClr val="000000"/>
                </a:solidFill>
              </a:rPr>
              <a:t> nav {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/* flexbox styles for the nav element here */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.no-flexbox</a:t>
            </a:r>
            <a:r>
              <a:rPr>
                <a:solidFill>
                  <a:srgbClr val="000000"/>
                </a:solidFill>
              </a:rPr>
              <a:t> nav {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/* fallback styles for the nav element here */</a:t>
            </a:r>
          </a:p>
          <a:p>
            <a:pPr marL="438911" marR="438911" indent="0" algn="just" defTabSz="438911">
              <a:spcBef>
                <a:spcPts val="0"/>
              </a:spcBef>
              <a:buSzTx/>
              <a:buNone/>
              <a:defRPr sz="21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Modernizr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54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Modernizr (cont’d.)</a:t>
            </a:r>
          </a:p>
        </p:txBody>
      </p:sp>
      <p:sp>
        <p:nvSpPr>
          <p:cNvPr id="148" name="Go to modernizr.com to build and download the Modernizer.js script. (NOTE: You can customize the script to test for just the features you need.)…"/>
          <p:cNvSpPr txBox="1">
            <a:spLocks noGrp="1"/>
          </p:cNvSpPr>
          <p:nvPr>
            <p:ph type="body" idx="1"/>
          </p:nvPr>
        </p:nvSpPr>
        <p:spPr>
          <a:xfrm>
            <a:off x="952500" y="2233364"/>
            <a:ext cx="11613654" cy="6821736"/>
          </a:xfrm>
          <a:prstGeom prst="rect">
            <a:avLst/>
          </a:prstGeom>
        </p:spPr>
        <p:txBody>
          <a:bodyPr/>
          <a:lstStyle/>
          <a:p>
            <a:pPr marL="492124" indent="-492124" defTabSz="543305">
              <a:spcBef>
                <a:spcPts val="2700"/>
              </a:spcBef>
              <a:buSzPct val="100000"/>
              <a:buAutoNum type="arabicPeriod"/>
              <a:defRPr sz="2790"/>
            </a:pPr>
            <a:r>
              <a:t>Go to </a:t>
            </a:r>
            <a:r>
              <a:rPr u="sng">
                <a:hlinkClick r:id="rId2"/>
              </a:rPr>
              <a:t>modernizr.com</a:t>
            </a:r>
            <a:r>
              <a:t> to build and download the Modernizer.js script.</a:t>
            </a:r>
            <a:br/>
            <a:r>
              <a:t>(</a:t>
            </a:r>
            <a:r>
              <a:rPr>
                <a:solidFill>
                  <a:schemeClr val="accent4"/>
                </a:solidFill>
              </a:rPr>
              <a:t>NOTE: </a:t>
            </a:r>
            <a:r>
              <a:t>You can customize the script to test for just the features you need.)</a:t>
            </a:r>
          </a:p>
          <a:p>
            <a:pPr marL="492124" indent="-492124" defTabSz="543305">
              <a:spcBef>
                <a:spcPts val="2700"/>
              </a:spcBef>
              <a:buSzPct val="100000"/>
              <a:buAutoNum type="arabicPeriod"/>
              <a:defRPr sz="2790"/>
            </a:pPr>
            <a:r>
              <a:t>Put the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Modernizer.js</a:t>
            </a:r>
            <a:r>
              <a:t> file in the same directory a the files for your site.</a:t>
            </a:r>
          </a:p>
          <a:p>
            <a:pPr marL="492124" indent="-492124" defTabSz="543305">
              <a:spcBef>
                <a:spcPts val="2700"/>
              </a:spcBef>
              <a:buSzPct val="100000"/>
              <a:buAutoNum type="arabicPeriod"/>
              <a:defRPr sz="2790"/>
            </a:pPr>
            <a:r>
              <a:t>Add the script to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of the HTML document, before linked style sheets or other scripts.</a:t>
            </a:r>
          </a:p>
          <a:p>
            <a:pPr marL="492124" indent="-492124" defTabSz="543305">
              <a:spcBef>
                <a:spcPts val="2700"/>
              </a:spcBef>
              <a:buSzPct val="100000"/>
              <a:buAutoNum type="arabicPeriod"/>
              <a:defRPr sz="2790"/>
            </a:pPr>
            <a:r>
              <a:t>Add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class="no-js"</a:t>
            </a:r>
            <a:r>
              <a:t> to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 (it gets overwritten if there is JavaScript):</a:t>
            </a:r>
          </a:p>
          <a:p>
            <a:pPr marL="0" lvl="3" indent="637794" algn="just" defTabSz="425195">
              <a:spcBef>
                <a:spcPts val="270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 class="no-js"&gt; </a:t>
            </a:r>
          </a:p>
          <a:p>
            <a:pPr marL="0" lvl="3" indent="637794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marL="0" lvl="3" indent="637794" algn="just" defTabSz="425195">
              <a:spcBef>
                <a:spcPts val="0"/>
              </a:spcBef>
              <a:buSzTx/>
              <a:buNone/>
              <a:defRPr sz="2046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&lt;script src="modernizr-custom.js"&gt;&lt;/script&gt;</a:t>
            </a:r>
          </a:p>
          <a:p>
            <a:pPr marL="0" lvl="3" indent="637794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&lt;!--other scripts and style sheets --&gt;</a:t>
            </a:r>
          </a:p>
          <a:p>
            <a:pPr marL="0" lvl="3" indent="637794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tyling form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Styling forms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Style properties for tables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reset and normalizer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Image replacement techniques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feature detection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Modernizr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Modernizr (cont’d)</a:t>
            </a:r>
          </a:p>
        </p:txBody>
      </p:sp>
      <p:sp>
        <p:nvSpPr>
          <p:cNvPr id="151" name="PRO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PROS: </a:t>
            </a:r>
          </a:p>
          <a:p>
            <a:pPr marL="370416" indent="-370416"/>
            <a:r>
              <a:t>Easy to use, with thorough documentation </a:t>
            </a:r>
          </a:p>
          <a:p>
            <a:pPr marL="370416" indent="-370416"/>
            <a:r>
              <a:t>Excellent browser support</a:t>
            </a:r>
          </a:p>
          <a:p>
            <a:pPr marL="0" indent="0">
              <a:spcBef>
                <a:spcPts val="4800"/>
              </a:spcBef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CONS:</a:t>
            </a:r>
          </a:p>
          <a:p>
            <a:pPr marL="370416" indent="-370416"/>
            <a:r>
              <a:t>Relies on JavaScript (which may not be enabled)</a:t>
            </a:r>
          </a:p>
          <a:p>
            <a:pPr marL="370416" indent="-370416"/>
            <a:r>
              <a:t>Slightly slower than CSS feature queries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tyling For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Styling Forms</a:t>
            </a:r>
          </a:p>
        </p:txBody>
      </p:sp>
      <p:sp>
        <p:nvSpPr>
          <p:cNvPr id="94" name="Use standard color, background, font, and box properties. Flexbox is a good tool for making the form adapt to available viewport space.…"/>
          <p:cNvSpPr txBox="1">
            <a:spLocks noGrp="1"/>
          </p:cNvSpPr>
          <p:nvPr>
            <p:ph type="body" idx="1"/>
          </p:nvPr>
        </p:nvSpPr>
        <p:spPr>
          <a:xfrm>
            <a:off x="952500" y="2397521"/>
            <a:ext cx="11099800" cy="6492479"/>
          </a:xfrm>
          <a:prstGeom prst="rect">
            <a:avLst/>
          </a:prstGeom>
        </p:spPr>
        <p:txBody>
          <a:bodyPr/>
          <a:lstStyle/>
          <a:p>
            <a:pPr marL="0" indent="0" defTabSz="549148">
              <a:spcBef>
                <a:spcPts val="2800"/>
              </a:spcBef>
              <a:buSzTx/>
              <a:buNone/>
              <a:defRPr sz="2820"/>
            </a:pPr>
            <a:r>
              <a:t>Use standard color, background, font, and box properties. Flexbox is a good tool for making the form adapt to available viewport space.</a:t>
            </a:r>
          </a:p>
          <a:p>
            <a:pPr marL="417830" indent="-417830" defTabSz="549148">
              <a:spcBef>
                <a:spcPts val="28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Text inputs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Change the appearance of the box with box properties. Style the text inside the box with color and various font properties.</a:t>
            </a:r>
          </a:p>
          <a:p>
            <a:pPr marL="417830" indent="-417830" defTabSz="549148">
              <a:spcBef>
                <a:spcPts val="2800"/>
              </a:spcBef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textarea</a:t>
            </a:r>
            <a:br>
              <a:rPr b="1">
                <a:latin typeface="Courier"/>
                <a:ea typeface="Courier"/>
                <a:cs typeface="Courier"/>
                <a:sym typeface="Courier"/>
              </a:rPr>
            </a:br>
            <a:r>
              <a:t>Change font and line-height of text field. Prevent resizing with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resize: none;</a:t>
            </a:r>
            <a:r>
              <a:t>.</a:t>
            </a:r>
          </a:p>
          <a:p>
            <a:pPr marL="417830" indent="-417830" defTabSz="549148">
              <a:spcBef>
                <a:spcPts val="28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Buttons</a:t>
            </a:r>
            <a:r>
              <a:t> (submit, reset, button)</a:t>
            </a:r>
            <a:br/>
            <a:r>
              <a:t>Use box and font properties. Note that the default is border-box sizing with padding applied.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tyling Forms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Styling Forms (cont’d)</a:t>
            </a:r>
          </a:p>
        </p:txBody>
      </p:sp>
      <p:sp>
        <p:nvSpPr>
          <p:cNvPr id="97" name="Radio and checkbox buttons Best practice is to leave them alone (or substitute your own JavaScript custom buttons)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Radio and checkbox buttons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Best practice is to leave them alone (or substitute your own JavaScript custom buttons).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Drop-down and select menus 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select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)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Specify the width and height. Best practice is to leave the option formatting to the browser. Some allow you to style the option text.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Fieldsets and legends</a:t>
            </a:r>
            <a:r>
              <a:t/>
            </a:r>
            <a:br/>
            <a:r>
              <a:t>Apply box properties to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fieldset</a:t>
            </a:r>
            <a:r>
              <a:t>.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legend</a:t>
            </a:r>
            <a:r>
              <a:t> element is difficult to style (try styling a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span</a:t>
            </a:r>
            <a:r>
              <a:t> inside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legend</a:t>
            </a:r>
            <a:r>
              <a:t> element instead). 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tyling Tabl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42083"/>
          </a:xfrm>
          <a:prstGeom prst="rect">
            <a:avLst/>
          </a:prstGeom>
        </p:spPr>
        <p:txBody>
          <a:bodyPr/>
          <a:lstStyle/>
          <a:p>
            <a:r>
              <a:t>Styling Tables</a:t>
            </a:r>
          </a:p>
        </p:txBody>
      </p:sp>
      <p:sp>
        <p:nvSpPr>
          <p:cNvPr id="100" name="To add space within a cell, apply the padding property to td or th.…"/>
          <p:cNvSpPr txBox="1">
            <a:spLocks noGrp="1"/>
          </p:cNvSpPr>
          <p:nvPr>
            <p:ph type="body" idx="1"/>
          </p:nvPr>
        </p:nvSpPr>
        <p:spPr>
          <a:xfrm>
            <a:off x="999579" y="2158206"/>
            <a:ext cx="11099801" cy="65801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514095">
              <a:spcBef>
                <a:spcPts val="2600"/>
              </a:spcBef>
              <a:buSzTx/>
              <a:buNone/>
              <a:defRPr sz="2640"/>
            </a:pPr>
            <a:r>
              <a:t>To add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space within a cell</a:t>
            </a:r>
            <a:r>
              <a:t>, apply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padding</a:t>
            </a:r>
            <a:r>
              <a:t> property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td</a:t>
            </a:r>
            <a:r>
              <a:t>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th.</a:t>
            </a:r>
          </a:p>
          <a:p>
            <a:pPr marL="0" indent="0" defTabSz="514095">
              <a:spcBef>
                <a:spcPts val="2600"/>
              </a:spcBef>
              <a:buSzTx/>
              <a:buNone/>
              <a:defRPr sz="2640"/>
            </a:pPr>
            <a:r>
              <a:t>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add space between cells</a:t>
            </a:r>
            <a:r>
              <a:t>, 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border-collapse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border-spacing</a:t>
            </a:r>
            <a:r>
              <a:t> properties.</a:t>
            </a:r>
          </a:p>
          <a:p>
            <a:pPr marL="0" indent="0" algn="ctr" defTabSz="514095">
              <a:spcBef>
                <a:spcPts val="2600"/>
              </a:spcBef>
              <a:buSzTx/>
              <a:buNone/>
              <a:defRPr sz="264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border-collapse</a:t>
            </a:r>
          </a:p>
          <a:p>
            <a:pPr marL="0" indent="0" defTabSz="514095">
              <a:spcBef>
                <a:spcPts val="2100"/>
              </a:spcBef>
              <a:buSzTx/>
              <a:buNone/>
              <a:defRPr sz="26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separate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collapse</a:t>
            </a:r>
          </a:p>
          <a:p>
            <a:pPr marL="0" indent="0" defTabSz="514095">
              <a:spcBef>
                <a:spcPts val="2100"/>
              </a:spcBef>
              <a:buSzTx/>
              <a:buNone/>
              <a:defRPr sz="264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separate</a:t>
            </a:r>
            <a:r>
              <a:t> allows space between cells.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collapse</a:t>
            </a:r>
            <a:r>
              <a:t> combines borders with no space.</a:t>
            </a:r>
          </a:p>
          <a:p>
            <a:pPr marL="0" indent="0" algn="ctr" defTabSz="514095">
              <a:spcBef>
                <a:spcPts val="2600"/>
              </a:spcBef>
              <a:buSzTx/>
              <a:buNone/>
              <a:defRPr sz="264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border-spacing</a:t>
            </a:r>
          </a:p>
          <a:p>
            <a:pPr marL="0" indent="0" defTabSz="514095">
              <a:spcBef>
                <a:spcPts val="2100"/>
              </a:spcBef>
              <a:buSzTx/>
              <a:buNone/>
              <a:defRPr sz="26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 </a:t>
            </a:r>
            <a:r>
              <a:rPr i="1"/>
              <a:t>Horizontal-length  vertical-length</a:t>
            </a:r>
          </a:p>
          <a:p>
            <a:pPr marL="0" indent="0" defTabSz="514095">
              <a:spcBef>
                <a:spcPts val="2100"/>
              </a:spcBef>
              <a:buSzTx/>
              <a:buNone/>
              <a:defRPr sz="2640"/>
            </a:pPr>
            <a:r>
              <a:t>Specifies an amount of space between columns and rows when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border-collapse</a:t>
            </a:r>
            <a:r>
              <a:t> is set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separate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tyling Tabl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4208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Styling Tables (cont’d)</a:t>
            </a:r>
          </a:p>
        </p:txBody>
      </p:sp>
      <p:pic>
        <p:nvPicPr>
          <p:cNvPr id="103" name="lwd5_1903_separated.png" descr="lwd5_1903_separat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" y="2400498"/>
            <a:ext cx="11430000" cy="299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lwd5_1905_collapsed.png" descr="lwd5_1905_collaps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7400" y="6131024"/>
            <a:ext cx="11430000" cy="2489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tyling Table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4208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Styling Tables (cont’d.)</a:t>
            </a:r>
          </a:p>
        </p:txBody>
      </p:sp>
      <p:sp>
        <p:nvSpPr>
          <p:cNvPr id="107" name="empty-cells…"/>
          <p:cNvSpPr txBox="1">
            <a:spLocks noGrp="1"/>
          </p:cNvSpPr>
          <p:nvPr>
            <p:ph type="body" idx="1"/>
          </p:nvPr>
        </p:nvSpPr>
        <p:spPr>
          <a:xfrm>
            <a:off x="999579" y="2158206"/>
            <a:ext cx="11099801" cy="6580188"/>
          </a:xfrm>
          <a:prstGeom prst="rect">
            <a:avLst/>
          </a:prstGeom>
        </p:spPr>
        <p:txBody>
          <a:bodyPr/>
          <a:lstStyle/>
          <a:p>
            <a:pPr marL="0" indent="0" algn="ctr" defTabSz="531622">
              <a:spcBef>
                <a:spcPts val="2700"/>
              </a:spcBef>
              <a:buSzTx/>
              <a:buNone/>
              <a:defRPr sz="273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empty-cells</a:t>
            </a:r>
          </a:p>
          <a:p>
            <a:pPr marL="0" indent="0" defTabSz="531622">
              <a:spcBef>
                <a:spcPts val="1000"/>
              </a:spcBef>
              <a:buSzTx/>
              <a:buNone/>
              <a:defRPr sz="27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show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hide</a:t>
            </a:r>
          </a:p>
          <a:p>
            <a:pPr marL="0" indent="0" defTabSz="531622">
              <a:spcBef>
                <a:spcPts val="1400"/>
              </a:spcBef>
              <a:buSzTx/>
              <a:buNone/>
              <a:defRPr sz="2730"/>
            </a:pPr>
            <a:r>
              <a:t>When borders are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separate</a:t>
            </a:r>
            <a:r>
              <a:t>, this property indicates whether empty cells display their backgrounds and borders.</a:t>
            </a:r>
          </a:p>
          <a:p>
            <a:pPr marL="0" indent="0" algn="ctr" defTabSz="531622">
              <a:spcBef>
                <a:spcPts val="3200"/>
              </a:spcBef>
              <a:buSzTx/>
              <a:buNone/>
              <a:defRPr sz="273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caption-side</a:t>
            </a:r>
          </a:p>
          <a:p>
            <a:pPr marL="0" indent="0" defTabSz="531622">
              <a:spcBef>
                <a:spcPts val="1000"/>
              </a:spcBef>
              <a:buSzTx/>
              <a:buNone/>
              <a:defRPr sz="27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top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bottom</a:t>
            </a:r>
            <a:endParaRPr i="1"/>
          </a:p>
          <a:p>
            <a:pPr marL="0" indent="0" defTabSz="531622">
              <a:spcBef>
                <a:spcPts val="1400"/>
              </a:spcBef>
              <a:buSzTx/>
              <a:buNone/>
              <a:defRPr sz="2730"/>
            </a:pPr>
            <a:r>
              <a:t>Specifies on which side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caption</a:t>
            </a:r>
            <a:r>
              <a:t> element displays.</a:t>
            </a:r>
          </a:p>
          <a:p>
            <a:pPr marL="0" indent="0" algn="ctr" defTabSz="531622">
              <a:spcBef>
                <a:spcPts val="2700"/>
              </a:spcBef>
              <a:buSzTx/>
              <a:buNone/>
              <a:defRPr sz="273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table-layout</a:t>
            </a:r>
          </a:p>
          <a:p>
            <a:pPr marL="0" indent="0" defTabSz="531622">
              <a:spcBef>
                <a:spcPts val="1000"/>
              </a:spcBef>
              <a:buSzTx/>
              <a:buNone/>
              <a:defRPr sz="27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fixed</a:t>
            </a:r>
            <a:endParaRPr i="1"/>
          </a:p>
          <a:p>
            <a:pPr marL="0" indent="0" defTabSz="531622">
              <a:spcBef>
                <a:spcPts val="1400"/>
              </a:spcBef>
              <a:buSzTx/>
              <a:buNone/>
              <a:defRPr sz="2730"/>
            </a:pPr>
            <a:r>
              <a:t>Calculates the width of the table based on width values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fixed</a:t>
            </a:r>
            <a:r>
              <a:t>) or the minimum width required for the content of the table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“A Clean Slate” with CSS Rese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85789"/>
          </a:xfrm>
          <a:prstGeom prst="rect">
            <a:avLst/>
          </a:prstGeom>
        </p:spPr>
        <p:txBody>
          <a:bodyPr/>
          <a:lstStyle/>
          <a:p>
            <a:r>
              <a:t>“A Clean Slate” with CSS Reset</a:t>
            </a:r>
          </a:p>
        </p:txBody>
      </p:sp>
      <p:sp>
        <p:nvSpPr>
          <p:cNvPr id="110" name="A CSS reset is a collection of styles that overrides all user agent styles (browser defaults) and gives you a neutral starting point for your own styles.…"/>
          <p:cNvSpPr txBox="1">
            <a:spLocks noGrp="1"/>
          </p:cNvSpPr>
          <p:nvPr>
            <p:ph type="body" idx="1"/>
          </p:nvPr>
        </p:nvSpPr>
        <p:spPr>
          <a:xfrm>
            <a:off x="952500" y="2044203"/>
            <a:ext cx="11099800" cy="6845797"/>
          </a:xfrm>
          <a:prstGeom prst="rect">
            <a:avLst/>
          </a:prstGeom>
        </p:spPr>
        <p:txBody>
          <a:bodyPr/>
          <a:lstStyle/>
          <a:p>
            <a:pPr marL="0" indent="0" defTabSz="508254">
              <a:spcBef>
                <a:spcPts val="2600"/>
              </a:spcBef>
              <a:buSzTx/>
              <a:buNone/>
              <a:defRPr sz="261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CSS reset</a:t>
            </a:r>
            <a:r>
              <a:t> is a collection of styles that overrides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all</a:t>
            </a:r>
            <a:r>
              <a:t> user agent styles (browser defaults) and gives you a neutral starting point for your own styles.</a:t>
            </a:r>
          </a:p>
          <a:p>
            <a:pPr marL="0" indent="0" defTabSz="508254">
              <a:spcBef>
                <a:spcPts val="2600"/>
              </a:spcBef>
              <a:buSzTx/>
              <a:buNone/>
              <a:defRPr sz="26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An excerpt from Eric Meyer’s CSS Reset that removes margins, padding, and borders and sets the font to 100% for all elements: </a:t>
            </a:r>
          </a:p>
          <a:p>
            <a:pPr marL="397763" marR="397763" indent="0" algn="just" defTabSz="397763">
              <a:spcBef>
                <a:spcPts val="2600"/>
              </a:spcBef>
              <a:buSzTx/>
              <a:buNone/>
              <a:defRPr sz="1914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/*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http://meyerweb.com/eric/tools/css/reset/</a:t>
            </a:r>
            <a:endParaRPr>
              <a:solidFill>
                <a:srgbClr val="FF7B00"/>
              </a:solidFill>
            </a:endParaRP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v2.0 | 20110126 License: none (public domain)*/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html, body, div, span, applet, object, iframe, 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h1, h2, h3, h4, h5, h6, p, blockquote, pre, 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a, abbr, </a:t>
            </a:r>
            <a:r>
              <a:rPr>
                <a:solidFill>
                  <a:srgbClr val="A6AAA9"/>
                </a:solidFill>
              </a:rPr>
              <a:t>/*... MORE ELEMENTS...*/</a:t>
            </a:r>
            <a:r>
              <a:t> section, summary, 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time, mark, audio, video {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margin: 0;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padding: 0;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border: 0;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font-size: 100%;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font: inherit;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	vertical-align: baseline; 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397763" marR="397763" indent="0" algn="just" defTabSz="397763">
              <a:spcBef>
                <a:spcPts val="0"/>
              </a:spcBef>
              <a:buSzTx/>
              <a:buNone/>
              <a:defRPr sz="1914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/* Styles continue... */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Normalize.cs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85789"/>
          </a:xfrm>
          <a:prstGeom prst="rect">
            <a:avLst/>
          </a:prstGeom>
        </p:spPr>
        <p:txBody>
          <a:bodyPr/>
          <a:lstStyle/>
          <a:p>
            <a:r>
              <a:t>Normalize.css</a:t>
            </a:r>
          </a:p>
        </p:txBody>
      </p:sp>
      <p:sp>
        <p:nvSpPr>
          <p:cNvPr id="113" name="Normalize.css is a reset style sheet that retains some initial browser styles but tweaks them for consistency across browsers. It prevents needing to write styles for every element."/>
          <p:cNvSpPr txBox="1">
            <a:spLocks noGrp="1"/>
          </p:cNvSpPr>
          <p:nvPr>
            <p:ph type="body" idx="1"/>
          </p:nvPr>
        </p:nvSpPr>
        <p:spPr>
          <a:xfrm>
            <a:off x="952500" y="2087984"/>
            <a:ext cx="11099800" cy="700787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Normalize.css</a:t>
            </a:r>
            <a:r>
              <a:t> is a reset style sheet that retains some initial browser styles but tweaks them for consistency across browsers. It prevents needing to write styles for every element.</a:t>
            </a:r>
          </a:p>
        </p:txBody>
      </p:sp>
      <p:pic>
        <p:nvPicPr>
          <p:cNvPr id="114" name="lwd5_1906_resetnormalize.png" descr="lwd5_1906_resetnormaliz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89944" y="3711475"/>
            <a:ext cx="11405912" cy="50642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1083</Words>
  <Application>Microsoft Macintosh PowerPoint</Application>
  <PresentationFormat>Custom</PresentationFormat>
  <Paragraphs>154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White</vt:lpstr>
      <vt:lpstr>PowerPoint Presentation</vt:lpstr>
      <vt:lpstr>PowerPoint Presentation</vt:lpstr>
      <vt:lpstr>Styling Forms</vt:lpstr>
      <vt:lpstr>Styling Forms (cont’d)</vt:lpstr>
      <vt:lpstr>Styling Tables</vt:lpstr>
      <vt:lpstr>Styling Tables (cont’d)</vt:lpstr>
      <vt:lpstr>Styling Tables (cont’d.)</vt:lpstr>
      <vt:lpstr>“A Clean Slate” with CSS Reset</vt:lpstr>
      <vt:lpstr>Normalize.css</vt:lpstr>
      <vt:lpstr>Image Replacement Techniques (IRT)</vt:lpstr>
      <vt:lpstr>Phark Image Replacement Technique</vt:lpstr>
      <vt:lpstr>CSS Sprites</vt:lpstr>
      <vt:lpstr>CSS Sprites (cont’d)</vt:lpstr>
      <vt:lpstr>CSS Feature Detection</vt:lpstr>
      <vt:lpstr>CSS Feature Queries (@supports)</vt:lpstr>
      <vt:lpstr>CSS Feature Queries (cont’d)</vt:lpstr>
      <vt:lpstr>CSS Feature Queries (cont’d)</vt:lpstr>
      <vt:lpstr>Modernizr</vt:lpstr>
      <vt:lpstr>Modernizr (cont’d.)</vt:lpstr>
      <vt:lpstr>Modernizr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2018-09-21T13:22:27Z</dcterms:modified>
</cp:coreProperties>
</file>