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656576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defRPr sz="3000"/>
            </a:lvl1pPr>
            <a:lvl2pPr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6B CSS LAYOUT WITH GRID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16B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CSS LAYOUT WITH GRID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ractional Units (fr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Fractional Units (fr)</a:t>
            </a:r>
          </a:p>
        </p:txBody>
      </p:sp>
      <p:sp>
        <p:nvSpPr>
          <p:cNvPr id="116" name="The Grid-specific fractional unit (fr) expands and contracts based on available space:…"/>
          <p:cNvSpPr txBox="1">
            <a:spLocks noGrp="1"/>
          </p:cNvSpPr>
          <p:nvPr>
            <p:ph type="body" idx="1"/>
          </p:nvPr>
        </p:nvSpPr>
        <p:spPr>
          <a:xfrm>
            <a:off x="952500" y="2208609"/>
            <a:ext cx="11099800" cy="668139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dirty="0"/>
              <a:t>The Grid-specific fractional unit (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fr</a:t>
            </a:r>
            <a:r>
              <a:rPr dirty="0"/>
              <a:t>) expands and contracts based on available space:  </a:t>
            </a:r>
          </a:p>
          <a:p>
            <a:pPr marL="457200" marR="457200" indent="0" algn="just" defTabSz="457200">
              <a:spcBef>
                <a:spcPts val="240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#layout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grid;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grid-template-rows: 100px 400px 100px; 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grid-template-columns: 200px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1fr</a:t>
            </a:r>
            <a:r>
              <a:rPr sz="3200" dirty="0"/>
              <a:t> 200px;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  <p:pic>
        <p:nvPicPr>
          <p:cNvPr id="117" name="lwd5_1634_fr.png" descr="lwd5_1634_f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0632" y="5488582"/>
            <a:ext cx="10523536" cy="32363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ize Range with minmax(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Size Range with minmax()</a:t>
            </a:r>
          </a:p>
        </p:txBody>
      </p:sp>
      <p:sp>
        <p:nvSpPr>
          <p:cNvPr id="120" name="The minmax() function constricts the size range for the track by setting a minimum and maximum dimension.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/>
          <a:lstStyle/>
          <a:p>
            <a:r>
              <a:rPr dirty="0"/>
              <a:t>The </a:t>
            </a:r>
            <a:r>
              <a:rPr b="1" dirty="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minmax()</a:t>
            </a:r>
            <a:r>
              <a:rPr dirty="0"/>
              <a:t> function constricts the size range for the track by setting a minimum and maximum dimension.</a:t>
            </a:r>
          </a:p>
          <a:p>
            <a:r>
              <a:rPr dirty="0"/>
              <a:t>It’s used in place of a specific track size.</a:t>
            </a:r>
          </a:p>
          <a:p>
            <a:r>
              <a:rPr dirty="0"/>
              <a:t>This rule sets the middle column to at least 15em but never more than 45em:</a:t>
            </a:r>
          </a:p>
          <a:p>
            <a:pPr marL="457200" marR="457200" indent="0" algn="just" defTabSz="457200">
              <a:spcBef>
                <a:spcPts val="2400"/>
              </a:spcBef>
              <a:buSzTx/>
              <a:buNone/>
              <a:defRPr sz="2400" baseline="-208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grid-template-columns: 200px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minmax(15em, 45em)</a:t>
            </a:r>
            <a:r>
              <a:rPr sz="3200" dirty="0"/>
              <a:t> 200px;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min-content and max-conten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78683"/>
          </a:xfrm>
          <a:prstGeom prst="rect">
            <a:avLst/>
          </a:prstGeom>
        </p:spPr>
        <p:txBody>
          <a:bodyPr/>
          <a:lstStyle/>
          <a:p>
            <a:r>
              <a:t>min-content and max-content</a:t>
            </a:r>
          </a:p>
        </p:txBody>
      </p:sp>
      <p:sp>
        <p:nvSpPr>
          <p:cNvPr id="123" name="min-content is the smallest that a track can be.…"/>
          <p:cNvSpPr txBox="1">
            <a:spLocks noGrp="1"/>
          </p:cNvSpPr>
          <p:nvPr>
            <p:ph type="body" sz="half" idx="1"/>
          </p:nvPr>
        </p:nvSpPr>
        <p:spPr>
          <a:xfrm>
            <a:off x="952500" y="2141636"/>
            <a:ext cx="11099800" cy="289664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min-content</a:t>
            </a:r>
            <a:r>
              <a:t> is the smallest that a track can be.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max-content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t>allots the maximum amount of space needed.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 lets the browser take care of it. Start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 for content-based sizing.</a:t>
            </a:r>
          </a:p>
        </p:txBody>
      </p:sp>
      <p:pic>
        <p:nvPicPr>
          <p:cNvPr id="124" name="lwd5_1635_maxminwidth.png" descr="lwd5_1635_maxminwidt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2546" y="5056733"/>
            <a:ext cx="8713867" cy="39539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peating Track Siz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5450"/>
          </a:xfrm>
          <a:prstGeom prst="rect">
            <a:avLst/>
          </a:prstGeom>
        </p:spPr>
        <p:txBody>
          <a:bodyPr/>
          <a:lstStyle/>
          <a:p>
            <a:r>
              <a:t>Repeating Track Sizes</a:t>
            </a:r>
          </a:p>
        </p:txBody>
      </p:sp>
      <p:sp>
        <p:nvSpPr>
          <p:cNvPr id="127" name="The shortcut repeat() function lets you repeat patterns in track sizes:…"/>
          <p:cNvSpPr txBox="1">
            <a:spLocks noGrp="1"/>
          </p:cNvSpPr>
          <p:nvPr>
            <p:ph type="body" idx="1"/>
          </p:nvPr>
        </p:nvSpPr>
        <p:spPr>
          <a:xfrm>
            <a:off x="952500" y="2247403"/>
            <a:ext cx="11099800" cy="6642597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400"/>
              </a:spcBef>
              <a:buSzTx/>
              <a:buNone/>
            </a:pPr>
            <a:r>
              <a:rPr dirty="0"/>
              <a:t>The shortcut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repeat()</a:t>
            </a:r>
            <a:r>
              <a:rPr dirty="0"/>
              <a:t> function lets you repeat patterns in track sizes:</a:t>
            </a:r>
          </a:p>
          <a:p>
            <a:pPr marL="0" indent="0" algn="ctr">
              <a:spcBef>
                <a:spcPts val="1200"/>
              </a:spcBef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repeat(</a:t>
            </a:r>
            <a:r>
              <a:rPr i="1" dirty="0"/>
              <a:t>#</a:t>
            </a:r>
            <a:r>
              <a:rPr dirty="0"/>
              <a:t>, </a:t>
            </a:r>
            <a:r>
              <a:rPr b="0" i="1" dirty="0"/>
              <a:t>track pattern</a:t>
            </a:r>
            <a:r>
              <a:rPr dirty="0"/>
              <a:t>)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rPr dirty="0"/>
              <a:t>The first number is the number of repetitions. The track sizes after the comma provide the pattern:</a:t>
            </a:r>
          </a:p>
          <a:p>
            <a:pPr marL="457200" marR="457200" indent="0" algn="just" defTabSz="457200">
              <a:spcBef>
                <a:spcPts val="210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 i="1" baseline="-2500" dirty="0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BEFORE:</a:t>
            </a:r>
            <a:r>
              <a:rPr sz="3200" dirty="0"/>
              <a:t/>
            </a:r>
            <a:br>
              <a:rPr sz="3200" dirty="0"/>
            </a:br>
            <a:r>
              <a:rPr sz="3200" dirty="0"/>
              <a:t>grid-template-columns: 200px </a:t>
            </a:r>
            <a:r>
              <a:rPr sz="3200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20px 1fr 20px 1fr 20px 1fr 20px 1fr 20px 1fr 20px 1fr</a:t>
            </a:r>
            <a:r>
              <a:rPr sz="3200" dirty="0"/>
              <a:t> 200px;</a:t>
            </a:r>
          </a:p>
          <a:p>
            <a:pPr marL="457200" marR="457200" indent="0" algn="just" defTabSz="457200">
              <a:spcBef>
                <a:spcPts val="120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 i="1" baseline="-2500" dirty="0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AFTER:</a:t>
            </a:r>
            <a:r>
              <a:rPr sz="3200" dirty="0"/>
              <a:t/>
            </a:r>
            <a:br>
              <a:rPr sz="3200" dirty="0"/>
            </a:br>
            <a:r>
              <a:rPr sz="3200" dirty="0"/>
              <a:t>grid-template-columns: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200px repeat(5, 20px 1fr) 200px</a:t>
            </a:r>
            <a:r>
              <a:rPr sz="3200" dirty="0"/>
              <a:t>;</a:t>
            </a:r>
          </a:p>
          <a:p>
            <a:pPr marL="0" indent="0" algn="ctr">
              <a:spcBef>
                <a:spcPts val="2400"/>
              </a:spcBef>
              <a:buSzTx/>
              <a:buNone/>
              <a:defRPr sz="2700"/>
            </a:pPr>
            <a:r>
              <a:rPr dirty="0"/>
              <a:t>(Here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repeat()</a:t>
            </a:r>
            <a:r>
              <a:rPr dirty="0"/>
              <a:t> is used in a longer sequence of track sizes. </a:t>
            </a:r>
            <a:br>
              <a:rPr dirty="0"/>
            </a:br>
            <a:r>
              <a:rPr dirty="0"/>
              <a:t>It repeats the track sizes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20px 1fr</a:t>
            </a:r>
            <a:r>
              <a:rPr dirty="0"/>
              <a:t> 5 times.)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peating Track Size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54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Repeating Track Sizes (cont’d.)</a:t>
            </a:r>
          </a:p>
        </p:txBody>
      </p:sp>
      <p:sp>
        <p:nvSpPr>
          <p:cNvPr id="130" name="You can let the browser figure out how many times a repeated pattern will fit with auto-fill and auto-fit values instead of a number:…"/>
          <p:cNvSpPr txBox="1">
            <a:spLocks noGrp="1"/>
          </p:cNvSpPr>
          <p:nvPr>
            <p:ph type="body" idx="1"/>
          </p:nvPr>
        </p:nvSpPr>
        <p:spPr>
          <a:xfrm>
            <a:off x="952500" y="2247403"/>
            <a:ext cx="11099800" cy="6642597"/>
          </a:xfrm>
          <a:prstGeom prst="rect">
            <a:avLst/>
          </a:prstGeom>
        </p:spPr>
        <p:txBody>
          <a:bodyPr/>
          <a:lstStyle/>
          <a:p>
            <a:pPr marL="0" indent="0" defTabSz="572516">
              <a:spcBef>
                <a:spcPts val="2300"/>
              </a:spcBef>
              <a:buSzTx/>
              <a:buNone/>
              <a:defRPr sz="2940"/>
            </a:pPr>
            <a:r>
              <a:rPr dirty="0"/>
              <a:t>You can let the browser figure out how many times a repeated pattern will fit with </a:t>
            </a:r>
            <a:r>
              <a:rPr b="1" dirty="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auto-fill</a:t>
            </a:r>
            <a:r>
              <a:rPr dirty="0"/>
              <a:t> and </a:t>
            </a:r>
            <a:r>
              <a:rPr b="1" dirty="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auto-fit</a:t>
            </a:r>
            <a:r>
              <a:rPr dirty="0"/>
              <a:t> values instead of a number: </a:t>
            </a:r>
          </a:p>
          <a:p>
            <a:pPr marL="448055" marR="448055" indent="0" algn="just" defTabSz="448055">
              <a:spcBef>
                <a:spcPts val="3500"/>
              </a:spcBef>
              <a:buSzTx/>
              <a:buNone/>
              <a:defRPr sz="2548" baseline="-196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grid-template-rows: </a:t>
            </a:r>
            <a:r>
              <a:rPr sz="3200" dirty="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</a:rPr>
              <a:t>repeat(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auto-fill</a:t>
            </a:r>
            <a:r>
              <a:rPr sz="3200" dirty="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</a:rPr>
              <a:t>, 15em)</a:t>
            </a:r>
            <a:r>
              <a:rPr sz="3200" dirty="0"/>
              <a:t>;</a:t>
            </a:r>
          </a:p>
          <a:p>
            <a:pPr marL="0" indent="0" defTabSz="572516">
              <a:spcBef>
                <a:spcPts val="3500"/>
              </a:spcBef>
              <a:buSzTx/>
              <a:buNone/>
              <a:defRPr sz="2940"/>
            </a:pPr>
            <a:r>
              <a:rPr b="1" dirty="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auto-fill</a:t>
            </a:r>
            <a:r>
              <a:rPr dirty="0"/>
              <a:t> creates as many tracks as will fit in the available space, even if there’s not enough content to fill all the tracks.</a:t>
            </a:r>
          </a:p>
          <a:p>
            <a:pPr marL="0" indent="0" defTabSz="572516">
              <a:spcBef>
                <a:spcPts val="3500"/>
              </a:spcBef>
              <a:buSzTx/>
              <a:buNone/>
              <a:defRPr sz="2940"/>
            </a:pPr>
            <a:r>
              <a:rPr b="1" dirty="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auto-fit</a:t>
            </a:r>
            <a:r>
              <a:rPr dirty="0"/>
              <a:t> creates as many tracks as will fit, dropping empty tracks from the layout. </a:t>
            </a:r>
          </a:p>
          <a:p>
            <a:pPr marL="0" indent="0" defTabSz="572516">
              <a:spcBef>
                <a:spcPts val="5200"/>
              </a:spcBef>
              <a:buSzTx/>
              <a:buNone/>
              <a:defRPr sz="2646"/>
            </a:pPr>
            <a:r>
              <a:rPr dirty="0">
                <a:solidFill>
                  <a:schemeClr val="accent4"/>
                </a:solidFill>
              </a:rPr>
              <a:t>NOTE: </a:t>
            </a:r>
            <a:r>
              <a:rPr dirty="0"/>
              <a:t>If there’s leftover space in the container, it’s distributed according to the provided vertical and horizontal alignment values.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iving Names to Grid Are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Giving Names to Grid Areas</a:t>
            </a:r>
          </a:p>
        </p:txBody>
      </p:sp>
      <p:sp>
        <p:nvSpPr>
          <p:cNvPr id="133" name="grid-template-areas…"/>
          <p:cNvSpPr txBox="1">
            <a:spLocks noGrp="1"/>
          </p:cNvSpPr>
          <p:nvPr>
            <p:ph type="body" idx="1"/>
          </p:nvPr>
        </p:nvSpPr>
        <p:spPr>
          <a:xfrm>
            <a:off x="952500" y="2320478"/>
            <a:ext cx="11099800" cy="6569522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grid-template-areas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t>, </a:t>
            </a:r>
            <a:r>
              <a:rPr i="1"/>
              <a:t>series of area names by row</a:t>
            </a:r>
          </a:p>
          <a:p>
            <a:pPr marL="370416" indent="-370416"/>
            <a:r>
              <a:rPr b="1">
                <a:latin typeface="Courier"/>
                <a:ea typeface="Courier"/>
                <a:cs typeface="Courier"/>
                <a:sym typeface="Courier"/>
              </a:rPr>
              <a:t>grid-template-areas</a:t>
            </a:r>
            <a:r>
              <a:t> lets you assign names to areas in the grid to make it easier to place items in that area later.</a:t>
            </a:r>
          </a:p>
          <a:p>
            <a:pPr marL="370416" indent="-370416"/>
            <a:r>
              <a:t>The value is a list of names for every cell in the grid, listed by row.</a:t>
            </a:r>
          </a:p>
          <a:p>
            <a:pPr marL="370416" indent="-370416"/>
            <a:r>
              <a:t>When neighboring cells share a name, they form a grid area with that name.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iving Names to Grid Area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8162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Giving Names to Grid Areas (cont’d)</a:t>
            </a:r>
          </a:p>
        </p:txBody>
      </p:sp>
      <p:sp>
        <p:nvSpPr>
          <p:cNvPr id="136" name="#layout {…"/>
          <p:cNvSpPr txBox="1">
            <a:spLocks noGrp="1"/>
          </p:cNvSpPr>
          <p:nvPr>
            <p:ph type="body" idx="1"/>
          </p:nvPr>
        </p:nvSpPr>
        <p:spPr>
          <a:xfrm>
            <a:off x="952500" y="1592039"/>
            <a:ext cx="11099800" cy="656952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#layout {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display: grid;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grid-template-rows: [header-start] 100px [content-start] 400px [footer-start] 100px;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grid-template-columns: [ads] 200px [main] 1fr [links] 200px;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</a:t>
            </a:r>
            <a:r>
              <a:rPr sz="24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grid-template-areas: 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="1" baseline="-25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  "header  header  header"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="1" baseline="-25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  "ads     main    links"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="1" baseline="-25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    "footer  footer  footer"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 baseline="-25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400" dirty="0"/>
              <a:t>}</a:t>
            </a:r>
          </a:p>
        </p:txBody>
      </p:sp>
      <p:pic>
        <p:nvPicPr>
          <p:cNvPr id="137" name="lwd5_1636_areas.png" descr="lwd5_1636_area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4542061"/>
            <a:ext cx="10160000" cy="3619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iving Names to Grid Area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8162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Giving Names to Grid Areas (cont’d)</a:t>
            </a:r>
          </a:p>
        </p:txBody>
      </p:sp>
      <p:pic>
        <p:nvPicPr>
          <p:cNvPr id="140" name="lwd5_16XX_implicitareaname.png" descr="lwd5_16XX_implicitareanam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8606" y="2749550"/>
            <a:ext cx="8876947" cy="502657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Assigning names to lines with -start and -end suffixes creates an area name implicitly."/>
          <p:cNvSpPr txBox="1"/>
          <p:nvPr/>
        </p:nvSpPr>
        <p:spPr>
          <a:xfrm>
            <a:off x="1034104" y="1465535"/>
            <a:ext cx="10936592" cy="1016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t>Assigning names to lines with -start and -end suffixes creates an area name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implicitly</a:t>
            </a:r>
            <a:r>
              <a:t>.</a:t>
            </a:r>
          </a:p>
        </p:txBody>
      </p:sp>
      <p:sp>
        <p:nvSpPr>
          <p:cNvPr id="142" name="Similarly, when you specify an area name with grid-template-areas, line names with -start and -end suffixes are implicitly generated."/>
          <p:cNvSpPr txBox="1"/>
          <p:nvPr/>
        </p:nvSpPr>
        <p:spPr>
          <a:xfrm>
            <a:off x="908964" y="8044129"/>
            <a:ext cx="11634313" cy="919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t>Similarly, when you specify an area name with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grid-template-areas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line names with -start and -end suffixes are implicitly generated.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he grid Shorthand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grid Shorthand Property</a:t>
            </a:r>
          </a:p>
        </p:txBody>
      </p:sp>
      <p:sp>
        <p:nvSpPr>
          <p:cNvPr id="145" name="grid…"/>
          <p:cNvSpPr txBox="1">
            <a:spLocks noGrp="1"/>
          </p:cNvSpPr>
          <p:nvPr>
            <p:ph type="body" idx="1"/>
          </p:nvPr>
        </p:nvSpPr>
        <p:spPr>
          <a:xfrm>
            <a:off x="952500" y="2362200"/>
            <a:ext cx="11099800" cy="6273800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t>, </a:t>
            </a:r>
            <a:r>
              <a:rPr i="1"/>
              <a:t>row info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/</a:t>
            </a:r>
            <a:r>
              <a:rPr i="1"/>
              <a:t>column info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grid</a:t>
            </a:r>
            <a:r>
              <a:t> shorthand sets values for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grid-template-rows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grid-template-columns</a:t>
            </a:r>
            <a:r>
              <a:t>,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grid-template-areas</a:t>
            </a:r>
            <a:r>
              <a:t>. </a:t>
            </a:r>
          </a:p>
          <a:p>
            <a:pPr marL="0" indent="0">
              <a:spcBef>
                <a:spcPts val="72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</a:t>
            </a:r>
            <a:r>
              <a:t> shorthand is available, but the word on the street is that it’s more difficult to use than separate template properties.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he grid Shorthand Property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6062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The grid Shorthand Property (cont’d)</a:t>
            </a:r>
          </a:p>
        </p:txBody>
      </p:sp>
      <p:sp>
        <p:nvSpPr>
          <p:cNvPr id="148" name="Put the row-related values before the slash (/) and column-related values after:…"/>
          <p:cNvSpPr txBox="1">
            <a:spLocks noGrp="1"/>
          </p:cNvSpPr>
          <p:nvPr>
            <p:ph type="body" idx="1"/>
          </p:nvPr>
        </p:nvSpPr>
        <p:spPr>
          <a:xfrm>
            <a:off x="952500" y="2316658"/>
            <a:ext cx="11099800" cy="6573342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0"/>
              </a:spcBef>
              <a:buSzTx/>
              <a:buNone/>
            </a:pPr>
            <a:r>
              <a:t>Put the row-related values before the slash (/) and column-related values after:</a:t>
            </a:r>
          </a:p>
          <a:p>
            <a:pPr marL="0" indent="0" algn="ctr">
              <a:spcBef>
                <a:spcPts val="200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grid: </a:t>
            </a:r>
            <a:r>
              <a:rPr i="1"/>
              <a:t>rows</a:t>
            </a:r>
            <a:r>
              <a:t> / </a:t>
            </a:r>
            <a:r>
              <a:rPr i="1"/>
              <a:t>columns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</a:p>
          <a:p>
            <a:pPr marL="0" lvl="2" indent="457200">
              <a:spcBef>
                <a:spcPts val="200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#layout {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display: grid;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grid: 100px 400px 100px / 200px 1fr 200px;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rid terminology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Grid terminology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Grid display type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Creating the grid template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Naming grid areas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Placing grid items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Implicit grid behavior</a:t>
            </a:r>
          </a:p>
          <a:p>
            <a:pPr marL="311150" indent="-311150" defTabSz="408940">
              <a:spcBef>
                <a:spcPts val="2900"/>
              </a:spcBef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Grid spacing and alignment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he grid Shorthand Property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6062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The grid Shorthand Property (cont’d)</a:t>
            </a:r>
          </a:p>
        </p:txBody>
      </p:sp>
      <p:sp>
        <p:nvSpPr>
          <p:cNvPr id="151" name="You can include line names and area names as well, in this order:…"/>
          <p:cNvSpPr txBox="1">
            <a:spLocks noGrp="1"/>
          </p:cNvSpPr>
          <p:nvPr>
            <p:ph type="body" idx="1"/>
          </p:nvPr>
        </p:nvSpPr>
        <p:spPr>
          <a:xfrm>
            <a:off x="952500" y="1919039"/>
            <a:ext cx="11099800" cy="697096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0"/>
              </a:spcBef>
              <a:buSzTx/>
              <a:buNone/>
            </a:pPr>
            <a:r>
              <a:rPr dirty="0"/>
              <a:t>You can include line names and area names as well, in this order: </a:t>
            </a:r>
          </a:p>
          <a:p>
            <a:pPr marL="0" indent="0" algn="ctr">
              <a:spcBef>
                <a:spcPts val="20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[</a:t>
            </a:r>
            <a:r>
              <a:rPr i="1" dirty="0"/>
              <a:t>start line name</a:t>
            </a:r>
            <a:r>
              <a:rPr dirty="0"/>
              <a:t>] "</a:t>
            </a:r>
            <a:r>
              <a:rPr i="1" dirty="0"/>
              <a:t>area names</a:t>
            </a:r>
            <a:r>
              <a:rPr dirty="0"/>
              <a:t>" &lt;</a:t>
            </a:r>
            <a:r>
              <a:rPr i="1" dirty="0"/>
              <a:t>track size</a:t>
            </a:r>
            <a:r>
              <a:rPr dirty="0"/>
              <a:t>&gt; [</a:t>
            </a:r>
            <a:r>
              <a:rPr i="1" dirty="0"/>
              <a:t>end line name</a:t>
            </a:r>
            <a:r>
              <a:rPr dirty="0"/>
              <a:t>]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</a:p>
          <a:p>
            <a:pPr marL="457200" marR="457200" indent="0" algn="just" defTabSz="457200">
              <a:spcBef>
                <a:spcPts val="240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#layout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grid;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grid: 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  [header-start]  "header  header  header" 100px 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  [content-start] "ads     main    links"  400px 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  [footer-start]  "footer  footer  footer" 100px 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  / [ads] 200px [main] 1fr [links] 200px;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  <a:p>
            <a:pPr marL="0" indent="0">
              <a:spcBef>
                <a:spcPts val="3000"/>
              </a:spcBef>
              <a:buSzTx/>
              <a:buNone/>
              <a:defRPr sz="2700"/>
            </a:pPr>
            <a:r>
              <a:rPr dirty="0"/>
              <a:t>The names and height for each row are stacked here for clarity. Note that the column track information is still after the slash (/).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ing Items Using Grid Lin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Placing Items Using Grid Lines</a:t>
            </a:r>
          </a:p>
        </p:txBody>
      </p:sp>
      <p:sp>
        <p:nvSpPr>
          <p:cNvPr id="154" name="grid-row-start…"/>
          <p:cNvSpPr txBox="1">
            <a:spLocks noGrp="1"/>
          </p:cNvSpPr>
          <p:nvPr>
            <p:ph type="body" idx="1"/>
          </p:nvPr>
        </p:nvSpPr>
        <p:spPr>
          <a:xfrm>
            <a:off x="952500" y="2161629"/>
            <a:ext cx="11099800" cy="6728371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grid-row-start</a:t>
            </a:r>
          </a:p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grid-row-end</a:t>
            </a:r>
          </a:p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grid-column-start</a:t>
            </a:r>
          </a:p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grid-column-end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,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"line name</a:t>
            </a:r>
            <a:r>
              <a:t>",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span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number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span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"line name"</a:t>
            </a:r>
            <a:r>
              <a:t>,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number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"line name"</a:t>
            </a:r>
          </a:p>
          <a:p>
            <a:r>
              <a:t>These properties position grid items on the grid by referencing the grid lines where they begin and end.</a:t>
            </a:r>
          </a:p>
          <a:p>
            <a:r>
              <a:t>The property is applied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item</a:t>
            </a:r>
            <a:r>
              <a:t> element.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ing Items on the Grid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1369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Placing Items on the Grid (cont’d)</a:t>
            </a:r>
          </a:p>
        </p:txBody>
      </p:sp>
      <p:sp>
        <p:nvSpPr>
          <p:cNvPr id="157" name="By line number:…"/>
          <p:cNvSpPr txBox="1">
            <a:spLocks noGrp="1"/>
          </p:cNvSpPr>
          <p:nvPr>
            <p:ph type="body" sz="half" idx="1"/>
          </p:nvPr>
        </p:nvSpPr>
        <p:spPr>
          <a:xfrm>
            <a:off x="952500" y="1573311"/>
            <a:ext cx="4917083" cy="7253189"/>
          </a:xfrm>
          <a:prstGeom prst="rect">
            <a:avLst/>
          </a:prstGeom>
        </p:spPr>
        <p:txBody>
          <a:bodyPr anchor="b">
            <a:normAutofit lnSpcReduction="10000"/>
          </a:bodyPr>
          <a:lstStyle/>
          <a:p>
            <a:pPr marL="0" indent="0" defTabSz="508254">
              <a:spcBef>
                <a:spcPts val="3600"/>
              </a:spcBef>
              <a:buSzTx/>
              <a:buNone/>
              <a:defRPr sz="2088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By line number:</a:t>
            </a:r>
          </a:p>
          <a:p>
            <a:pPr marL="0" lvl="1" indent="198881" algn="just" defTabSz="397763">
              <a:spcBef>
                <a:spcPts val="100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grid-row-start: 1;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grid-row-end: 2;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grid-column-start: 1;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grid-column-end: 4;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  <a:p>
            <a:pPr marL="0" indent="0" algn="just" defTabSz="397763">
              <a:spcBef>
                <a:spcPts val="2000"/>
              </a:spcBef>
              <a:buSzTx/>
              <a:buNone/>
              <a:defRPr sz="2088" b="1" baseline="-2394">
                <a:latin typeface="+mj-lt"/>
                <a:ea typeface="+mj-ea"/>
                <a:cs typeface="+mj-cs"/>
                <a:sym typeface="Helvetica"/>
              </a:defRPr>
            </a:pPr>
            <a:r>
              <a:rPr sz="3200" dirty="0"/>
              <a:t>Using a span:</a:t>
            </a:r>
          </a:p>
          <a:p>
            <a:pPr marL="0" lvl="1" indent="198881" algn="just" defTabSz="397763">
              <a:spcBef>
                <a:spcPts val="100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...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grid-column-start: 1;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</a:t>
            </a:r>
            <a:r>
              <a:rPr sz="3200" b="0" dirty="0">
                <a:solidFill>
                  <a:srgbClr val="000000"/>
                </a:solidFill>
              </a:rPr>
              <a:t>grid-column-end:</a:t>
            </a:r>
            <a:r>
              <a:rPr sz="3200" dirty="0"/>
              <a:t> span 3;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  <a:p>
            <a:pPr marL="0" indent="0" defTabSz="397763">
              <a:spcBef>
                <a:spcPts val="2000"/>
              </a:spcBef>
              <a:buSzTx/>
              <a:buNone/>
              <a:defRPr sz="2088" b="1" baseline="-2394">
                <a:latin typeface="+mj-lt"/>
                <a:ea typeface="+mj-ea"/>
                <a:cs typeface="+mj-cs"/>
                <a:sym typeface="Helvetica"/>
              </a:defRPr>
            </a:pPr>
            <a:r>
              <a:rPr sz="3200" dirty="0"/>
              <a:t>Starting from the last grid line and spanning backward:</a:t>
            </a:r>
          </a:p>
          <a:p>
            <a:pPr marL="0" lvl="1" indent="198881" algn="just" defTabSz="397763">
              <a:spcBef>
                <a:spcPts val="100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...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grid-column-start: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span 3</a:t>
            </a:r>
            <a:r>
              <a:rPr sz="3200" dirty="0"/>
              <a:t>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</a:t>
            </a:r>
            <a:r>
              <a:rPr sz="3200" b="0" dirty="0">
                <a:solidFill>
                  <a:srgbClr val="000000"/>
                </a:solidFill>
              </a:rPr>
              <a:t>grid-column-end:</a:t>
            </a:r>
            <a:r>
              <a:rPr sz="3200" dirty="0"/>
              <a:t> -1;</a:t>
            </a:r>
          </a:p>
          <a:p>
            <a:pPr marL="0" lvl="1" indent="198881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  <p:pic>
        <p:nvPicPr>
          <p:cNvPr id="158" name="lwd5_1639_itemplacement.png" descr="lwd5_1639_itemplacem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83042" y="1688008"/>
            <a:ext cx="7086916" cy="3977532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By line name:…"/>
          <p:cNvSpPr txBox="1"/>
          <p:nvPr/>
        </p:nvSpPr>
        <p:spPr>
          <a:xfrm>
            <a:off x="6596225" y="6545694"/>
            <a:ext cx="5191991" cy="2328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spcBef>
                <a:spcPts val="3000"/>
              </a:spcBef>
              <a:defRPr sz="2200" b="1" baseline="-2272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sz="3200" dirty="0"/>
              <a:t>By line name:</a:t>
            </a:r>
          </a:p>
          <a:p>
            <a:pPr marR="457200" algn="just" defTabSz="457200">
              <a:spcBef>
                <a:spcPts val="2000"/>
              </a:spcBef>
              <a:defRPr sz="2000" baseline="-2500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</a:t>
            </a:r>
          </a:p>
          <a:p>
            <a:pPr marR="457200" algn="just" defTabSz="457200">
              <a:defRPr sz="2000" baseline="-2500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grid-row-start: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header-start</a:t>
            </a:r>
            <a:r>
              <a:rPr sz="3200" dirty="0"/>
              <a:t>;</a:t>
            </a:r>
          </a:p>
          <a:p>
            <a:pPr marR="457200" algn="just" defTabSz="457200">
              <a:defRPr sz="2000" baseline="-2500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grid-row-end: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header-end</a:t>
            </a:r>
            <a:r>
              <a:rPr sz="3200" dirty="0"/>
              <a:t>;</a:t>
            </a:r>
          </a:p>
          <a:p>
            <a:pPr marR="457200" algn="just" defTabSz="457200">
              <a:defRPr sz="2000" baseline="-2500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…</a:t>
            </a:r>
          </a:p>
          <a:p>
            <a:pPr marR="457200" algn="just" defTabSz="457200">
              <a:defRPr sz="2000" baseline="-2500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ing Items on the Grid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6420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Placing Items on the Grid (cont’d)</a:t>
            </a:r>
          </a:p>
        </p:txBody>
      </p:sp>
      <p:sp>
        <p:nvSpPr>
          <p:cNvPr id="162" name="grid-row…"/>
          <p:cNvSpPr txBox="1">
            <a:spLocks noGrp="1"/>
          </p:cNvSpPr>
          <p:nvPr>
            <p:ph type="body" idx="1"/>
          </p:nvPr>
        </p:nvSpPr>
        <p:spPr>
          <a:xfrm>
            <a:off x="952500" y="2022623"/>
            <a:ext cx="11099800" cy="6867377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grid-row</a:t>
            </a:r>
          </a:p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grid-column</a:t>
            </a:r>
          </a:p>
          <a:p>
            <a:pPr marL="0" indent="0"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"start line</a:t>
            </a:r>
            <a:r>
              <a:rPr spc="-29" dirty="0"/>
              <a:t>”</a:t>
            </a:r>
            <a:r>
              <a:rPr dirty="0"/>
              <a:t> / “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end line” 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dirty="0"/>
              <a:t>These shorthand properties combine the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*-start</a:t>
            </a:r>
            <a:r>
              <a:rPr dirty="0"/>
              <a:t> and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*-end</a:t>
            </a:r>
            <a:r>
              <a:rPr dirty="0"/>
              <a:t> properties into a single declaration. Values are separated by a slash (/):</a:t>
            </a:r>
          </a:p>
          <a:p>
            <a:pPr marL="457200" marR="457200" indent="0" algn="just" defTabSz="457200">
              <a:spcBef>
                <a:spcPts val="3000"/>
              </a:spcBef>
              <a:buSzTx/>
              <a:buNone/>
              <a:defRPr sz="2600" baseline="-192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600" baseline="-1923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>
                <a:solidFill>
                  <a:srgbClr val="000000"/>
                </a:solidFill>
              </a:rPr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grid-row: 1 / 2;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600" b="1" baseline="-1923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grid-column: 1 / span 3;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600" baseline="-192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ing Items on the Grid  Using Are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Placing Items on the Grid </a:t>
            </a:r>
            <a:br/>
            <a:r>
              <a:t>Using Areas</a:t>
            </a:r>
          </a:p>
        </p:txBody>
      </p:sp>
      <p:sp>
        <p:nvSpPr>
          <p:cNvPr id="165" name="grid-area…"/>
          <p:cNvSpPr txBox="1">
            <a:spLocks noGrp="1"/>
          </p:cNvSpPr>
          <p:nvPr>
            <p:ph type="body" idx="1"/>
          </p:nvPr>
        </p:nvSpPr>
        <p:spPr>
          <a:xfrm>
            <a:off x="750912" y="2616200"/>
            <a:ext cx="11597135" cy="62738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grid-area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 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Area name</a:t>
            </a:r>
            <a:r>
              <a:rPr dirty="0"/>
              <a:t>, </a:t>
            </a:r>
            <a:r>
              <a:rPr i="1" dirty="0"/>
              <a:t>1 to 4 line identifiers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dirty="0">
                <a:latin typeface="+mj-lt"/>
                <a:ea typeface="+mj-ea"/>
                <a:cs typeface="+mj-cs"/>
                <a:sym typeface="Helvetica"/>
              </a:rPr>
              <a:t>Positions an item in an area created with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grid-template-areas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:</a:t>
            </a:r>
          </a:p>
          <a:p>
            <a:pPr marL="0" marR="457200" indent="0" algn="just" defTabSz="457200">
              <a:spcBef>
                <a:spcPts val="300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#one {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grid-area: header;</a:t>
            </a:r>
            <a:r>
              <a:rPr sz="3200" dirty="0"/>
              <a:t>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#two {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grid-area: ads;</a:t>
            </a:r>
            <a:r>
              <a:rPr sz="3200" dirty="0"/>
              <a:t>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#three {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grid-area: main;</a:t>
            </a:r>
            <a:r>
              <a:rPr sz="3200" dirty="0"/>
              <a:t>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#four {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grid-area: links;</a:t>
            </a:r>
            <a:r>
              <a:rPr sz="3200" dirty="0"/>
              <a:t>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 baseline="-227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#five {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grid-area: footer;</a:t>
            </a:r>
            <a:r>
              <a:rPr sz="3200" dirty="0"/>
              <a:t> }</a:t>
            </a:r>
          </a:p>
        </p:txBody>
      </p:sp>
      <p:pic>
        <p:nvPicPr>
          <p:cNvPr id="166" name="lwd5_1640_areas.png" descr="lwd5_1640_area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0200" y="5124450"/>
            <a:ext cx="7620000" cy="3695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Implicit Grid Behavi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Implicit Grid Behavior</a:t>
            </a:r>
          </a:p>
        </p:txBody>
      </p:sp>
      <p:sp>
        <p:nvSpPr>
          <p:cNvPr id="169" name="The Grid Layout system does some things for you automatically (implicit behavior):…"/>
          <p:cNvSpPr txBox="1">
            <a:spLocks noGrp="1"/>
          </p:cNvSpPr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The Grid Layout system does some things for you automatically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implicit behavior</a:t>
            </a:r>
            <a:r>
              <a:t>):</a:t>
            </a:r>
          </a:p>
          <a:p>
            <a:pPr lvl="1"/>
            <a:r>
              <a:t>Generating “-start” and “-end” line names when you name an area (and vice versa) </a:t>
            </a:r>
          </a:p>
          <a:p>
            <a:pPr lvl="1"/>
            <a:r>
              <a:t>Flowing items into grid cells sequentially if you don’t explicitly place them</a:t>
            </a:r>
          </a:p>
          <a:p>
            <a:pPr lvl="1"/>
            <a:r>
              <a:t>Adding rows and columns on the fly as needed to fit items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Automatically Generated Track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87885"/>
          </a:xfrm>
          <a:prstGeom prst="rect">
            <a:avLst/>
          </a:prstGeom>
        </p:spPr>
        <p:txBody>
          <a:bodyPr/>
          <a:lstStyle/>
          <a:p>
            <a:r>
              <a:t>Automatically Generated Tracks</a:t>
            </a:r>
          </a:p>
        </p:txBody>
      </p:sp>
      <p:sp>
        <p:nvSpPr>
          <p:cNvPr id="172" name="grid-auto-rows…"/>
          <p:cNvSpPr txBox="1">
            <a:spLocks noGrp="1"/>
          </p:cNvSpPr>
          <p:nvPr>
            <p:ph type="body" idx="1"/>
          </p:nvPr>
        </p:nvSpPr>
        <p:spPr>
          <a:xfrm>
            <a:off x="952500" y="2146300"/>
            <a:ext cx="11099800" cy="6993335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grid-auto-rows</a:t>
            </a:r>
          </a:p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grid-auto-columns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Li</a:t>
            </a:r>
            <a:r>
              <a:rPr i="1"/>
              <a:t>st of track sizes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t>Provide one or more track sizes for automated tracks. If you provide more than one value, it acts as a repeating pattern.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sz="2700"/>
              <a:t>Column widths are set explicitly with a template, but columns will be generated automatically with a height of 200 pixels:</a:t>
            </a:r>
          </a:p>
          <a:p>
            <a:pPr marL="0" lvl="2" indent="457200">
              <a:spcBef>
                <a:spcPts val="3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grid-template-columns: repeat(3, 1fr);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grid-auto-rows:</a:t>
            </a:r>
            <a:r>
              <a:t> 200px;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Flow Direction and Dens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Flow Direction and Density</a:t>
            </a:r>
          </a:p>
        </p:txBody>
      </p:sp>
      <p:sp>
        <p:nvSpPr>
          <p:cNvPr id="175" name="grid-auto-flow…"/>
          <p:cNvSpPr txBox="1">
            <a:spLocks noGrp="1"/>
          </p:cNvSpPr>
          <p:nvPr>
            <p:ph type="body" idx="1"/>
          </p:nvPr>
        </p:nvSpPr>
        <p:spPr>
          <a:xfrm>
            <a:off x="952500" y="2146300"/>
            <a:ext cx="11099800" cy="6993335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grid-auto-flow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row</a:t>
            </a:r>
            <a:r>
              <a:rPr i="1" dirty="0"/>
              <a:t> or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column</a:t>
            </a:r>
            <a:r>
              <a:rPr i="1"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dense</a:t>
            </a:r>
            <a:r>
              <a:rPr i="1" dirty="0"/>
              <a:t> (optional)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rPr dirty="0"/>
              <a:t>Specifies whether you’d like items to flow in by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row</a:t>
            </a:r>
            <a:r>
              <a:rPr dirty="0"/>
              <a:t> or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column</a:t>
            </a:r>
            <a:r>
              <a:rPr dirty="0"/>
              <a:t>. The default is the writing direction of the document. 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</a:p>
          <a:p>
            <a:pPr marL="457200" marR="457200" indent="0" algn="just" defTabSz="457200">
              <a:spcBef>
                <a:spcPts val="1200"/>
              </a:spcBef>
              <a:buSzTx/>
              <a:buNone/>
              <a:defRPr sz="2700" baseline="-185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#listings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 baseline="-185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grid;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 baseline="-1851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>
                <a:solidFill>
                  <a:srgbClr val="000000"/>
                </a:solidFill>
              </a:rPr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grid-auto-flow: column dense;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 baseline="-185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Flow Direction and Density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Flow Direction and Density (cont’d)</a:t>
            </a:r>
          </a:p>
        </p:txBody>
      </p:sp>
      <p:sp>
        <p:nvSpPr>
          <p:cNvPr id="178" name="The dense keyword instructs the browser to fill in the grid as densely as possible, allowing items to appear out of order."/>
          <p:cNvSpPr txBox="1"/>
          <p:nvPr/>
        </p:nvSpPr>
        <p:spPr>
          <a:xfrm>
            <a:off x="1048692" y="1959860"/>
            <a:ext cx="11001574" cy="1860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dense</a:t>
            </a:r>
            <a:r>
              <a:rPr dirty="0"/>
              <a:t> keyword instructs the browser to fill in the grid as densely as possible, allowing items to appear out of order.</a:t>
            </a:r>
          </a:p>
        </p:txBody>
      </p:sp>
      <p:pic>
        <p:nvPicPr>
          <p:cNvPr id="179" name="lwd5_1643_dense.png" descr="lwd5_1643_den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3469" y="3616622"/>
            <a:ext cx="6257862" cy="52967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he Grid Property (Revisite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957785"/>
          </a:xfrm>
          <a:prstGeom prst="rect">
            <a:avLst/>
          </a:prstGeom>
        </p:spPr>
        <p:txBody>
          <a:bodyPr/>
          <a:lstStyle/>
          <a:p>
            <a:r>
              <a:t>The Grid Property (Revisited)</a:t>
            </a:r>
          </a:p>
        </p:txBody>
      </p:sp>
      <p:sp>
        <p:nvSpPr>
          <p:cNvPr id="182" name="Use the auto-flow keyword in the shorthand grid property to indicate that the rows or columns should be generated automatically.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/>
          <a:lstStyle/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auto-flow</a:t>
            </a:r>
            <a:r>
              <a:t> keyword in the shorthand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grid</a:t>
            </a:r>
            <a:r>
              <a:t> property to indicate that the rows or columns should be generated automatically.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/>
            </a:r>
            <a:br/>
            <a:r>
              <a:t>Columns are established explicitly, but the rows generate automatically. </a:t>
            </a:r>
            <a:r>
              <a:rPr i="1"/>
              <a:t>(Remember, row information goes before the slash.)</a:t>
            </a:r>
          </a:p>
          <a:p>
            <a:pPr marL="0" indent="0" algn="ctr" defTabSz="543305">
              <a:spcBef>
                <a:spcPts val="3900"/>
              </a:spcBef>
              <a:buSzTx/>
              <a:buNone/>
              <a:defRPr sz="2790">
                <a:latin typeface="Courier"/>
                <a:ea typeface="Courier"/>
                <a:cs typeface="Courier"/>
                <a:sym typeface="Courier"/>
              </a:defRPr>
            </a:pPr>
            <a:r>
              <a:t>grid: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auto-flow</a:t>
            </a:r>
            <a:r>
              <a:t> 200px / repeat(3, 1fr);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t>Because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auto-flow</a:t>
            </a:r>
            <a:r>
              <a:t> is included with row information,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grid-auto-flow</a:t>
            </a:r>
            <a:r>
              <a:t> is set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row</a:t>
            </a:r>
            <a:r>
              <a:t>.</a:t>
            </a:r>
            <a:endParaRPr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How CSS Grids Wor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CSS Grids Work</a:t>
            </a:r>
          </a:p>
        </p:txBody>
      </p:sp>
      <p:sp>
        <p:nvSpPr>
          <p:cNvPr id="94" name="Set an element’s display to grid to establish a grid container. Its children become grid item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29166" indent="-529166">
              <a:buSzPct val="100000"/>
              <a:buAutoNum type="arabicPeriod"/>
            </a:pPr>
            <a:r>
              <a:t>Set an element’s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display</a:t>
            </a:r>
            <a:r>
              <a:t> to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grid</a:t>
            </a:r>
            <a:r>
              <a:t> to establish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container</a:t>
            </a:r>
            <a:r>
              <a:t>. Its children become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items</a:t>
            </a:r>
            <a:r>
              <a:t>.</a:t>
            </a:r>
          </a:p>
          <a:p>
            <a:pPr marL="529166" indent="-529166">
              <a:buSzPct val="100000"/>
              <a:buAutoNum type="arabicPeriod"/>
            </a:pPr>
            <a:r>
              <a:t>Set up the columns and rows for the grid (explicitly or with rules for how they are created on the fly).</a:t>
            </a:r>
          </a:p>
          <a:p>
            <a:pPr marL="529166" indent="-529166">
              <a:buSzPct val="100000"/>
              <a:buAutoNum type="arabicPeriod"/>
            </a:pPr>
            <a:r>
              <a:t>Assign each grid item to an area on the grid (or let them flow in automatically in sequential order).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pacing Between Track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02892"/>
          </a:xfrm>
          <a:prstGeom prst="rect">
            <a:avLst/>
          </a:prstGeom>
        </p:spPr>
        <p:txBody>
          <a:bodyPr/>
          <a:lstStyle/>
          <a:p>
            <a:r>
              <a:t>Spacing Between Tracks</a:t>
            </a:r>
          </a:p>
        </p:txBody>
      </p:sp>
      <p:sp>
        <p:nvSpPr>
          <p:cNvPr id="185" name="grid-row-gap…"/>
          <p:cNvSpPr txBox="1"/>
          <p:nvPr/>
        </p:nvSpPr>
        <p:spPr>
          <a:xfrm>
            <a:off x="952500" y="2132707"/>
            <a:ext cx="11099800" cy="6646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grid-row-gap</a:t>
            </a:r>
          </a:p>
          <a:p>
            <a:pPr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grid-column-gap</a:t>
            </a:r>
          </a:p>
          <a:p>
            <a:pPr algn="l">
              <a:spcBef>
                <a:spcPts val="2400"/>
              </a:spcBef>
              <a:defRPr sz="27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L</a:t>
            </a:r>
            <a:r>
              <a:rPr i="1"/>
              <a:t>ength (must not be negative)</a:t>
            </a:r>
          </a:p>
          <a:p>
            <a:pPr>
              <a:spcBef>
                <a:spcPts val="4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grid-gap</a:t>
            </a:r>
          </a:p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rPr sz="27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2700"/>
              <a:t> </a:t>
            </a:r>
            <a:r>
              <a:rPr sz="2700" i="1">
                <a:latin typeface="Courier"/>
                <a:ea typeface="Courier"/>
                <a:cs typeface="Courier"/>
                <a:sym typeface="Courier"/>
              </a:rPr>
              <a:t>grid-row-gap grid-column-gap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Adds space between the row and/or columns tracks of the grid</a:t>
            </a:r>
          </a:p>
          <a:p>
            <a:pPr algn="l">
              <a:spcBef>
                <a:spcPts val="7200"/>
              </a:spcBef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rPr>
              <a:t>NOTE: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These property names will be changing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row-gap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column-gap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gap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but the new names are not yet supported.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pace Between Track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1753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Space Between Tracks (cont’d)</a:t>
            </a:r>
          </a:p>
        </p:txBody>
      </p:sp>
      <p:sp>
        <p:nvSpPr>
          <p:cNvPr id="188" name="If you want equal space between all tracks in a grid, use a gap instead of creating additional spacing tracks:…"/>
          <p:cNvSpPr txBox="1">
            <a:spLocks noGrp="1"/>
          </p:cNvSpPr>
          <p:nvPr>
            <p:ph type="body" idx="1"/>
          </p:nvPr>
        </p:nvSpPr>
        <p:spPr>
          <a:xfrm>
            <a:off x="999579" y="1509117"/>
            <a:ext cx="11099801" cy="62865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2400"/>
              </a:spcBef>
              <a:buSzTx/>
              <a:buNone/>
            </a:pPr>
            <a:r>
              <a:t>If you want equal space between all tracks in a grid, use a gap instead of creating additional spacing tracks: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 algn="ctr">
              <a:spcBef>
                <a:spcPts val="2400"/>
              </a:spcBef>
              <a:buSzTx/>
              <a:buNone/>
              <a:def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grid-gap: </a:t>
            </a:r>
            <a:r>
              <a:rPr b="0">
                <a:solidFill>
                  <a:srgbClr val="000000"/>
                </a:solidFill>
              </a:rPr>
              <a:t>20px 50px;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 algn="ctr">
              <a:spcBef>
                <a:spcPts val="2000"/>
              </a:spcBef>
              <a:buSzTx/>
              <a:buNone/>
              <a:defRPr sz="2700" i="1">
                <a:latin typeface="+mj-lt"/>
                <a:ea typeface="+mj-ea"/>
                <a:cs typeface="+mj-cs"/>
                <a:sym typeface="Helvetica"/>
              </a:defRPr>
            </a:pPr>
            <a:r>
              <a:rPr>
                <a:latin typeface="+mn-lt"/>
                <a:ea typeface="+mn-ea"/>
                <a:cs typeface="+mn-cs"/>
                <a:sym typeface="Helvetica Light"/>
              </a:rPr>
              <a:t>(Adds 20px space between rows and 50px between columns)</a:t>
            </a:r>
          </a:p>
        </p:txBody>
      </p:sp>
      <p:pic>
        <p:nvPicPr>
          <p:cNvPr id="189" name="lwd5_1644_gap.png" descr="lwd5_1644_g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90332" y="4173983"/>
            <a:ext cx="7224136" cy="48461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Item Al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Item Alignment</a:t>
            </a:r>
          </a:p>
        </p:txBody>
      </p:sp>
      <p:sp>
        <p:nvSpPr>
          <p:cNvPr id="192" name="justify-self…"/>
          <p:cNvSpPr txBox="1">
            <a:spLocks noGrp="1"/>
          </p:cNvSpPr>
          <p:nvPr>
            <p:ph type="body" idx="1"/>
          </p:nvPr>
        </p:nvSpPr>
        <p:spPr>
          <a:xfrm>
            <a:off x="952500" y="2314376"/>
            <a:ext cx="11099800" cy="6575624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justify-self</a:t>
            </a:r>
          </a:p>
          <a:p>
            <a:pPr marL="0" indent="0" algn="ctr">
              <a:spcBef>
                <a:spcPts val="0"/>
              </a:spcBef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align-self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self-start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self-end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stretch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When an item element doesn’t fill its grid cell</a:t>
            </a:r>
            <a:r>
              <a:t>, you can specify how it should be aligned within the cell.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justify-self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inline</a:t>
            </a:r>
            <a:r>
              <a:t> axis (horizontal for L-to-R languages).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align-self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block</a:t>
            </a:r>
            <a:r>
              <a:t> (vertical) axis.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Item Alignmen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3331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Item Alignment (cont’d)</a:t>
            </a:r>
          </a:p>
        </p:txBody>
      </p:sp>
      <p:pic>
        <p:nvPicPr>
          <p:cNvPr id="195" name="lwd5_1645_self.png" descr="lwd5_1645_sel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1691729"/>
            <a:ext cx="10160000" cy="5740401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NOTE: These properties are applied to the individual grid item element."/>
          <p:cNvSpPr txBox="1"/>
          <p:nvPr/>
        </p:nvSpPr>
        <p:spPr>
          <a:xfrm>
            <a:off x="329694" y="8016872"/>
            <a:ext cx="12345413" cy="558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These properties are applied to the individual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item</a:t>
            </a:r>
            <a:r>
              <a:t> element.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Aligning All the Ite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Aligning All the Items</a:t>
            </a:r>
          </a:p>
        </p:txBody>
      </p:sp>
      <p:sp>
        <p:nvSpPr>
          <p:cNvPr id="199" name="justify-items…"/>
          <p:cNvSpPr txBox="1">
            <a:spLocks noGrp="1"/>
          </p:cNvSpPr>
          <p:nvPr>
            <p:ph type="body" idx="1"/>
          </p:nvPr>
        </p:nvSpPr>
        <p:spPr>
          <a:xfrm>
            <a:off x="952500" y="2314376"/>
            <a:ext cx="11099800" cy="6575624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justify-items</a:t>
            </a:r>
          </a:p>
          <a:p>
            <a:pPr marL="0" indent="0" algn="ctr">
              <a:spcBef>
                <a:spcPts val="0"/>
              </a:spcBef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align-items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self-start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self-end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stretch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</a:p>
          <a:p>
            <a:pPr marL="0" indent="0">
              <a:buSzTx/>
              <a:buNone/>
            </a:pPr>
            <a:r>
              <a:t>These properties align items in their cells all at once. They are applied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container</a:t>
            </a:r>
            <a:r>
              <a:t>.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justify-items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inline</a:t>
            </a:r>
            <a:r>
              <a:t> axis.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align-items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block</a:t>
            </a:r>
            <a:r>
              <a:t> (vertical) axis.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rack Al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Track Alignment</a:t>
            </a:r>
          </a:p>
        </p:txBody>
      </p:sp>
      <p:sp>
        <p:nvSpPr>
          <p:cNvPr id="202" name="justify-content…"/>
          <p:cNvSpPr txBox="1">
            <a:spLocks noGrp="1"/>
          </p:cNvSpPr>
          <p:nvPr>
            <p:ph type="body" idx="1"/>
          </p:nvPr>
        </p:nvSpPr>
        <p:spPr>
          <a:xfrm>
            <a:off x="952500" y="2314376"/>
            <a:ext cx="11099800" cy="6575624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justify-content</a:t>
            </a:r>
          </a:p>
          <a:p>
            <a:pPr marL="0" indent="0" algn="ctr">
              <a:spcBef>
                <a:spcPts val="0"/>
              </a:spcBef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align-content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stretch</a:t>
            </a:r>
            <a:r>
              <a:t>, </a:t>
            </a:r>
            <a:br/>
            <a:r>
              <a:rPr>
                <a:latin typeface="Courier"/>
                <a:ea typeface="Courier"/>
                <a:cs typeface="Courier"/>
                <a:sym typeface="Courier"/>
              </a:rPr>
              <a:t>space-around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space-between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space-evenly</a:t>
            </a:r>
          </a:p>
          <a:p>
            <a:pPr marL="0" indent="0">
              <a:buSzTx/>
              <a:buNone/>
            </a:pPr>
            <a:r>
              <a:t>When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tracks do not fill the entire container</a:t>
            </a:r>
            <a:r>
              <a:t>, you can specify how tracks align. 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justify-content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inline</a:t>
            </a:r>
            <a:r>
              <a:t> axis (horizontal for L-to-R languages).</a:t>
            </a:r>
          </a:p>
          <a:p>
            <a:pPr marL="0" indent="0">
              <a:buSzTx/>
              <a:buNone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align-content</a:t>
            </a:r>
            <a:r>
              <a:t> aligns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block</a:t>
            </a:r>
            <a:r>
              <a:t> (vertical) axis.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rack Alignment (cont’d)"/>
          <p:cNvSpPr txBox="1">
            <a:spLocks noGrp="1"/>
          </p:cNvSpPr>
          <p:nvPr>
            <p:ph type="title"/>
          </p:nvPr>
        </p:nvSpPr>
        <p:spPr>
          <a:xfrm>
            <a:off x="999579" y="992385"/>
            <a:ext cx="11099801" cy="106323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Track Alignment (cont’d)</a:t>
            </a:r>
          </a:p>
        </p:txBody>
      </p:sp>
      <p:pic>
        <p:nvPicPr>
          <p:cNvPr id="205" name="lwd5_1646_content.png" descr="lwd5_1646_cont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843322"/>
            <a:ext cx="13004800" cy="4066956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NOTE: These properties are applied to the grid container."/>
          <p:cNvSpPr txBox="1"/>
          <p:nvPr/>
        </p:nvSpPr>
        <p:spPr>
          <a:xfrm>
            <a:off x="1462440" y="7852510"/>
            <a:ext cx="10079920" cy="558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These properties are applied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grid container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rid Property Review"/>
          <p:cNvSpPr txBox="1">
            <a:spLocks noGrp="1"/>
          </p:cNvSpPr>
          <p:nvPr>
            <p:ph type="title"/>
          </p:nvPr>
        </p:nvSpPr>
        <p:spPr>
          <a:xfrm>
            <a:off x="952500" y="584200"/>
            <a:ext cx="11099800" cy="1341488"/>
          </a:xfrm>
          <a:prstGeom prst="rect">
            <a:avLst/>
          </a:prstGeom>
        </p:spPr>
        <p:txBody>
          <a:bodyPr/>
          <a:lstStyle/>
          <a:p>
            <a:r>
              <a:t>Grid Property Review</a:t>
            </a:r>
          </a:p>
        </p:txBody>
      </p:sp>
      <p:sp>
        <p:nvSpPr>
          <p:cNvPr id="209" name="Grid container properties…"/>
          <p:cNvSpPr txBox="1">
            <a:spLocks noGrp="1"/>
          </p:cNvSpPr>
          <p:nvPr>
            <p:ph type="body" sz="half" idx="1"/>
          </p:nvPr>
        </p:nvSpPr>
        <p:spPr>
          <a:xfrm>
            <a:off x="1120109" y="2030076"/>
            <a:ext cx="5895778" cy="74119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Sz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rPr sz="2200" dirty="0"/>
              <a:t>Grid container properties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16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display: grid | inline-grid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grid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 grid-template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    grid-template-rows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    grid-template-columns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    grid-template-areas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grid-auto-rows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grid-auto-columns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grid-auto-flow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grid-gap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grid-row-gap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  grid-column-gap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justify-items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align-items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justify-content</a:t>
            </a:r>
          </a:p>
          <a:p>
            <a:pPr marL="457200" marR="457200" indent="-228600" defTabSz="457200">
              <a:lnSpc>
                <a:spcPct val="110000"/>
              </a:lnSpc>
              <a:spcBef>
                <a:spcPts val="3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200" dirty="0"/>
              <a:t>align-content</a:t>
            </a:r>
          </a:p>
        </p:txBody>
      </p:sp>
      <p:sp>
        <p:nvSpPr>
          <p:cNvPr id="210" name="Grid item properties…"/>
          <p:cNvSpPr txBox="1"/>
          <p:nvPr/>
        </p:nvSpPr>
        <p:spPr>
          <a:xfrm>
            <a:off x="7244687" y="1925688"/>
            <a:ext cx="4807613" cy="5296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R="457200" algn="l" defTabSz="457200">
              <a:lnSpc>
                <a:spcPts val="4000"/>
              </a:lnSpc>
              <a:spcBef>
                <a:spcPts val="9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Grid item properties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16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grid-column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grid-column-start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grid-column-end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grid-row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grid-row-start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grid-row-end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grid-area  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justify-self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align-self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Myriad Pro Light"/>
                <a:ea typeface="Myriad Pro Light"/>
                <a:cs typeface="Myriad Pro Light"/>
                <a:sym typeface="Myriad Pro Light"/>
              </a:defRPr>
            </a:pPr>
            <a:r>
              <a:rPr dirty="0">
                <a:latin typeface="Courier"/>
                <a:ea typeface="Courier"/>
                <a:cs typeface="Courier"/>
                <a:sym typeface="Courier"/>
              </a:rPr>
              <a:t>order</a:t>
            </a:r>
            <a:r>
              <a:rPr dirty="0"/>
              <a:t> </a:t>
            </a:r>
            <a:r>
              <a:rPr dirty="0">
                <a:latin typeface="+mn-lt"/>
                <a:ea typeface="+mn-ea"/>
                <a:cs typeface="+mn-cs"/>
                <a:sym typeface="Helvetica Light"/>
              </a:rPr>
              <a:t>(not part of Grid Module)</a:t>
            </a:r>
          </a:p>
          <a:p>
            <a:pPr marL="457200" marR="457200" indent="-228600" algn="l" defTabSz="457200">
              <a:lnSpc>
                <a:spcPct val="110000"/>
              </a:lnSpc>
              <a:spcBef>
                <a:spcPts val="300"/>
              </a:spcBef>
              <a:defRPr sz="2200">
                <a:latin typeface="Myriad Pro Light"/>
                <a:ea typeface="Myriad Pro Light"/>
                <a:cs typeface="Myriad Pro Light"/>
                <a:sym typeface="Myriad Pro Light"/>
              </a:defRPr>
            </a:pPr>
            <a:r>
              <a:rPr dirty="0">
                <a:latin typeface="Courier"/>
                <a:ea typeface="Courier"/>
                <a:cs typeface="Courier"/>
                <a:sym typeface="Courier"/>
              </a:rPr>
              <a:t>z-index </a:t>
            </a:r>
            <a:r>
              <a:rPr dirty="0">
                <a:latin typeface="+mn-lt"/>
                <a:ea typeface="+mn-ea"/>
                <a:cs typeface="+mn-cs"/>
                <a:sym typeface="Helvetica Light"/>
              </a:rPr>
              <a:t>(not part of Grid Module)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rid Terminolog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Grid Terminology</a:t>
            </a:r>
          </a:p>
        </p:txBody>
      </p:sp>
      <p:pic>
        <p:nvPicPr>
          <p:cNvPr id="97" name="lwd5_1630_terms.png" descr="lwd5_1630_term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49253" y="2338345"/>
            <a:ext cx="8200452" cy="64373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reating a Grid Contain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a Grid Container</a:t>
            </a:r>
          </a:p>
        </p:txBody>
      </p:sp>
      <p:sp>
        <p:nvSpPr>
          <p:cNvPr id="100" name="To make an element a grid container, set its display property to grid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578358">
              <a:spcBef>
                <a:spcPts val="4100"/>
              </a:spcBef>
              <a:buSzTx/>
              <a:buNone/>
              <a:defRPr sz="2970"/>
            </a:pPr>
            <a:r>
              <a:rPr dirty="0"/>
              <a:t>To make an element a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grid container</a:t>
            </a:r>
            <a:r>
              <a:rPr dirty="0"/>
              <a:t>, set its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display</a:t>
            </a:r>
            <a:r>
              <a:rPr dirty="0"/>
              <a:t> property to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grid</a:t>
            </a:r>
            <a:r>
              <a:rPr dirty="0"/>
              <a:t>.</a:t>
            </a:r>
          </a:p>
          <a:p>
            <a:pPr marL="0" indent="0" defTabSz="578358">
              <a:spcBef>
                <a:spcPts val="2900"/>
              </a:spcBef>
              <a:buSzTx/>
              <a:buNone/>
              <a:defRPr sz="2970"/>
            </a:pPr>
            <a:r>
              <a:rPr dirty="0"/>
              <a:t>All of its children automatically become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grid items</a:t>
            </a:r>
            <a:r>
              <a:rPr dirty="0"/>
              <a:t>.</a:t>
            </a:r>
          </a:p>
          <a:p>
            <a:pPr marL="0" marR="452627" lvl="2" indent="452627" algn="just" defTabSz="452627">
              <a:lnSpc>
                <a:spcPts val="3600"/>
              </a:lnSpc>
              <a:spcBef>
                <a:spcPts val="1900"/>
              </a:spcBef>
              <a:buSzTx/>
              <a:buNone/>
              <a:defRPr sz="1979" b="1" i="1">
                <a:solidFill>
                  <a:srgbClr val="00AB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The markup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>
                <a:solidFill>
                  <a:srgbClr val="000000"/>
                </a:solidFill>
              </a:rPr>
              <a:t>&lt;div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id="layout"</a:t>
            </a:r>
            <a:r>
              <a:rPr sz="3200" dirty="0">
                <a:solidFill>
                  <a:srgbClr val="000000"/>
                </a:solidFill>
              </a:rPr>
              <a:t>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&lt;div id="one"&gt;One&lt;/div&gt;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&lt;div id="two"&gt;Two&lt;/div&gt;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&lt;div id="three"&gt;Three&lt;/div&gt;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&lt;div id="four"&gt;Four&lt;/div&gt;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&lt;div id="five"&gt;Five&lt;/div&gt;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&lt;/div&gt;</a:t>
            </a:r>
          </a:p>
          <a:p>
            <a:pPr marL="0" marR="452627" lvl="2" indent="452627" algn="just" defTabSz="452627">
              <a:spcBef>
                <a:spcPts val="1900"/>
              </a:spcBef>
              <a:buSzTx/>
              <a:buNone/>
              <a:defRPr sz="2178" b="1" i="1">
                <a:solidFill>
                  <a:srgbClr val="00AB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The styles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#layout {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>
                <a:solidFill>
                  <a:srgbClr val="000000"/>
                </a:solidFill>
              </a:rPr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display: grid;</a:t>
            </a:r>
          </a:p>
          <a:p>
            <a:pPr marL="452627" marR="452627" lvl="2" indent="452627" algn="just" defTabSz="452627">
              <a:spcBef>
                <a:spcPts val="0"/>
              </a:spcBef>
              <a:buSzTx/>
              <a:buNone/>
              <a:defRPr sz="2178" baseline="-229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Defining Row and Column Track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30809"/>
          </a:xfrm>
          <a:prstGeom prst="rect">
            <a:avLst/>
          </a:prstGeom>
        </p:spPr>
        <p:txBody>
          <a:bodyPr/>
          <a:lstStyle/>
          <a:p>
            <a:r>
              <a:t>Defining Row and Column Tracks </a:t>
            </a:r>
          </a:p>
        </p:txBody>
      </p:sp>
      <p:sp>
        <p:nvSpPr>
          <p:cNvPr id="103" name="grid-template-rows…"/>
          <p:cNvSpPr txBox="1">
            <a:spLocks noGrp="1"/>
          </p:cNvSpPr>
          <p:nvPr>
            <p:ph type="body" idx="1"/>
          </p:nvPr>
        </p:nvSpPr>
        <p:spPr>
          <a:xfrm>
            <a:off x="952500" y="2129432"/>
            <a:ext cx="11099800" cy="676056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ctr" defTabSz="508254">
              <a:spcBef>
                <a:spcPts val="3600"/>
              </a:spcBef>
              <a:buSzTx/>
              <a:buNone/>
              <a:defRPr sz="261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grid-template-rows</a:t>
            </a:r>
          </a:p>
          <a:p>
            <a:pPr marL="0" indent="0" algn="ctr" defTabSz="508254">
              <a:spcBef>
                <a:spcPts val="0"/>
              </a:spcBef>
              <a:buSzTx/>
              <a:buNone/>
              <a:defRPr sz="261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grid-template-columns</a:t>
            </a:r>
          </a:p>
          <a:p>
            <a:pPr marL="0" indent="0" defTabSz="508254">
              <a:spcBef>
                <a:spcPts val="2000"/>
              </a:spcBef>
              <a:buSzTx/>
              <a:buNone/>
              <a:defRPr sz="261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 dirty="0"/>
              <a:t>,</a:t>
            </a:r>
            <a:r>
              <a:rPr i="1" dirty="0"/>
              <a:t> list of track sizes and optional line names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dirty="0"/>
              <a:t>The value of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grid-tempate-rows</a:t>
            </a:r>
            <a:r>
              <a:rPr dirty="0"/>
              <a:t> is a list of the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heights</a:t>
            </a:r>
            <a:r>
              <a:rPr dirty="0"/>
              <a:t> of each row track in the grid.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dirty="0"/>
              <a:t>The value of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grid-template-columns</a:t>
            </a:r>
            <a:r>
              <a:rPr dirty="0"/>
              <a:t> is a list of the </a:t>
            </a:r>
            <a:r>
              <a:rPr i="1" dirty="0">
                <a:latin typeface="+mj-lt"/>
                <a:ea typeface="+mj-ea"/>
                <a:cs typeface="+mj-cs"/>
                <a:sym typeface="Helvetica"/>
              </a:rPr>
              <a:t>widths</a:t>
            </a:r>
            <a:r>
              <a:rPr dirty="0"/>
              <a:t> of each column track in the grid.</a:t>
            </a:r>
          </a:p>
          <a:p>
            <a:pPr marL="397763" marR="397763" lvl="2" indent="397763" algn="just" defTabSz="397763">
              <a:spcBef>
                <a:spcPts val="200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#layout {</a:t>
            </a:r>
          </a:p>
          <a:p>
            <a:pPr marL="397763" marR="397763" lvl="2" indent="397763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grid;</a:t>
            </a:r>
          </a:p>
          <a:p>
            <a:pPr marL="397763" marR="397763" lvl="2" indent="397763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grid-template-rows: 100px 400px 100px; </a:t>
            </a:r>
          </a:p>
          <a:p>
            <a:pPr marL="397763" marR="397763" lvl="2" indent="397763" algn="just" defTabSz="397763">
              <a:spcBef>
                <a:spcPts val="0"/>
              </a:spcBef>
              <a:buSzTx/>
              <a:buNone/>
              <a:defRPr sz="1914" b="1" baseline="-261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grid-template-columns: 200px 500px 200px;</a:t>
            </a:r>
          </a:p>
          <a:p>
            <a:pPr marL="397763" marR="397763" lvl="2" indent="397763" algn="just" defTabSz="397763">
              <a:spcBef>
                <a:spcPts val="0"/>
              </a:spcBef>
              <a:buSzTx/>
              <a:buNone/>
              <a:defRPr sz="1914" baseline="-26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dirty="0"/>
              <a:t>The number of sizes provided determines the number of rows/columns in the grid. This grid in the example above has 3 rows and 3 columns.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rid Line Number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05707"/>
          </a:xfrm>
          <a:prstGeom prst="rect">
            <a:avLst/>
          </a:prstGeom>
        </p:spPr>
        <p:txBody>
          <a:bodyPr/>
          <a:lstStyle/>
          <a:p>
            <a:r>
              <a:t>Grid Line Numbers</a:t>
            </a:r>
          </a:p>
        </p:txBody>
      </p:sp>
      <p:sp>
        <p:nvSpPr>
          <p:cNvPr id="106" name="Browsers assign a number to every grid line automatically, starting with 1 from the beginning of each row and column track and also starting with  –1 from the end."/>
          <p:cNvSpPr txBox="1">
            <a:spLocks noGrp="1"/>
          </p:cNvSpPr>
          <p:nvPr>
            <p:ph type="body" sz="quarter" idx="1"/>
          </p:nvPr>
        </p:nvSpPr>
        <p:spPr>
          <a:xfrm>
            <a:off x="999579" y="2120900"/>
            <a:ext cx="11099801" cy="192162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Browsers assign a number to every grid line automatically, starting with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1</a:t>
            </a:r>
            <a:r>
              <a:t> from the beginning of each row and column track and also starting with 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–1</a:t>
            </a:r>
            <a:r>
              <a:t> from the end. </a:t>
            </a:r>
          </a:p>
        </p:txBody>
      </p:sp>
      <p:pic>
        <p:nvPicPr>
          <p:cNvPr id="107" name="lwd5_1633_linenumbers.png" descr="lwd5_1633_linenumbe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4805" y="3761878"/>
            <a:ext cx="7169349" cy="51090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rid Line Nam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5450"/>
          </a:xfrm>
          <a:prstGeom prst="rect">
            <a:avLst/>
          </a:prstGeom>
        </p:spPr>
        <p:txBody>
          <a:bodyPr/>
          <a:lstStyle/>
          <a:p>
            <a:r>
              <a:t>Grid Line Names</a:t>
            </a:r>
          </a:p>
        </p:txBody>
      </p:sp>
      <p:sp>
        <p:nvSpPr>
          <p:cNvPr id="110" name="You can also assign names to lines to make them more intuitive to reference later.…"/>
          <p:cNvSpPr txBox="1">
            <a:spLocks noGrp="1"/>
          </p:cNvSpPr>
          <p:nvPr>
            <p:ph type="body" idx="1"/>
          </p:nvPr>
        </p:nvSpPr>
        <p:spPr>
          <a:xfrm>
            <a:off x="952500" y="2260103"/>
            <a:ext cx="11099800" cy="658629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You can also assign names to lines</a:t>
            </a:r>
            <a:r>
              <a:rPr dirty="0"/>
              <a:t> to make them more intuitive to reference later.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dirty="0"/>
              <a:t>Grid line names are added in square brackets in the position they appear relative to the tracks.</a:t>
            </a:r>
          </a:p>
          <a:p>
            <a:pPr marL="0" indent="0">
              <a:spcBef>
                <a:spcPts val="3000"/>
              </a:spcBef>
              <a:buSzTx/>
              <a:buNone/>
            </a:pPr>
            <a:r>
              <a:rPr dirty="0"/>
              <a:t>To give a line more than one name, include all the names in brackets, separated by spaces.</a:t>
            </a:r>
          </a:p>
          <a:p>
            <a:pPr marL="457200" marR="457200" indent="0" defTabSz="457200">
              <a:spcBef>
                <a:spcPts val="3000"/>
              </a:spcBef>
              <a:buSzTx/>
              <a:buNone/>
              <a:defRPr sz="1900" baseline="-263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#layout {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1900" baseline="-263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grid;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1900" baseline="-263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grid-template-rows: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[header-start]</a:t>
            </a:r>
            <a:r>
              <a:rPr sz="3200" dirty="0"/>
              <a:t> 100px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[header-end content-start]</a:t>
            </a:r>
            <a:r>
              <a:rPr sz="3200" dirty="0"/>
              <a:t> 400px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[content-end footer-start]</a:t>
            </a:r>
            <a:r>
              <a:rPr sz="3200" dirty="0"/>
              <a:t> 100px; 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1900" baseline="-263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grid-template-columns: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[ads]</a:t>
            </a:r>
            <a:r>
              <a:rPr sz="3200" dirty="0"/>
              <a:t> 200px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[main]</a:t>
            </a:r>
            <a:r>
              <a:rPr sz="3200" dirty="0"/>
              <a:t> 500px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[links] </a:t>
            </a:r>
            <a:r>
              <a:rPr sz="3200" dirty="0"/>
              <a:t>200px;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1900" baseline="-263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rack Size Val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Track Size Values</a:t>
            </a:r>
          </a:p>
        </p:txBody>
      </p:sp>
      <p:sp>
        <p:nvSpPr>
          <p:cNvPr id="113" name="The CSS Grid spec provides a lot of ways to specify the width and height of a track. Some of these ways allow tracks to adapt to available space and/or to the content they contain: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 defTabSz="560831">
              <a:spcBef>
                <a:spcPts val="4000"/>
              </a:spcBef>
              <a:buSzTx/>
              <a:buNone/>
              <a:defRPr sz="2880"/>
            </a:pPr>
            <a:r>
              <a:t>The CSS Grid spec provides a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lot</a:t>
            </a:r>
            <a:r>
              <a:t> of ways to specify the width and height of a track. Some of these ways allow tracks to adapt to available space and/or to the content they contain:</a:t>
            </a:r>
          </a:p>
          <a:p>
            <a:pPr marL="782319" lvl="1" indent="-355599" defTabSz="560831">
              <a:spcBef>
                <a:spcPts val="1900"/>
              </a:spcBef>
              <a:defRPr sz="2880"/>
            </a:pPr>
            <a:r>
              <a:t>Lengths (such as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px</a:t>
            </a:r>
            <a:r>
              <a:t>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em</a:t>
            </a:r>
            <a:r>
              <a:t>)</a:t>
            </a:r>
          </a:p>
          <a:p>
            <a:pPr marL="782319" lvl="1" indent="-355599" defTabSz="560831">
              <a:spcBef>
                <a:spcPts val="1900"/>
              </a:spcBef>
              <a:defRPr sz="2880"/>
            </a:pPr>
            <a:r>
              <a:t>Percentage values (%)</a:t>
            </a:r>
          </a:p>
          <a:p>
            <a:pPr marL="782319" lvl="1" indent="-355599" defTabSz="560831">
              <a:spcBef>
                <a:spcPts val="1900"/>
              </a:spcBef>
              <a:defRPr sz="2880"/>
            </a:pPr>
            <a:r>
              <a:t>Fractional units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fr</a:t>
            </a:r>
            <a:r>
              <a:t>)</a:t>
            </a:r>
          </a:p>
          <a:p>
            <a:pPr marL="782319" lvl="1" indent="-355599" defTabSz="560831">
              <a:spcBef>
                <a:spcPts val="1900"/>
              </a:spcBef>
              <a:defRPr sz="2880">
                <a:latin typeface="Courier"/>
                <a:ea typeface="Courier"/>
                <a:cs typeface="Courier"/>
                <a:sym typeface="Courier"/>
              </a:defRPr>
            </a:pPr>
            <a:r>
              <a:t>minmax()</a:t>
            </a:r>
          </a:p>
          <a:p>
            <a:pPr marL="782319" lvl="1" indent="-355599" defTabSz="560831">
              <a:spcBef>
                <a:spcPts val="1900"/>
              </a:spcBef>
              <a:defRPr sz="288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min-content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max-content</a:t>
            </a:r>
          </a:p>
          <a:p>
            <a:pPr marL="782319" lvl="1" indent="-355599" defTabSz="560831">
              <a:spcBef>
                <a:spcPts val="1900"/>
              </a:spcBef>
              <a:defRPr sz="2880">
                <a:latin typeface="Courier"/>
                <a:ea typeface="Courier"/>
                <a:cs typeface="Courier"/>
                <a:sym typeface="Courier"/>
              </a:defRPr>
            </a:pPr>
            <a:r>
              <a:t>auto</a:t>
            </a:r>
          </a:p>
          <a:p>
            <a:pPr marL="782319" lvl="1" indent="-355599" defTabSz="560831">
              <a:spcBef>
                <a:spcPts val="1900"/>
              </a:spcBef>
              <a:defRPr sz="2880">
                <a:latin typeface="Courier"/>
                <a:ea typeface="Courier"/>
                <a:cs typeface="Courier"/>
                <a:sym typeface="Courier"/>
              </a:defRPr>
            </a:pPr>
            <a:r>
              <a:t>fit-content()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2528</Words>
  <Application>Microsoft Macintosh PowerPoint</Application>
  <PresentationFormat>Custom</PresentationFormat>
  <Paragraphs>283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White</vt:lpstr>
      <vt:lpstr>PowerPoint Presentation</vt:lpstr>
      <vt:lpstr>PowerPoint Presentation</vt:lpstr>
      <vt:lpstr>How CSS Grids Work</vt:lpstr>
      <vt:lpstr>Grid Terminology</vt:lpstr>
      <vt:lpstr>Creating a Grid Container</vt:lpstr>
      <vt:lpstr>Defining Row and Column Tracks </vt:lpstr>
      <vt:lpstr>Grid Line Numbers</vt:lpstr>
      <vt:lpstr>Grid Line Names</vt:lpstr>
      <vt:lpstr>Track Size Values</vt:lpstr>
      <vt:lpstr>Fractional Units (fr)</vt:lpstr>
      <vt:lpstr>Size Range with minmax()</vt:lpstr>
      <vt:lpstr>min-content and max-content</vt:lpstr>
      <vt:lpstr>Repeating Track Sizes</vt:lpstr>
      <vt:lpstr>Repeating Track Sizes (cont’d.)</vt:lpstr>
      <vt:lpstr>Giving Names to Grid Areas</vt:lpstr>
      <vt:lpstr>Giving Names to Grid Areas (cont’d)</vt:lpstr>
      <vt:lpstr>Giving Names to Grid Areas (cont’d)</vt:lpstr>
      <vt:lpstr>The grid Shorthand Property</vt:lpstr>
      <vt:lpstr>The grid Shorthand Property (cont’d)</vt:lpstr>
      <vt:lpstr>The grid Shorthand Property (cont’d)</vt:lpstr>
      <vt:lpstr>Placing Items Using Grid Lines</vt:lpstr>
      <vt:lpstr>Placing Items on the Grid (cont’d)</vt:lpstr>
      <vt:lpstr>Placing Items on the Grid (cont’d)</vt:lpstr>
      <vt:lpstr>Placing Items on the Grid  Using Areas</vt:lpstr>
      <vt:lpstr>Implicit Grid Behavior</vt:lpstr>
      <vt:lpstr>Automatically Generated Tracks</vt:lpstr>
      <vt:lpstr>Flow Direction and Density</vt:lpstr>
      <vt:lpstr>Flow Direction and Density (cont’d)</vt:lpstr>
      <vt:lpstr>The Grid Property (Revisited)</vt:lpstr>
      <vt:lpstr>Spacing Between Tracks</vt:lpstr>
      <vt:lpstr>Space Between Tracks (cont’d)</vt:lpstr>
      <vt:lpstr>Item Alignment</vt:lpstr>
      <vt:lpstr>Item Alignment (cont’d)</vt:lpstr>
      <vt:lpstr>Aligning All the Items</vt:lpstr>
      <vt:lpstr>Track Alignment</vt:lpstr>
      <vt:lpstr>Track Alignment (cont’d)</vt:lpstr>
      <vt:lpstr>Grid Property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2018-09-21T13:08:23Z</dcterms:modified>
</cp:coreProperties>
</file>