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2" name="Shape 8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# CHAPTER TITLE"/>
          <p:cNvSpPr txBox="1"/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b="1" sz="9000">
                <a:solidFill>
                  <a:srgbClr val="42D0D0"/>
                </a:solidFill>
              </a:rPr>
              <a:t>#</a:t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8" name="partII_header.png" descr="part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/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7" name="Body Level One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1" sz="48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9 FORMS"/>
          <p:cNvSpPr txBox="1"/>
          <p:nvPr>
            <p:ph type="body" idx="13"/>
          </p:nvPr>
        </p:nvSpPr>
        <p:spPr>
          <a:xfrm>
            <a:off x="519633" y="2501900"/>
            <a:ext cx="11965534" cy="33020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b="1" sz="9000">
                <a:solidFill>
                  <a:srgbClr val="42D0D0"/>
                </a:solidFill>
              </a:rPr>
              <a:t>9</a:t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FORMS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orm controls collect data in variable/value pairs.…"/>
          <p:cNvSpPr txBox="1"/>
          <p:nvPr>
            <p:ph type="body" sz="half" idx="4294967295"/>
          </p:nvPr>
        </p:nvSpPr>
        <p:spPr>
          <a:xfrm>
            <a:off x="952500" y="2589113"/>
            <a:ext cx="11099800" cy="440590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Form controls collect data in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variable/value pairs</a:t>
            </a:r>
            <a:r>
              <a:t>. </a:t>
            </a:r>
          </a:p>
          <a:p>
            <a:pPr marL="0" indent="0">
              <a:buSzTx/>
              <a:buNone/>
              <a:defRPr sz="3000"/>
            </a:pPr>
            <a:r>
              <a:t>Examples: </a:t>
            </a:r>
          </a:p>
          <a:p>
            <a:pPr lvl="2" marL="0" indent="45720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variable</a:t>
            </a:r>
            <a:r>
              <a:t> = "email" </a:t>
            </a:r>
          </a:p>
          <a:p>
            <a:pPr lvl="2" marL="0" indent="457200">
              <a:spcBef>
                <a:spcPts val="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</a:t>
            </a:r>
            <a:r>
              <a:t> = jen@example.com</a:t>
            </a:r>
          </a:p>
          <a:p>
            <a:pPr lvl="2" marL="0" indent="45720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variable</a:t>
            </a:r>
            <a:r>
              <a:t> = "color"</a:t>
            </a:r>
          </a:p>
          <a:p>
            <a:pPr lvl="2" marL="0" indent="457200">
              <a:spcBef>
                <a:spcPts val="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</a:t>
            </a:r>
            <a:r>
              <a:t> = green</a:t>
            </a:r>
          </a:p>
        </p:txBody>
      </p:sp>
      <p:sp>
        <p:nvSpPr>
          <p:cNvPr id="117" name="Form Control Elements (cont’d)"/>
          <p:cNvSpPr txBox="1"/>
          <p:nvPr>
            <p:ph type="title" idx="4294967295"/>
          </p:nvPr>
        </p:nvSpPr>
        <p:spPr>
          <a:xfrm>
            <a:off x="952500" y="992931"/>
            <a:ext cx="11099800" cy="83383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Form Control Elements (cont’d)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Variables (the name Attribute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Variables (the name Attribute)</a:t>
            </a:r>
          </a:p>
        </p:txBody>
      </p:sp>
      <p:sp>
        <p:nvSpPr>
          <p:cNvPr id="120" name="A variable is a bit of information collected by a form control (example: the user’s last name).…"/>
          <p:cNvSpPr txBox="1"/>
          <p:nvPr>
            <p:ph type="body" idx="1"/>
          </p:nvPr>
        </p:nvSpPr>
        <p:spPr>
          <a:xfrm>
            <a:off x="999579" y="2817415"/>
            <a:ext cx="11099801" cy="5746255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variable</a:t>
            </a:r>
            <a:r>
              <a:t> is a bit of information collected by a form control (example: </a:t>
            </a:r>
            <a:r>
              <a:rPr>
                <a:solidFill>
                  <a:schemeClr val="accent4"/>
                </a:solidFill>
              </a:rPr>
              <a:t>the user’s last name).</a:t>
            </a:r>
            <a:r>
              <a:t> </a:t>
            </a:r>
          </a:p>
          <a:p>
            <a:pPr>
              <a:defRPr sz="3000"/>
            </a:pPr>
            <a:r>
              <a:t>The required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name</a:t>
            </a:r>
            <a:r>
              <a:t> attribute in the control element provides the name of the variable for that control:</a:t>
            </a:r>
          </a:p>
          <a:p>
            <a:pPr marL="0" indent="0" algn="ctr"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name="lastname"</a:t>
            </a:r>
            <a:r>
              <a:t>&gt;</a:t>
            </a:r>
          </a:p>
          <a:p>
            <a:pPr marL="0" indent="0">
              <a:spcBef>
                <a:spcPts val="5400"/>
              </a:spcBef>
              <a:buSzTx/>
              <a:buNone/>
              <a:defRPr sz="2700"/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The variable name is also programmed into the web processing script or app, so the name in the markup must match the name in the processor.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Valu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Values</a:t>
            </a:r>
          </a:p>
        </p:txBody>
      </p:sp>
      <p:sp>
        <p:nvSpPr>
          <p:cNvPr id="123" name="The data entered or selected by the user in the form control is the value that gets sent to the server. It is paired with the variable for that control.…"/>
          <p:cNvSpPr txBox="1"/>
          <p:nvPr>
            <p:ph type="body" idx="1"/>
          </p:nvPr>
        </p:nvSpPr>
        <p:spPr>
          <a:xfrm>
            <a:off x="952500" y="2603500"/>
            <a:ext cx="11099800" cy="5346502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The data entered or selected by the user in the form control is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value</a:t>
            </a:r>
            <a:r>
              <a:t> that gets sent to the server. It is paired with the variable for that control.</a:t>
            </a:r>
          </a:p>
          <a:p>
            <a:pPr>
              <a:defRPr sz="3000"/>
            </a:pPr>
            <a:r>
              <a:t>You can provide a default value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value</a:t>
            </a:r>
            <a:r>
              <a:t> attribute:</a:t>
            </a:r>
          </a:p>
          <a:p>
            <a:pPr marL="0" indent="0" algn="ctr"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Name: &lt;input name="lastname"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value="Unknown"</a:t>
            </a:r>
            <a:r>
              <a:t>&gt;</a:t>
            </a:r>
          </a:p>
          <a:p>
            <a:pPr marL="0" indent="0" algn="ctr">
              <a:buSzTx/>
              <a:buNone/>
              <a:defRPr sz="2800"/>
            </a:pPr>
            <a:r>
              <a:t>In this example, if the text input is left blank, the value “Unknown” would be sent to the server for the variable “lastname”.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Text Entry Input</a:t>
            </a:r>
          </a:p>
        </p:txBody>
      </p:sp>
      <p:sp>
        <p:nvSpPr>
          <p:cNvPr id="126" name="&lt;input type=&quot;text&quot; name=&quot;color&quot; value=&quot;Red&quot; maxlength=&quot;24&quot;&gt;…"/>
          <p:cNvSpPr txBox="1"/>
          <p:nvPr/>
        </p:nvSpPr>
        <p:spPr>
          <a:xfrm>
            <a:off x="778110" y="4234350"/>
            <a:ext cx="11542738" cy="451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4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</a:t>
            </a:r>
            <a:r>
              <a:rPr b="1"/>
              <a:t>type="text"</a:t>
            </a:r>
            <a:r>
              <a:t> name="color" value="Red" maxlength="24"&gt;</a:t>
            </a:r>
          </a:p>
          <a:p>
            <a:pPr algn="l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</a:p>
          <a:p>
            <a:pPr algn="l" defTabSz="457200">
              <a:spcBef>
                <a:spcPts val="12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type</a:t>
            </a:r>
            <a:r>
              <a:t>: Type of input control, in this case a single-line text field</a:t>
            </a:r>
          </a:p>
          <a:p>
            <a:pPr algn="l" defTabSz="457200">
              <a:spcBef>
                <a:spcPts val="12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name</a:t>
            </a:r>
            <a:r>
              <a:t>: Required variable name</a:t>
            </a:r>
          </a:p>
          <a:p>
            <a:pPr algn="l" defTabSz="457200">
              <a:spcBef>
                <a:spcPts val="12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value</a:t>
            </a:r>
            <a:r>
              <a:t>: Default text that appears in the field and is sent to server if the field is left blank</a:t>
            </a:r>
          </a:p>
          <a:p>
            <a:pPr algn="l" defTabSz="457200">
              <a:spcBef>
                <a:spcPts val="12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maxlength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minlength</a:t>
            </a:r>
            <a:r>
              <a:t>: Sets a character limit for the field</a:t>
            </a:r>
          </a:p>
          <a:p>
            <a:pPr algn="l" defTabSz="457200">
              <a:spcBef>
                <a:spcPts val="12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size</a:t>
            </a:r>
            <a:r>
              <a:t>: The length of the field in number of characters (CSS is more common for sizing)</a:t>
            </a:r>
          </a:p>
        </p:txBody>
      </p:sp>
      <p:pic>
        <p:nvPicPr>
          <p:cNvPr id="1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4481" y="2578100"/>
            <a:ext cx="11427913" cy="1911221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&lt;input type=&quot;text&quot;&gt;"/>
          <p:cNvSpPr txBox="1"/>
          <p:nvPr/>
        </p:nvSpPr>
        <p:spPr>
          <a:xfrm>
            <a:off x="4490401" y="2349499"/>
            <a:ext cx="402399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200"/>
              </a:spcBef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/>
            <a:r>
              <a:t>&lt;input type="text"&gt;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Password Field</a:t>
            </a:r>
          </a:p>
        </p:txBody>
      </p:sp>
      <p:sp>
        <p:nvSpPr>
          <p:cNvPr id="131" name="&lt;input type=&quot;password&quot; name=&quot;pswd&quot; maxlength=&quot;10&quot;&gt;…"/>
          <p:cNvSpPr txBox="1"/>
          <p:nvPr/>
        </p:nvSpPr>
        <p:spPr>
          <a:xfrm>
            <a:off x="778110" y="4976415"/>
            <a:ext cx="11542738" cy="321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4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</a:t>
            </a:r>
            <a:r>
              <a:rPr b="1"/>
              <a:t>type="password"</a:t>
            </a:r>
            <a:r>
              <a:t> name="pswd" maxlength="10"&gt;</a:t>
            </a:r>
          </a:p>
          <a:p>
            <a:pPr marL="370416" indent="-370416" algn="l" defTabSz="457200">
              <a:spcBef>
                <a:spcPts val="3600"/>
              </a:spcBef>
              <a:buSzPct val="7500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>
                <a:solidFill>
                  <a:srgbClr val="53585F"/>
                </a:solidFill>
              </a:defRPr>
            </a:pPr>
            <a:r>
              <a:t>Like a text entry field, except the characters are obscured from view</a:t>
            </a:r>
          </a:p>
          <a:p>
            <a:pPr marL="370416" indent="-370416" algn="l" defTabSz="457200">
              <a:spcBef>
                <a:spcPts val="3600"/>
              </a:spcBef>
              <a:buSzPct val="7500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>
                <a:solidFill>
                  <a:srgbClr val="53585F"/>
                </a:solidFill>
              </a:defRPr>
            </a:pPr>
            <a:r>
              <a:t>The data entered is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not</a:t>
            </a:r>
            <a:r>
              <a:t> encrypted on the way to the server (unless it uses HTTPS, a secure web protocol).</a:t>
            </a:r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88843" y="2576115"/>
            <a:ext cx="8774560" cy="2793100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&lt;input type=&quot;password&quot;&gt;"/>
          <p:cNvSpPr txBox="1"/>
          <p:nvPr/>
        </p:nvSpPr>
        <p:spPr>
          <a:xfrm>
            <a:off x="3991210" y="2336800"/>
            <a:ext cx="5022380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200"/>
              </a:spcBef>
              <a:defRPr b="1" sz="28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/>
            <a:r>
              <a:t>&lt;input type="password"&gt;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Multi-line Text Entry</a:t>
            </a:r>
          </a:p>
        </p:txBody>
      </p:sp>
      <p:sp>
        <p:nvSpPr>
          <p:cNvPr id="136" name="&lt;textarea name=&quot;entry&quot; rows=&quot;6&quot; cols=&quot;64&quot;&gt;This band is totally awesome!&lt;/textarea&gt;…"/>
          <p:cNvSpPr txBox="1"/>
          <p:nvPr/>
        </p:nvSpPr>
        <p:spPr>
          <a:xfrm>
            <a:off x="694816" y="4955238"/>
            <a:ext cx="11709327" cy="4898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&lt;textarea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name="entry" rows="6" cols="64"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This band is totally awesome!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&lt;/textarea&gt;</a:t>
            </a:r>
          </a:p>
          <a:p>
            <a:pPr algn="l" defTabSz="457200">
              <a:spcBef>
                <a:spcPts val="20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t>The content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textarea</a:t>
            </a:r>
            <a:r>
              <a:t> element is the default value.</a:t>
            </a:r>
          </a:p>
          <a:p>
            <a:pPr algn="l" defTabSz="457200">
              <a:spcBef>
                <a:spcPts val="20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rows</a:t>
            </a:r>
            <a:r>
              <a:t>: The number of rows tall the field is initially drawn (users can write more)</a:t>
            </a:r>
          </a:p>
          <a:p>
            <a:pPr algn="l" defTabSz="457200">
              <a:spcBef>
                <a:spcPts val="20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cols</a:t>
            </a:r>
            <a:r>
              <a:t>: Width of initial text field, in number of characters</a:t>
            </a:r>
          </a:p>
          <a:p>
            <a:pPr algn="l" defTabSz="457200">
              <a:spcBef>
                <a:spcPts val="20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maxlength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minlength</a:t>
            </a:r>
            <a:r>
              <a:t>: Limits the number of characters that can be entered</a:t>
            </a:r>
          </a:p>
        </p:txBody>
      </p:sp>
      <p:pic>
        <p:nvPicPr>
          <p:cNvPr id="1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6877" y="1318802"/>
            <a:ext cx="10639845" cy="5931014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&lt;textarea&gt; &lt;/textarea&gt;"/>
          <p:cNvSpPr txBox="1"/>
          <p:nvPr/>
        </p:nvSpPr>
        <p:spPr>
          <a:xfrm>
            <a:off x="4144987" y="2374900"/>
            <a:ext cx="480898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200"/>
              </a:spcBef>
              <a:defRPr b="1" sz="28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/>
            <a:r>
              <a:t>&lt;textarea&gt; &lt;/textarea&gt;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hese input types are more semantically rich than a default text field.…"/>
          <p:cNvSpPr txBox="1"/>
          <p:nvPr/>
        </p:nvSpPr>
        <p:spPr>
          <a:xfrm>
            <a:off x="1158986" y="4914900"/>
            <a:ext cx="10686828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70416" indent="-370416" algn="l" defTabSz="457200">
              <a:spcBef>
                <a:spcPts val="2400"/>
              </a:spcBef>
              <a:buSzPct val="7500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>
                <a:solidFill>
                  <a:srgbClr val="53585F"/>
                </a:solidFill>
              </a:defRPr>
            </a:pPr>
            <a:r>
              <a:t>These input types are more semantically rich than a default text field.</a:t>
            </a:r>
          </a:p>
          <a:p>
            <a:pPr marL="370416" indent="-370416" algn="l" defTabSz="457200">
              <a:spcBef>
                <a:spcPts val="2400"/>
              </a:spcBef>
              <a:buSzPct val="7500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>
                <a:solidFill>
                  <a:srgbClr val="53585F"/>
                </a:solidFill>
              </a:defRPr>
            </a:pPr>
            <a:r>
              <a:t>Browsers may provide keyboards tailored to the input type.</a:t>
            </a:r>
          </a:p>
          <a:p>
            <a:pPr marL="370416" indent="-370416" algn="l" defTabSz="457200">
              <a:spcBef>
                <a:spcPts val="2400"/>
              </a:spcBef>
              <a:buSzPct val="7500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>
                <a:solidFill>
                  <a:srgbClr val="53585F"/>
                </a:solidFill>
              </a:defRPr>
            </a:pPr>
            <a:r>
              <a:t>Browsers may validate entries on the fly without using the server application.</a:t>
            </a:r>
          </a:p>
        </p:txBody>
      </p:sp>
      <p:sp>
        <p:nvSpPr>
          <p:cNvPr id="141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Specialized Text Entry Fields</a:t>
            </a:r>
          </a:p>
        </p:txBody>
      </p:sp>
      <p:sp>
        <p:nvSpPr>
          <p:cNvPr id="142" name="&lt;input type=&quot;search&quot;&gt;…"/>
          <p:cNvSpPr txBox="1"/>
          <p:nvPr/>
        </p:nvSpPr>
        <p:spPr>
          <a:xfrm>
            <a:off x="4265575" y="2489200"/>
            <a:ext cx="447365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6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type="search"&gt;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6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type="email"&gt;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6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type="tel"&gt;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6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type="url"&gt;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pecialized Text Entries (cont’d)"/>
          <p:cNvSpPr txBox="1"/>
          <p:nvPr>
            <p:ph type="title"/>
          </p:nvPr>
        </p:nvSpPr>
        <p:spPr>
          <a:xfrm>
            <a:off x="952500" y="444500"/>
            <a:ext cx="110998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Specialized Text Entries (cont’d)</a:t>
            </a:r>
          </a:p>
        </p:txBody>
      </p:sp>
      <p:pic>
        <p:nvPicPr>
          <p:cNvPr id="145" name="lwd5_0905_telephone.PNG" descr="lwd5_0905_telephon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7112" y="2778145"/>
            <a:ext cx="2885497" cy="5132337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sx="100000" sy="100000" kx="0" ky="0" algn="b" rotWithShape="0" blurRad="50800" dist="25400" dir="3600000">
              <a:srgbClr val="000000">
                <a:alpha val="70000"/>
              </a:srgbClr>
            </a:outerShdw>
          </a:effectLst>
        </p:spPr>
      </p:pic>
      <p:pic>
        <p:nvPicPr>
          <p:cNvPr id="146" name="lwd5_0906_warning.png" descr="lwd5_0906_warni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01185" y="2931517"/>
            <a:ext cx="4152901" cy="4152901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&lt;input type=&quot;tel&quot; name=&quot;&quot;&gt;"/>
          <p:cNvSpPr txBox="1"/>
          <p:nvPr/>
        </p:nvSpPr>
        <p:spPr>
          <a:xfrm>
            <a:off x="1119202" y="2068522"/>
            <a:ext cx="46413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24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type="tel"</a:t>
            </a:r>
            <a:r>
              <a:t> name=""&gt; </a:t>
            </a:r>
          </a:p>
        </p:txBody>
      </p:sp>
      <p:sp>
        <p:nvSpPr>
          <p:cNvPr id="148" name="&lt;input type=&quot;email&quot; name=&quot;&quot;&gt;"/>
          <p:cNvSpPr txBox="1"/>
          <p:nvPr/>
        </p:nvSpPr>
        <p:spPr>
          <a:xfrm>
            <a:off x="6973143" y="2068522"/>
            <a:ext cx="480898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24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type="email"</a:t>
            </a:r>
            <a:r>
              <a:t> name=""&gt;</a:t>
            </a:r>
          </a:p>
        </p:txBody>
      </p:sp>
      <p:sp>
        <p:nvSpPr>
          <p:cNvPr id="149" name="Numerical keyboard provided on iOS"/>
          <p:cNvSpPr txBox="1"/>
          <p:nvPr/>
        </p:nvSpPr>
        <p:spPr>
          <a:xfrm>
            <a:off x="1152583" y="8212534"/>
            <a:ext cx="457455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4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Numerical keyboard provided on iOS</a:t>
            </a:r>
          </a:p>
        </p:txBody>
      </p:sp>
      <p:sp>
        <p:nvSpPr>
          <p:cNvPr id="150" name="Opera looks for email address structure"/>
          <p:cNvSpPr txBox="1"/>
          <p:nvPr/>
        </p:nvSpPr>
        <p:spPr>
          <a:xfrm>
            <a:off x="6913686" y="8212534"/>
            <a:ext cx="492789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4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Opera looks for email address structure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ORM CONTROL ELEMENTS…"/>
          <p:cNvSpPr txBox="1"/>
          <p:nvPr>
            <p:ph type="title"/>
          </p:nvPr>
        </p:nvSpPr>
        <p:spPr>
          <a:xfrm>
            <a:off x="999579" y="279400"/>
            <a:ext cx="11099801" cy="2159000"/>
          </a:xfrm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Submit and Reset Buttons</a:t>
            </a:r>
          </a:p>
        </p:txBody>
      </p:sp>
      <p:sp>
        <p:nvSpPr>
          <p:cNvPr id="153" name="&lt;input type=&quot;submit&quot;&gt;…"/>
          <p:cNvSpPr txBox="1"/>
          <p:nvPr>
            <p:ph type="body" idx="1"/>
          </p:nvPr>
        </p:nvSpPr>
        <p:spPr>
          <a:xfrm>
            <a:off x="999579" y="3886299"/>
            <a:ext cx="11099801" cy="5187752"/>
          </a:xfrm>
          <a:prstGeom prst="rect">
            <a:avLst/>
          </a:prstGeom>
        </p:spPr>
        <p:txBody>
          <a:bodyPr/>
          <a:lstStyle/>
          <a:p>
            <a:pPr marL="0" indent="0" algn="ctr" defTabSz="566674">
              <a:spcBef>
                <a:spcPts val="2900"/>
              </a:spcBef>
              <a:buSzTx/>
              <a:buNone/>
              <a:defRPr b="1" sz="2619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type="submit"&gt;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Submits</a:t>
            </a:r>
            <a:r>
              <a:t> the collected form data to the server. Does not require a variable name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name</a:t>
            </a:r>
            <a:r>
              <a:t> attribute):</a:t>
            </a:r>
          </a:p>
          <a:p>
            <a:pPr marL="0" indent="0" algn="ctr" defTabSz="566674">
              <a:spcBef>
                <a:spcPts val="4000"/>
              </a:spcBef>
              <a:buSzTx/>
              <a:buNone/>
              <a:defRPr b="1" sz="2619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type="reset" value="Start over"&gt;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Resets</a:t>
            </a:r>
            <a:r>
              <a:t> the form to its defaults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t>Less common with the rise of JavaScript for form handling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t>Change the button text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value</a:t>
            </a:r>
            <a:r>
              <a:t> attribute.</a:t>
            </a:r>
          </a:p>
        </p:txBody>
      </p:sp>
      <p:pic>
        <p:nvPicPr>
          <p:cNvPr id="15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21708" y="2418900"/>
            <a:ext cx="4855542" cy="1187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Custom Buttons</a:t>
            </a:r>
          </a:p>
        </p:txBody>
      </p:sp>
      <p:sp>
        <p:nvSpPr>
          <p:cNvPr id="157" name="&lt;button&gt; &lt;/button&gt;…"/>
          <p:cNvSpPr txBox="1"/>
          <p:nvPr>
            <p:ph type="body" idx="1"/>
          </p:nvPr>
        </p:nvSpPr>
        <p:spPr>
          <a:xfrm>
            <a:off x="952500" y="2817415"/>
            <a:ext cx="11099800" cy="6286501"/>
          </a:xfrm>
          <a:prstGeom prst="rect">
            <a:avLst/>
          </a:prstGeom>
        </p:spPr>
        <p:txBody>
          <a:bodyPr/>
          <a:lstStyle/>
          <a:p>
            <a:pPr marL="0" indent="0" defTabSz="566674">
              <a:spcBef>
                <a:spcPts val="4000"/>
              </a:spcBef>
              <a:buSzTx/>
              <a:buNone/>
              <a:defRPr b="1" sz="291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&lt;button&gt; &lt;/button&gt;</a:t>
            </a:r>
          </a:p>
          <a:p>
            <a:pPr marL="0" indent="0" defTabSz="566674">
              <a:spcBef>
                <a:spcPts val="1100"/>
              </a:spcBef>
              <a:buSzTx/>
              <a:buNone/>
              <a:defRPr sz="291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button</a:t>
            </a:r>
            <a:r>
              <a:t> element is used for creating custom buttons with JavaScript.</a:t>
            </a:r>
          </a:p>
          <a:p>
            <a:pPr marL="0" indent="0" defTabSz="566674">
              <a:spcBef>
                <a:spcPts val="4000"/>
              </a:spcBef>
              <a:buSzTx/>
              <a:buNone/>
              <a:defRPr b="1" sz="291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type="button"&gt;</a:t>
            </a:r>
          </a:p>
          <a:p>
            <a:pPr marL="0" indent="0" defTabSz="566674">
              <a:spcBef>
                <a:spcPts val="1100"/>
              </a:spcBef>
              <a:buSzTx/>
              <a:buNone/>
              <a:defRPr sz="2910"/>
            </a:pPr>
            <a:r>
              <a:t>Creates a custom button that has no predefined function and can be customized with JavaScript</a:t>
            </a:r>
          </a:p>
          <a:p>
            <a:pPr marL="0" indent="0" defTabSz="566674">
              <a:spcBef>
                <a:spcPts val="4000"/>
              </a:spcBef>
              <a:buSzTx/>
              <a:buNone/>
              <a:defRPr b="1" sz="291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type="image" alt=""&gt;</a:t>
            </a:r>
          </a:p>
          <a:p>
            <a:pPr marL="0" indent="0" defTabSz="566674">
              <a:spcBef>
                <a:spcPts val="1100"/>
              </a:spcBef>
              <a:buSzTx/>
              <a:buNone/>
              <a:defRPr sz="2910"/>
            </a:pPr>
            <a:r>
              <a:t>Allows an image to be used as a button to replace the Submit button. It requires a descriptive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alt</a:t>
            </a:r>
            <a:r>
              <a:t> attribute value.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How forms work…"/>
          <p:cNvSpPr txBox="1"/>
          <p:nvPr>
            <p:ph type="body" idx="13"/>
          </p:nvPr>
        </p:nvSpPr>
        <p:spPr>
          <a:xfrm>
            <a:off x="1206698" y="3500387"/>
            <a:ext cx="10685563" cy="4440239"/>
          </a:xfrm>
          <a:prstGeom prst="rect">
            <a:avLst/>
          </a:prstGeom>
        </p:spPr>
        <p:txBody>
          <a:bodyPr numCol="2" spcCol="534278" anchor="t"/>
          <a:lstStyle/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How forms work</a:t>
            </a:r>
          </a:p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The </a:t>
            </a:r>
            <a:r>
              <a:rPr sz="3600">
                <a:latin typeface="Courier"/>
                <a:ea typeface="Courier"/>
                <a:cs typeface="Courier"/>
                <a:sym typeface="Courier"/>
              </a:rPr>
              <a:t>form</a:t>
            </a:r>
            <a:r>
              <a:t> element</a:t>
            </a:r>
          </a:p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Text entry controls</a:t>
            </a:r>
          </a:p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Buttons</a:t>
            </a:r>
          </a:p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Menus</a:t>
            </a:r>
          </a:p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Specialized inputs</a:t>
            </a:r>
          </a:p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Form accessibility</a:t>
            </a:r>
          </a:p>
          <a:p>
            <a:pPr marL="444500" indent="-444500"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Form design tips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FORM CONTROL ELEMENTS…"/>
          <p:cNvSpPr txBox="1"/>
          <p:nvPr>
            <p:ph type="title"/>
          </p:nvPr>
        </p:nvSpPr>
        <p:spPr>
          <a:xfrm>
            <a:off x="999579" y="549560"/>
            <a:ext cx="11099801" cy="1519065"/>
          </a:xfrm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Radio Buttons</a:t>
            </a:r>
          </a:p>
        </p:txBody>
      </p:sp>
      <p:pic>
        <p:nvPicPr>
          <p:cNvPr id="1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7665" y="3033495"/>
            <a:ext cx="3595088" cy="2215394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&lt;p&gt;How old are you?&lt;/p&gt;…"/>
          <p:cNvSpPr txBox="1"/>
          <p:nvPr/>
        </p:nvSpPr>
        <p:spPr>
          <a:xfrm>
            <a:off x="-127000" y="5278744"/>
            <a:ext cx="13055601" cy="27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l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&lt;p&gt;How old are you?&lt;/p&gt;</a:t>
            </a:r>
          </a:p>
          <a:p>
            <a:pPr marL="457200" marR="457200" algn="l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&lt;ol&gt;</a:t>
            </a:r>
          </a:p>
          <a:p>
            <a:pPr marL="457200" marR="457200" algn="l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&lt;li&gt;&lt;input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type="radio" name="age" value="under24"</a:t>
            </a: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checked</a:t>
            </a:r>
            <a:r>
              <a:t>&gt; under 24&lt;/li&gt; </a:t>
            </a:r>
          </a:p>
          <a:p>
            <a:pPr marL="457200" marR="457200" algn="l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&lt;li&gt;&lt;input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type="radio" name="age" value="25-34"</a:t>
            </a:r>
            <a:r>
              <a:t>&gt; 25 to 34&lt;/li&gt;</a:t>
            </a:r>
          </a:p>
          <a:p>
            <a:pPr marL="457200" marR="457200" algn="l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&lt;li&gt;&lt;input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type="radio" name="age" value="35-44"</a:t>
            </a:r>
            <a:r>
              <a:t>&gt; 35 to 44&lt;/li&gt;</a:t>
            </a:r>
          </a:p>
          <a:p>
            <a:pPr marL="457200" marR="457200" algn="l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&lt;li&gt;&lt;input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type="radio" name="age" value="over45"</a:t>
            </a:r>
            <a:r>
              <a:t>&gt; 45+&lt;/li&gt;</a:t>
            </a:r>
          </a:p>
          <a:p>
            <a:pPr marL="457200" marR="457200" algn="l" defTabSz="457200">
              <a:defRPr sz="22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&lt;/ol&gt;</a:t>
            </a:r>
          </a:p>
        </p:txBody>
      </p:sp>
      <p:sp>
        <p:nvSpPr>
          <p:cNvPr id="162" name="NOTE: You can’t belong to more than one age group, so radio buttons are the right choice for this list."/>
          <p:cNvSpPr txBox="1"/>
          <p:nvPr/>
        </p:nvSpPr>
        <p:spPr>
          <a:xfrm>
            <a:off x="999579" y="8007349"/>
            <a:ext cx="11099801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You can’t belong to more than one age group, so radio buttons are the right choice for this list.</a:t>
            </a:r>
          </a:p>
        </p:txBody>
      </p:sp>
      <p:sp>
        <p:nvSpPr>
          <p:cNvPr id="163" name="Only one radio button may be selected at a time."/>
          <p:cNvSpPr txBox="1"/>
          <p:nvPr/>
        </p:nvSpPr>
        <p:spPr>
          <a:xfrm>
            <a:off x="1917918" y="3312070"/>
            <a:ext cx="4229771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spcBef>
                <a:spcPts val="4200"/>
              </a:spcBef>
              <a:defRPr sz="2700">
                <a:solidFill>
                  <a:srgbClr val="53585F"/>
                </a:solidFill>
              </a:defRPr>
            </a:lvl1pPr>
          </a:lstStyle>
          <a:p>
            <a:pPr/>
            <a:r>
              <a:t>Only one radio button may be selected at a time. </a:t>
            </a:r>
          </a:p>
        </p:txBody>
      </p:sp>
      <p:sp>
        <p:nvSpPr>
          <p:cNvPr id="164" name="&lt;input type=&quot;radio&quot;&gt;"/>
          <p:cNvSpPr txBox="1"/>
          <p:nvPr/>
        </p:nvSpPr>
        <p:spPr>
          <a:xfrm>
            <a:off x="4387515" y="2304467"/>
            <a:ext cx="422977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 b="0"/>
            </a:pPr>
            <a:r>
              <a:rPr b="1"/>
              <a:t>&lt;input type="radio"&gt;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adio Buttons (cont’d.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Radio Buttons (cont’d.)</a:t>
            </a:r>
          </a:p>
        </p:txBody>
      </p:sp>
      <p:sp>
        <p:nvSpPr>
          <p:cNvPr id="167" name="Applying the same variable name to input elements binds them together as a mutually exclusive set of options.…"/>
          <p:cNvSpPr txBox="1"/>
          <p:nvPr>
            <p:ph type="body" sz="half" idx="1"/>
          </p:nvPr>
        </p:nvSpPr>
        <p:spPr>
          <a:xfrm>
            <a:off x="999579" y="3574727"/>
            <a:ext cx="11099801" cy="4356746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Applying the same variable name to input elements binds them together as a mutually exclusive set of options.</a:t>
            </a:r>
          </a:p>
          <a:p>
            <a:pPr>
              <a:defRPr sz="3000"/>
            </a:pPr>
            <a:r>
              <a:t>The value for each button must be provided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value</a:t>
            </a:r>
            <a:r>
              <a:t> attribute.</a:t>
            </a:r>
          </a:p>
          <a:p>
            <a:pPr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checked</a:t>
            </a:r>
            <a:r>
              <a:t> attribute causes an option to be selected when the page loads. Only one input may be checked.</a:t>
            </a:r>
          </a:p>
        </p:txBody>
      </p:sp>
      <p:sp>
        <p:nvSpPr>
          <p:cNvPr id="168" name="&lt;input type=&quot;radio&quot; value=&quot;&quot;&gt;"/>
          <p:cNvSpPr txBox="1"/>
          <p:nvPr/>
        </p:nvSpPr>
        <p:spPr>
          <a:xfrm>
            <a:off x="3461534" y="2489199"/>
            <a:ext cx="608173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 b="0"/>
            </a:pPr>
            <a:r>
              <a:rPr b="1"/>
              <a:t>&lt;input type="radio" value=""&gt;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FORM CONTROL ELEMENTS…"/>
          <p:cNvSpPr txBox="1"/>
          <p:nvPr>
            <p:ph type="title"/>
          </p:nvPr>
        </p:nvSpPr>
        <p:spPr>
          <a:xfrm>
            <a:off x="999579" y="301711"/>
            <a:ext cx="11099801" cy="1641576"/>
          </a:xfrm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/>
            <a:r>
              <a:t>Checkbox Buttons</a:t>
            </a:r>
          </a:p>
        </p:txBody>
      </p:sp>
      <p:sp>
        <p:nvSpPr>
          <p:cNvPr id="171" name="NOTE: You can like more than one type of music, so checkbox buttons are the right choice for this list."/>
          <p:cNvSpPr txBox="1"/>
          <p:nvPr/>
        </p:nvSpPr>
        <p:spPr>
          <a:xfrm>
            <a:off x="999579" y="7942178"/>
            <a:ext cx="11099801" cy="100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You can like more than one type of music, so checkbox buttons are the right choice for this list.</a:t>
            </a:r>
          </a:p>
        </p:txBody>
      </p:sp>
      <p:pic>
        <p:nvPicPr>
          <p:cNvPr id="1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5338" y="2916401"/>
            <a:ext cx="4159483" cy="2187031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&lt;p&gt;What type of music do you listen to?&lt;/p&gt;…"/>
          <p:cNvSpPr txBox="1"/>
          <p:nvPr/>
        </p:nvSpPr>
        <p:spPr>
          <a:xfrm>
            <a:off x="-25400" y="5298907"/>
            <a:ext cx="13055601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&lt;p&gt;What type of music do you listen to?&lt;/p&gt;</a:t>
            </a:r>
          </a:p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&lt;ul&gt;</a:t>
            </a:r>
          </a:p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&lt;li&gt;&lt;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input type="checkbox" name="genre"</a:t>
            </a:r>
            <a:r>
              <a:t> value="punk" checked&gt; Punk rock&lt;/li&gt; </a:t>
            </a:r>
          </a:p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&lt;li&gt;&lt;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input type="checkbox" name="genre"</a:t>
            </a:r>
            <a:r>
              <a:t> value="indie" checked&gt; Indie rock&lt;/li&gt; </a:t>
            </a:r>
          </a:p>
          <a:p>
            <a:pPr marL="457200" marR="457200" algn="l" defTabSz="457200">
              <a:defRPr sz="20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&lt;li&gt;&lt;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input type="checkbox" name="genre"</a:t>
            </a:r>
            <a:r>
              <a:rPr>
                <a:solidFill>
                  <a:srgbClr val="000000"/>
                </a:solidFill>
              </a:rPr>
              <a:t> value="hiphop"&gt; Hip Hop&lt;/li&gt; </a:t>
            </a:r>
            <a:endParaRPr>
              <a:solidFill>
                <a:srgbClr val="000000"/>
              </a:solidFill>
            </a:endParaRPr>
          </a:p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&lt;li&gt;&lt;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input type="checkbox" name="genre"</a:t>
            </a:r>
            <a:r>
              <a:t> value="rockabilly"&gt; Rockabilly&lt;/li&gt;</a:t>
            </a:r>
          </a:p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&lt;/ul&gt;</a:t>
            </a:r>
          </a:p>
        </p:txBody>
      </p:sp>
      <p:sp>
        <p:nvSpPr>
          <p:cNvPr id="174" name="Multiple checkbox buttons may be selected."/>
          <p:cNvSpPr txBox="1"/>
          <p:nvPr/>
        </p:nvSpPr>
        <p:spPr>
          <a:xfrm>
            <a:off x="1409918" y="3163896"/>
            <a:ext cx="4229771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spcBef>
                <a:spcPts val="4200"/>
              </a:spcBef>
              <a:defRPr sz="2700">
                <a:solidFill>
                  <a:srgbClr val="53585F"/>
                </a:solidFill>
              </a:defRPr>
            </a:lvl1pPr>
          </a:lstStyle>
          <a:p>
            <a:pPr/>
            <a:r>
              <a:t>Multiple checkbox buttons may be selected. </a:t>
            </a:r>
          </a:p>
        </p:txBody>
      </p:sp>
      <p:sp>
        <p:nvSpPr>
          <p:cNvPr id="175" name="&lt;input type=&quot;checkbox&quot;&gt;"/>
          <p:cNvSpPr txBox="1"/>
          <p:nvPr/>
        </p:nvSpPr>
        <p:spPr>
          <a:xfrm>
            <a:off x="4125934" y="2060162"/>
            <a:ext cx="484709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 b="0"/>
            </a:pPr>
            <a:r>
              <a:rPr b="1"/>
              <a:t>&lt;input type="checkbox"&gt;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heckbox Buttons (cont’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Checkbox Buttons (cont’d)</a:t>
            </a:r>
          </a:p>
        </p:txBody>
      </p:sp>
      <p:sp>
        <p:nvSpPr>
          <p:cNvPr id="178" name="Applying the same variable name to input elements binds them together as a group.…"/>
          <p:cNvSpPr txBox="1"/>
          <p:nvPr>
            <p:ph type="body" sz="half" idx="1"/>
          </p:nvPr>
        </p:nvSpPr>
        <p:spPr>
          <a:xfrm>
            <a:off x="999579" y="3574727"/>
            <a:ext cx="11099801" cy="4356746"/>
          </a:xfrm>
          <a:prstGeom prst="rect">
            <a:avLst/>
          </a:prstGeom>
        </p:spPr>
        <p:txBody>
          <a:bodyPr anchor="t"/>
          <a:lstStyle/>
          <a:p>
            <a:pPr>
              <a:spcBef>
                <a:spcPts val="3000"/>
              </a:spcBef>
              <a:defRPr sz="3000"/>
            </a:pPr>
            <a:r>
              <a:t>Applying the same variable name to input elements binds them together as a group.</a:t>
            </a:r>
          </a:p>
          <a:p>
            <a:pPr>
              <a:spcBef>
                <a:spcPts val="3000"/>
              </a:spcBef>
              <a:defRPr sz="3000"/>
            </a:pPr>
            <a:r>
              <a:t>The value for each button must be provided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value</a:t>
            </a:r>
            <a:r>
              <a:t> attribute.</a:t>
            </a:r>
          </a:p>
          <a:p>
            <a:pPr>
              <a:spcBef>
                <a:spcPts val="3000"/>
              </a:spcBef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checked</a:t>
            </a:r>
            <a:r>
              <a:t> attribute causes an option to be selected when the page loads. Multiple buttons in a group may be checked.</a:t>
            </a:r>
          </a:p>
        </p:txBody>
      </p:sp>
      <p:sp>
        <p:nvSpPr>
          <p:cNvPr id="179" name="&lt;input type=&quot;checkbox&quot; value=&quot;&quot;&gt;"/>
          <p:cNvSpPr txBox="1"/>
          <p:nvPr/>
        </p:nvSpPr>
        <p:spPr>
          <a:xfrm>
            <a:off x="3152874" y="2489199"/>
            <a:ext cx="669905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 b="0"/>
            </a:pPr>
            <a:r>
              <a:rPr b="1"/>
              <a:t>&lt;input type="checkbox" value=""&gt;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Drop-down Menus</a:t>
            </a:r>
          </a:p>
        </p:txBody>
      </p:sp>
      <p:sp>
        <p:nvSpPr>
          <p:cNvPr id="182" name="The select element creates a drop-down menu when there is no size attribute (or if size=&quot;1&quot;).…"/>
          <p:cNvSpPr txBox="1"/>
          <p:nvPr>
            <p:ph type="body" sz="half" idx="1"/>
          </p:nvPr>
        </p:nvSpPr>
        <p:spPr>
          <a:xfrm>
            <a:off x="952500" y="4444751"/>
            <a:ext cx="11099800" cy="378162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select</a:t>
            </a:r>
            <a:r>
              <a:t> element creates a drop-down menu when there is no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size</a:t>
            </a:r>
            <a:r>
              <a:t> attribute (or if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size="1"</a:t>
            </a:r>
            <a:r>
              <a:t>).</a:t>
            </a:r>
          </a:p>
          <a:p>
            <a:pPr>
              <a:spcBef>
                <a:spcPts val="3000"/>
              </a:spcBef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select</a:t>
            </a:r>
            <a:r>
              <a:t> element contains some number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option</a:t>
            </a:r>
            <a:r>
              <a:t> elements.</a:t>
            </a:r>
          </a:p>
          <a:p>
            <a:pPr>
              <a:spcBef>
                <a:spcPts val="3000"/>
              </a:spcBef>
              <a:defRPr sz="3000"/>
            </a:pPr>
            <a:r>
              <a:t>The content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option</a:t>
            </a:r>
            <a:r>
              <a:t> element is the value sent to the server (or one can be provided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value</a:t>
            </a:r>
            <a:r>
              <a:t> attribute).</a:t>
            </a:r>
          </a:p>
        </p:txBody>
      </p:sp>
      <p:sp>
        <p:nvSpPr>
          <p:cNvPr id="183" name="&lt;select&gt; &lt;/select&gt;…"/>
          <p:cNvSpPr txBox="1"/>
          <p:nvPr/>
        </p:nvSpPr>
        <p:spPr>
          <a:xfrm>
            <a:off x="4181741" y="2552700"/>
            <a:ext cx="4641318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&lt;select&gt; &lt;/select&gt;</a:t>
            </a:r>
            <a:endParaRPr b="1"/>
          </a:p>
          <a:p>
            <a: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&lt;option&gt; &lt;/option&gt;</a:t>
            </a:r>
            <a:endParaRPr b="1"/>
          </a:p>
          <a:p>
            <a: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&lt;optgroup&gt; &lt;/optgroup&gt;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Drop-down Menus (cont’d.)"/>
          <p:cNvSpPr txBox="1"/>
          <p:nvPr>
            <p:ph type="title"/>
          </p:nvPr>
        </p:nvSpPr>
        <p:spPr>
          <a:xfrm>
            <a:off x="999579" y="444500"/>
            <a:ext cx="11099801" cy="84003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Drop-down Menus (cont’d.)</a:t>
            </a:r>
          </a:p>
        </p:txBody>
      </p:sp>
      <p:sp>
        <p:nvSpPr>
          <p:cNvPr id="186" name="&lt;p&gt;What is your favorite 80s band?…"/>
          <p:cNvSpPr txBox="1"/>
          <p:nvPr/>
        </p:nvSpPr>
        <p:spPr>
          <a:xfrm>
            <a:off x="2330096" y="4753892"/>
            <a:ext cx="9259715" cy="375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&lt;p&gt;What is your favorite 80s band?</a:t>
            </a:r>
          </a:p>
          <a:p>
            <a:pPr marL="457200" marR="457200" algn="just" defTabSz="457200"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&lt;select name="EightiesFave"&gt;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&lt;option&gt;The Cure&lt;/option&gt;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&lt;option&gt;Cocteau Twins&lt;/option&gt;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&lt;option&gt;Tears for Fears&lt;/option&gt;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&lt;option&gt;Thompson Twins&lt;/option&gt;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value="EBTG"</a:t>
            </a:r>
            <a:r>
              <a:t>&gt;Everything But the Girl&lt;/option&gt;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&lt;option&gt;Depeche Mode&lt;/option&gt;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&lt;option&gt;The Smiths&lt;/option&gt;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&lt;option&gt;New Order&lt;/option&gt;</a:t>
            </a:r>
          </a:p>
          <a:p>
            <a:pPr marL="457200" marR="457200" algn="just" defTabSz="457200"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&lt;/select&gt;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&lt;/p&gt;</a:t>
            </a:r>
          </a:p>
        </p:txBody>
      </p:sp>
      <p:pic>
        <p:nvPicPr>
          <p:cNvPr id="187" name="lwd5_0912_pulldown.png" descr="lwd5_0912_pulldow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2400" y="2982242"/>
            <a:ext cx="7620000" cy="1181101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he select menu drops down to reveal options when the user clicks on it."/>
          <p:cNvSpPr txBox="1"/>
          <p:nvPr/>
        </p:nvSpPr>
        <p:spPr>
          <a:xfrm>
            <a:off x="1045591" y="1625389"/>
            <a:ext cx="1056288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000">
                <a:solidFill>
                  <a:srgbClr val="53585F"/>
                </a:solidFill>
              </a:defRPr>
            </a:lvl1pPr>
          </a:lstStyle>
          <a:p>
            <a:pPr/>
            <a:r>
              <a:t>The select menu drops down to reveal options when the user clicks on it.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Scrolling Menus</a:t>
            </a:r>
          </a:p>
        </p:txBody>
      </p:sp>
      <p:sp>
        <p:nvSpPr>
          <p:cNvPr id="191" name="The same markup as drop-down menus, but the size attribute specifies how many lines to display.…"/>
          <p:cNvSpPr txBox="1"/>
          <p:nvPr/>
        </p:nvSpPr>
        <p:spPr>
          <a:xfrm>
            <a:off x="875665" y="6954909"/>
            <a:ext cx="11547433" cy="17132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70416" indent="-370416" algn="l"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same markup as drop-down menus, but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size</a:t>
            </a:r>
            <a:r>
              <a:t> attribute specifies how many lines to display.</a:t>
            </a:r>
          </a:p>
          <a:p>
            <a:pPr marL="370416" indent="-370416" algn="l">
              <a:spcBef>
                <a:spcPts val="24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multiple</a:t>
            </a:r>
            <a:r>
              <a:t> attribute allows more than one option to be selected.</a:t>
            </a:r>
          </a:p>
        </p:txBody>
      </p:sp>
      <p:sp>
        <p:nvSpPr>
          <p:cNvPr id="192" name="&lt;p&gt;What is your favorite 80s band?…"/>
          <p:cNvSpPr txBox="1"/>
          <p:nvPr/>
        </p:nvSpPr>
        <p:spPr>
          <a:xfrm>
            <a:off x="2482496" y="4787900"/>
            <a:ext cx="7735467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&lt;p&gt;What is your favorite 80s band?</a:t>
            </a:r>
          </a:p>
          <a:p>
            <a:pPr marL="457200" marR="457200" algn="just" defTabSz="457200"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&lt;select name="EightiesFave" size="6" multiple&gt;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&lt;option&gt;The Cure&lt;/option&gt;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...</a:t>
            </a:r>
          </a:p>
          <a:p>
            <a:pPr marL="457200" marR="457200" algn="just" defTabSz="457200"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&lt;/select&gt;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&lt;/p&gt;</a:t>
            </a:r>
          </a:p>
        </p:txBody>
      </p:sp>
      <p:pic>
        <p:nvPicPr>
          <p:cNvPr id="193" name="lwd5_0913_scrollingmenu.png" descr="lwd5_0913_scrollingmenu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6066" y="2637053"/>
            <a:ext cx="6688326" cy="20510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crolling Menus (cont’d)"/>
          <p:cNvSpPr txBox="1"/>
          <p:nvPr>
            <p:ph type="title"/>
          </p:nvPr>
        </p:nvSpPr>
        <p:spPr>
          <a:xfrm>
            <a:off x="952500" y="635000"/>
            <a:ext cx="11099800" cy="78963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Scrolling Menus (cont’d)</a:t>
            </a:r>
          </a:p>
        </p:txBody>
      </p:sp>
      <p:sp>
        <p:nvSpPr>
          <p:cNvPr id="196" name="Use the optgroup element to create a conceptual group of options.…"/>
          <p:cNvSpPr txBox="1"/>
          <p:nvPr/>
        </p:nvSpPr>
        <p:spPr>
          <a:xfrm>
            <a:off x="728683" y="2107987"/>
            <a:ext cx="1154743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53585F"/>
                </a:solidFill>
              </a:defRPr>
            </a:pPr>
            <a:r>
              <a:t>Use the </a:t>
            </a:r>
            <a:r>
              <a:rPr b="1" sz="3000">
                <a:latin typeface="Courier"/>
                <a:ea typeface="Courier"/>
                <a:cs typeface="Courier"/>
                <a:sym typeface="Courier"/>
              </a:rPr>
              <a:t>optgroup</a:t>
            </a:r>
            <a:r>
              <a:t> element to create a conceptual group of options.</a:t>
            </a:r>
          </a:p>
          <a:p>
            <a:pPr algn="l">
              <a:spcBef>
                <a:spcPts val="2400"/>
              </a:spcBef>
              <a:defRPr sz="2800">
                <a:solidFill>
                  <a:srgbClr val="53585F"/>
                </a:solidFill>
              </a:defRPr>
            </a:pPr>
            <a:r>
              <a:t>The </a:t>
            </a:r>
            <a:r>
              <a:rPr b="1" sz="3000">
                <a:latin typeface="Courier"/>
                <a:ea typeface="Courier"/>
                <a:cs typeface="Courier"/>
                <a:sym typeface="Courier"/>
              </a:rPr>
              <a:t>label</a:t>
            </a:r>
            <a:r>
              <a:t> attribute provides the the heading for the group:</a:t>
            </a:r>
          </a:p>
        </p:txBody>
      </p:sp>
      <p:sp>
        <p:nvSpPr>
          <p:cNvPr id="197" name="&lt;select name=&quot;icecream&quot; size=&quot;7&quot; multiple&gt;…"/>
          <p:cNvSpPr txBox="1"/>
          <p:nvPr/>
        </p:nvSpPr>
        <p:spPr>
          <a:xfrm>
            <a:off x="4324083" y="4112141"/>
            <a:ext cx="7781194" cy="406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&lt;select name="icecream" size="7" multiple&gt;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F7B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&lt;optgroup label="traditional"&gt;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&lt;option&gt;vanilla&lt;/option&gt;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&lt;option&gt;chocolate&lt;/option&gt;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F7B00"/>
                </a:solidFill>
              </a:rP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&lt;/optgroup&gt;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marL="457200" marR="457200" algn="just" defTabSz="457200">
              <a:defRPr b="1" sz="22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&lt;optgroup label="fancy"&gt;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&lt;option&gt;Super praline&lt;/option&gt;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&lt;option&gt;Nut surprise&lt;/option&gt;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&lt;option&gt;Candy corn&lt;/option&gt;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&lt;/optgroup&gt;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&lt;/select&gt;</a:t>
            </a:r>
            <a:endParaRPr>
              <a:solidFill>
                <a:srgbClr val="00ABFF"/>
              </a:solidFill>
            </a:endParaRPr>
          </a:p>
        </p:txBody>
      </p:sp>
      <p:pic>
        <p:nvPicPr>
          <p:cNvPr id="198" name="lwd5_0914_optiongroups.png" descr="lwd5_0914_optiongroup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3150" y="4245367"/>
            <a:ext cx="2984500" cy="3263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FORM CONTROL ELEMENTS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File Upload Control</a:t>
            </a:r>
          </a:p>
        </p:txBody>
      </p:sp>
      <p:sp>
        <p:nvSpPr>
          <p:cNvPr id="201" name="The file input type allows a user to select a document from their hard drive to be submitted with the form data.…"/>
          <p:cNvSpPr txBox="1"/>
          <p:nvPr/>
        </p:nvSpPr>
        <p:spPr>
          <a:xfrm>
            <a:off x="775763" y="6493579"/>
            <a:ext cx="11547433" cy="213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70416" indent="-370416" algn="l"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file input type allows a user to select a document from their hard drive to be submitted with the form data.</a:t>
            </a:r>
          </a:p>
          <a:p>
            <a:pPr marL="370416" indent="-370416" algn="l">
              <a:spcBef>
                <a:spcPts val="24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method must be set to POST, and the encoding type must be included.</a:t>
            </a:r>
          </a:p>
        </p:txBody>
      </p:sp>
      <p:sp>
        <p:nvSpPr>
          <p:cNvPr id="202" name="&lt;form action=&quot;/client.php&quot; method=&quot;POST&quot; enctype=&quot;multipart/form-data&quot;&gt;…"/>
          <p:cNvSpPr txBox="1"/>
          <p:nvPr/>
        </p:nvSpPr>
        <p:spPr>
          <a:xfrm>
            <a:off x="47079" y="4794250"/>
            <a:ext cx="13004801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&lt;form action="/client.php" method="POST"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enctype="multipart/form-data"</a:t>
            </a:r>
            <a:r>
              <a:t>&gt;</a:t>
            </a:r>
          </a:p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&lt;label&gt;Send a photo to be used as your online icon &lt;em&gt;(optional)&lt;/em&gt;&lt;br&gt;</a:t>
            </a:r>
          </a:p>
          <a:p>
            <a:pPr marL="457200" marR="457200" algn="l" defTabSz="457200">
              <a:defRPr sz="20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&lt;input type="file" name="photo"&gt;</a:t>
            </a:r>
            <a:r>
              <a:rPr>
                <a:solidFill>
                  <a:srgbClr val="000000"/>
                </a:solidFill>
              </a:rPr>
              <a:t>&lt;/label&gt;</a:t>
            </a:r>
            <a:endParaRPr>
              <a:solidFill>
                <a:srgbClr val="000000"/>
              </a:solidFill>
            </a:endParaRPr>
          </a:p>
          <a:p>
            <a:pPr marL="457200" marR="457200" algn="l" defTabSz="457200">
              <a:defRPr sz="20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&lt;/form&gt;</a:t>
            </a:r>
          </a:p>
        </p:txBody>
      </p:sp>
      <p:sp>
        <p:nvSpPr>
          <p:cNvPr id="203" name="&lt;input type=&quot;file&quot;&gt;"/>
          <p:cNvSpPr txBox="1"/>
          <p:nvPr/>
        </p:nvSpPr>
        <p:spPr>
          <a:xfrm>
            <a:off x="803681" y="3246359"/>
            <a:ext cx="402399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 b="0"/>
            </a:pPr>
            <a:r>
              <a:rPr b="1"/>
              <a:t>&lt;input type="file"&gt;</a:t>
            </a:r>
          </a:p>
        </p:txBody>
      </p:sp>
      <p:pic>
        <p:nvPicPr>
          <p:cNvPr id="20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9420" y="2348466"/>
            <a:ext cx="6599072" cy="18640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FORM CONTROL ELEMENTS…"/>
          <p:cNvSpPr txBox="1"/>
          <p:nvPr>
            <p:ph type="title"/>
          </p:nvPr>
        </p:nvSpPr>
        <p:spPr>
          <a:xfrm>
            <a:off x="1139279" y="444500"/>
            <a:ext cx="11099801" cy="2159000"/>
          </a:xfrm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Hidden Control</a:t>
            </a:r>
          </a:p>
        </p:txBody>
      </p:sp>
      <p:sp>
        <p:nvSpPr>
          <p:cNvPr id="207" name="Sometimes it is necessary to feed values to the processing script/app that don’t come from the user.…"/>
          <p:cNvSpPr txBox="1"/>
          <p:nvPr/>
        </p:nvSpPr>
        <p:spPr>
          <a:xfrm>
            <a:off x="915463" y="5287229"/>
            <a:ext cx="11547433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70416" indent="-370416" algn="l"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Sometimes it is necessary to feed values to the processing script/app that don’t come from the user.</a:t>
            </a:r>
          </a:p>
          <a:p>
            <a:pPr marL="370416" indent="-370416" algn="l">
              <a:spcBef>
                <a:spcPts val="24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Hidden controls don’t display in the browser.</a:t>
            </a:r>
          </a:p>
        </p:txBody>
      </p:sp>
      <p:sp>
        <p:nvSpPr>
          <p:cNvPr id="208" name="&lt;input type=&quot;hidden&quot;&gt;"/>
          <p:cNvSpPr txBox="1"/>
          <p:nvPr/>
        </p:nvSpPr>
        <p:spPr>
          <a:xfrm>
            <a:off x="4331707" y="2490909"/>
            <a:ext cx="443554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 b="0"/>
            </a:pPr>
            <a:r>
              <a:rPr b="1"/>
              <a:t>&lt;input type="hidden"&gt;</a:t>
            </a:r>
          </a:p>
        </p:txBody>
      </p:sp>
      <p:sp>
        <p:nvSpPr>
          <p:cNvPr id="209" name="&lt;input type=&quot;hidden&quot; name=&quot;success-link&quot;        value=&quot;http://www.example.com/thankyou.html&quot;&gt;"/>
          <p:cNvSpPr txBox="1"/>
          <p:nvPr/>
        </p:nvSpPr>
        <p:spPr>
          <a:xfrm>
            <a:off x="1460996" y="3922117"/>
            <a:ext cx="10082809" cy="1358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l" defTabSz="457200">
              <a:spcBef>
                <a:spcPts val="12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input type="hidden"</a:t>
            </a:r>
            <a:r>
              <a:t> name="success-link" </a:t>
            </a:r>
            <a:br/>
            <a:r>
              <a:t>      value="http://www.example.com/thankyou.html"&gt;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How Forms Work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Forms Work</a:t>
            </a:r>
          </a:p>
        </p:txBody>
      </p:sp>
      <p:sp>
        <p:nvSpPr>
          <p:cNvPr id="89" name="Web forms have two components:…"/>
          <p:cNvSpPr txBox="1"/>
          <p:nvPr>
            <p:ph type="body" sz="half" idx="1"/>
          </p:nvPr>
        </p:nvSpPr>
        <p:spPr>
          <a:xfrm>
            <a:off x="952500" y="3093541"/>
            <a:ext cx="11099800" cy="4242992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Web forms have two components:</a:t>
            </a:r>
          </a:p>
          <a:p>
            <a:pPr lvl="1"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form on the page</a:t>
            </a:r>
            <a:r>
              <a:t> that collects input</a:t>
            </a:r>
          </a:p>
          <a:p>
            <a:pPr lvl="1">
              <a:defRPr sz="3000"/>
            </a:pPr>
            <a:r>
              <a:t>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application on the server</a:t>
            </a:r>
            <a:r>
              <a:t> that processes the collected information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 CONTROL ELEMENTS…"/>
          <p:cNvSpPr txBox="1"/>
          <p:nvPr>
            <p:ph type="title"/>
          </p:nvPr>
        </p:nvSpPr>
        <p:spPr>
          <a:xfrm>
            <a:off x="1139279" y="444500"/>
            <a:ext cx="11099801" cy="2159000"/>
          </a:xfrm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Date and Time Controls</a:t>
            </a:r>
          </a:p>
        </p:txBody>
      </p:sp>
      <p:sp>
        <p:nvSpPr>
          <p:cNvPr id="212" name="A starting value may be provided in standard date-time format."/>
          <p:cNvSpPr txBox="1"/>
          <p:nvPr/>
        </p:nvSpPr>
        <p:spPr>
          <a:xfrm>
            <a:off x="915463" y="6625232"/>
            <a:ext cx="11547433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solidFill>
                  <a:srgbClr val="53585F"/>
                </a:solidFill>
              </a:defRPr>
            </a:lvl1pPr>
          </a:lstStyle>
          <a:p>
            <a:pPr/>
            <a:r>
              <a:t>A starting value may be provided in standard date-time format.</a:t>
            </a:r>
          </a:p>
        </p:txBody>
      </p:sp>
      <p:sp>
        <p:nvSpPr>
          <p:cNvPr id="213" name="&lt;input type=&quot;date&quot;&gt;…"/>
          <p:cNvSpPr txBox="1"/>
          <p:nvPr/>
        </p:nvSpPr>
        <p:spPr>
          <a:xfrm>
            <a:off x="3888382" y="2531665"/>
            <a:ext cx="6287506" cy="243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type="date"&gt;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type="time"&gt;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type="datetime-local"&gt;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type="month"&gt;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type="week"&gt;</a:t>
            </a:r>
          </a:p>
        </p:txBody>
      </p:sp>
      <p:sp>
        <p:nvSpPr>
          <p:cNvPr id="214" name="&lt;input type=&quot;date&quot; name=&quot;birthday&quot; value=&quot;2017-01-14&quot;&gt;"/>
          <p:cNvSpPr txBox="1"/>
          <p:nvPr/>
        </p:nvSpPr>
        <p:spPr>
          <a:xfrm>
            <a:off x="1553765" y="5518149"/>
            <a:ext cx="99914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57200" defTabSz="457200">
              <a:lnSpc>
                <a:spcPts val="4100"/>
              </a:lnSpc>
              <a:spcBef>
                <a:spcPts val="800"/>
              </a:spcBef>
              <a:tabLst>
                <a:tab pos="152400" algn="r"/>
                <a:tab pos="228600" algn="l"/>
              </a:tabLst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&lt;input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type="date"</a:t>
            </a:r>
            <a:r>
              <a:t> name="</a:t>
            </a:r>
            <a:r>
              <a:rPr i="1"/>
              <a:t>birthday</a:t>
            </a:r>
            <a:r>
              <a:t>" value="</a:t>
            </a:r>
            <a:r>
              <a:rPr i="1"/>
              <a:t>2017-01-14</a:t>
            </a:r>
            <a:r>
              <a:t>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Date and Time Controls (cont’d)"/>
          <p:cNvSpPr txBox="1"/>
          <p:nvPr>
            <p:ph type="title"/>
          </p:nvPr>
        </p:nvSpPr>
        <p:spPr>
          <a:xfrm>
            <a:off x="952500" y="726789"/>
            <a:ext cx="11099800" cy="75820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Date and Time Controls (cont’d)</a:t>
            </a:r>
          </a:p>
        </p:txBody>
      </p:sp>
      <p:pic>
        <p:nvPicPr>
          <p:cNvPr id="217" name="lwd5_0916_datetime.png" descr="lwd5_0916_datetim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88050" y="1416620"/>
            <a:ext cx="6489700" cy="762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Browsers may display date and time selection widgets (not universally supported).…"/>
          <p:cNvSpPr txBox="1"/>
          <p:nvPr/>
        </p:nvSpPr>
        <p:spPr>
          <a:xfrm>
            <a:off x="750989" y="2539999"/>
            <a:ext cx="4843062" cy="284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53585F"/>
                </a:solidFill>
              </a:defRPr>
            </a:pPr>
            <a:r>
              <a:t>Browsers may display date and time selection widgets (not universally supported).</a:t>
            </a:r>
          </a:p>
          <a:p>
            <a:pPr algn="l">
              <a:spcBef>
                <a:spcPts val="2400"/>
              </a:spcBef>
              <a:defRPr sz="2700">
                <a:solidFill>
                  <a:srgbClr val="53585F"/>
                </a:solidFill>
              </a:defRPr>
            </a:pPr>
            <a:r>
              <a:t>On non-supporting browsers, date and time inputs display as usable text-entry fields.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FORM CONTROL ELEMENTS…"/>
          <p:cNvSpPr txBox="1"/>
          <p:nvPr>
            <p:ph type="title"/>
          </p:nvPr>
        </p:nvSpPr>
        <p:spPr>
          <a:xfrm>
            <a:off x="1139279" y="444500"/>
            <a:ext cx="11099801" cy="2159000"/>
          </a:xfrm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Numerical Controls</a:t>
            </a:r>
          </a:p>
        </p:txBody>
      </p:sp>
      <p:pic>
        <p:nvPicPr>
          <p:cNvPr id="221" name="lwd5_0917_numberrange.png" descr="lwd5_0917_numberran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0357" y="4311848"/>
            <a:ext cx="6228886" cy="3612754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&lt;input type=&quot;number&quot;&gt;…"/>
          <p:cNvSpPr txBox="1"/>
          <p:nvPr/>
        </p:nvSpPr>
        <p:spPr>
          <a:xfrm>
            <a:off x="4368520" y="2544365"/>
            <a:ext cx="4641318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type="number"&gt;</a:t>
            </a:r>
            <a:endParaRPr b="1"/>
          </a:p>
          <a:p>
            <a:pPr algn="l"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&lt;input type="range"&gt;</a:t>
            </a:r>
          </a:p>
        </p:txBody>
      </p:sp>
      <p:sp>
        <p:nvSpPr>
          <p:cNvPr id="223" name="Number and range controls collect numerical data. Browsers may render counter or slider widgets.…"/>
          <p:cNvSpPr txBox="1"/>
          <p:nvPr/>
        </p:nvSpPr>
        <p:spPr>
          <a:xfrm>
            <a:off x="611288" y="4347404"/>
            <a:ext cx="4843062" cy="3262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53585F"/>
                </a:solidFill>
              </a:defRPr>
            </a:pPr>
            <a:r>
              <a:t>Number and range controls collect numerical data. Browsers may render counter or slider widgets.</a:t>
            </a:r>
          </a:p>
          <a:p>
            <a:pPr algn="l">
              <a:spcBef>
                <a:spcPts val="2400"/>
              </a:spcBef>
              <a:defRPr sz="2700">
                <a:solidFill>
                  <a:srgbClr val="53585F"/>
                </a:solidFill>
              </a:defRPr>
            </a:pPr>
            <a:r>
              <a:t>Both types accept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min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max</a:t>
            </a:r>
            <a:r>
              <a:t> attributes for setting limits  on the allowed values.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FORM CONTROL ELEMENTS…"/>
          <p:cNvSpPr txBox="1"/>
          <p:nvPr>
            <p:ph type="title"/>
          </p:nvPr>
        </p:nvSpPr>
        <p:spPr>
          <a:xfrm>
            <a:off x="1139279" y="444500"/>
            <a:ext cx="11099801" cy="2159000"/>
          </a:xfrm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CONTROL ELEMENTS</a:t>
            </a:r>
          </a:p>
          <a:p>
            <a:pPr>
              <a:spcBef>
                <a:spcPts val="1200"/>
              </a:spcBef>
            </a:pPr>
            <a:r>
              <a:t>Color Selector</a:t>
            </a:r>
          </a:p>
        </p:txBody>
      </p:sp>
      <p:sp>
        <p:nvSpPr>
          <p:cNvPr id="226" name="&lt;input type=&quot;color&quot;&gt;"/>
          <p:cNvSpPr txBox="1"/>
          <p:nvPr/>
        </p:nvSpPr>
        <p:spPr>
          <a:xfrm>
            <a:off x="4434594" y="2582465"/>
            <a:ext cx="422977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>
              <a:defRPr b="0"/>
            </a:pPr>
            <a:r>
              <a:rPr b="1"/>
              <a:t>&lt;input type="color"&gt;</a:t>
            </a:r>
          </a:p>
        </p:txBody>
      </p:sp>
      <p:sp>
        <p:nvSpPr>
          <p:cNvPr id="227" name="The color input type is intended to provide a pop-up color picker.…"/>
          <p:cNvSpPr txBox="1"/>
          <p:nvPr/>
        </p:nvSpPr>
        <p:spPr>
          <a:xfrm>
            <a:off x="914000" y="4007936"/>
            <a:ext cx="4843062" cy="284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53585F"/>
                </a:solidFill>
              </a:defRPr>
            </a:pPr>
            <a:r>
              <a:t>The color input type is intended to provide a pop-up color picker. </a:t>
            </a:r>
          </a:p>
          <a:p>
            <a:pPr algn="l">
              <a:spcBef>
                <a:spcPts val="2400"/>
              </a:spcBef>
              <a:defRPr sz="2700">
                <a:solidFill>
                  <a:srgbClr val="53585F"/>
                </a:solidFill>
              </a:defRPr>
            </a:pPr>
            <a:r>
              <a:t>It is not well supported. Non-supporting browsers display a text-entry field.</a:t>
            </a:r>
          </a:p>
        </p:txBody>
      </p:sp>
      <p:pic>
        <p:nvPicPr>
          <p:cNvPr id="228" name="lwd5_0918_color.jpg" descr="lwd5_0918_color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52062" y="3914745"/>
            <a:ext cx="5932099" cy="41805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Form Access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Form Accessibility </a:t>
            </a:r>
          </a:p>
        </p:txBody>
      </p:sp>
      <p:sp>
        <p:nvSpPr>
          <p:cNvPr id="231" name="Users may not be able to see the form. They may be listening to it with a screen reader.…"/>
          <p:cNvSpPr txBox="1"/>
          <p:nvPr>
            <p:ph type="body" idx="1"/>
          </p:nvPr>
        </p:nvSpPr>
        <p:spPr>
          <a:xfrm>
            <a:off x="952500" y="2817415"/>
            <a:ext cx="11099800" cy="5187157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Users may not be able to see the form. They may be listening to it with a screen reader.</a:t>
            </a:r>
          </a:p>
          <a:p>
            <a:pPr>
              <a:defRPr sz="3000"/>
            </a:pPr>
            <a:r>
              <a:t>Whereas sighted users can see at a glance how elements are organized, form accessibility features create semantic connections between form components.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FORM ACCESSIBILITY…"/>
          <p:cNvSpPr txBox="1"/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ACCESSIBILITY</a:t>
            </a:r>
          </a:p>
          <a:p>
            <a:pPr>
              <a:spcBef>
                <a:spcPts val="1200"/>
              </a:spcBef>
            </a:pPr>
            <a:r>
              <a:t>Labels</a:t>
            </a:r>
          </a:p>
        </p:txBody>
      </p:sp>
      <p:sp>
        <p:nvSpPr>
          <p:cNvPr id="234" name="The label element associates a descriptive label with a form field.…"/>
          <p:cNvSpPr txBox="1"/>
          <p:nvPr>
            <p:ph type="body" idx="4294967295"/>
          </p:nvPr>
        </p:nvSpPr>
        <p:spPr>
          <a:xfrm>
            <a:off x="999579" y="3104356"/>
            <a:ext cx="11099801" cy="5748338"/>
          </a:xfrm>
          <a:prstGeom prst="rect">
            <a:avLst/>
          </a:prstGeom>
        </p:spPr>
        <p:txBody>
          <a:bodyPr/>
          <a:lstStyle/>
          <a:p>
            <a:pPr marL="0" indent="0" defTabSz="525779">
              <a:spcBef>
                <a:spcPts val="3700"/>
              </a:spcBef>
              <a:buSzTx/>
              <a:buNone/>
              <a:defRPr sz="27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label</a:t>
            </a:r>
            <a:r>
              <a:t> element associates a descriptive label with a form field.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b="1" sz="2700">
                <a:latin typeface="+mj-lt"/>
                <a:ea typeface="+mj-ea"/>
                <a:cs typeface="+mj-cs"/>
                <a:sym typeface="Helvetica"/>
              </a:defRPr>
            </a:pPr>
            <a:r>
              <a:t>Implicit association</a:t>
            </a:r>
          </a:p>
          <a:p>
            <a:pPr marL="0" indent="0" defTabSz="525779">
              <a:spcBef>
                <a:spcPts val="0"/>
              </a:spcBef>
              <a:buSzTx/>
              <a:buNone/>
              <a:defRPr sz="2700"/>
            </a:pPr>
            <a:r>
              <a:t>The label text and form control are both contained within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label</a:t>
            </a:r>
            <a:r>
              <a:t> element:</a:t>
            </a:r>
          </a:p>
          <a:p>
            <a:pPr marL="0" indent="0" defTabSz="411479">
              <a:spcBef>
                <a:spcPts val="2100"/>
              </a:spcBef>
              <a:buSzTx/>
              <a:buNone/>
              <a:tabLst>
                <a:tab pos="406400" algn="l"/>
                <a:tab pos="812800" algn="l"/>
                <a:tab pos="1231900" algn="l"/>
                <a:tab pos="1638300" algn="l"/>
                <a:tab pos="2044700" algn="l"/>
                <a:tab pos="2463800" algn="l"/>
                <a:tab pos="2870200" algn="l"/>
                <a:tab pos="3289300" algn="l"/>
                <a:tab pos="3695700" algn="l"/>
                <a:tab pos="4102100" algn="l"/>
                <a:tab pos="4521200" algn="l"/>
                <a:tab pos="4927600" algn="l"/>
              </a:tabLst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&lt;li&gt;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&lt;label&gt;</a:t>
            </a:r>
            <a:r>
              <a:t>Red &lt;input type="radio" name="color" value="red"&gt;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&lt;/label&gt;</a:t>
            </a:r>
            <a:r>
              <a:t>&lt;/li&gt;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b="1" sz="2700">
                <a:latin typeface="+mj-lt"/>
                <a:ea typeface="+mj-ea"/>
                <a:cs typeface="+mj-cs"/>
                <a:sym typeface="Helvetica"/>
              </a:defRPr>
            </a:pPr>
            <a:r>
              <a:t>Explicit association</a:t>
            </a:r>
          </a:p>
          <a:p>
            <a:pPr marL="0" indent="0" defTabSz="525779">
              <a:spcBef>
                <a:spcPts val="0"/>
              </a:spcBef>
              <a:buSzTx/>
              <a:buNone/>
              <a:defRPr sz="2700"/>
            </a:pPr>
            <a:r>
              <a:t>Matches the label with the control's ID reference using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for</a:t>
            </a:r>
            <a:r>
              <a:t> attribute:</a:t>
            </a:r>
          </a:p>
          <a:p>
            <a:pPr marL="0" indent="0" defTabSz="411479">
              <a:spcBef>
                <a:spcPts val="2100"/>
              </a:spcBef>
              <a:buSzTx/>
              <a:buNone/>
              <a:tabLst>
                <a:tab pos="406400" algn="l"/>
                <a:tab pos="812800" algn="l"/>
                <a:tab pos="1231900" algn="l"/>
                <a:tab pos="1638300" algn="l"/>
                <a:tab pos="2044700" algn="l"/>
                <a:tab pos="2463800" algn="l"/>
                <a:tab pos="2870200" algn="l"/>
                <a:tab pos="3289300" algn="l"/>
                <a:tab pos="3695700" algn="l"/>
                <a:tab pos="4102100" algn="l"/>
                <a:tab pos="4521200" algn="l"/>
                <a:tab pos="4927600" algn="l"/>
              </a:tabLst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&lt;li&gt;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&lt;label </a:t>
            </a:r>
            <a:r>
              <a:rPr b="1">
                <a:solidFill>
                  <a:schemeClr val="accent1"/>
                </a:solidFill>
              </a:rPr>
              <a:t>for=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form-colors-red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"&gt;</a:t>
            </a:r>
            <a:r>
              <a:t>Red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&lt;/label&gt;</a:t>
            </a:r>
            <a:r>
              <a:t>  &lt;input type="radio" name="color" value="red </a:t>
            </a:r>
            <a:r>
              <a:rPr b="1">
                <a:solidFill>
                  <a:schemeClr val="accent1"/>
                </a:solidFill>
              </a:rPr>
              <a:t>id=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form-colors-red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</a:t>
            </a:r>
            <a:r>
              <a:t>&gt;&lt;/li&gt;</a:t>
            </a:r>
          </a:p>
        </p:txBody>
      </p:sp>
      <p:sp>
        <p:nvSpPr>
          <p:cNvPr id="235" name="&lt;label&gt; &lt;/label&gt;"/>
          <p:cNvSpPr txBox="1"/>
          <p:nvPr/>
        </p:nvSpPr>
        <p:spPr>
          <a:xfrm>
            <a:off x="4846141" y="2328465"/>
            <a:ext cx="340667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/>
            <a:r>
              <a:t>&lt;label&gt; &lt;/label&gt;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FORM ACCESSIBILITY…"/>
          <p:cNvSpPr txBox="1"/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0" sz="3000">
                <a:latin typeface="+mn-lt"/>
                <a:ea typeface="+mn-ea"/>
                <a:cs typeface="+mn-cs"/>
                <a:sym typeface="Helvetica Light"/>
              </a:defRPr>
            </a:pPr>
            <a:r>
              <a:t>FORM ACCESSIBILITY</a:t>
            </a:r>
          </a:p>
          <a:p>
            <a:pPr>
              <a:spcBef>
                <a:spcPts val="1200"/>
              </a:spcBef>
            </a:pPr>
            <a:r>
              <a:t>Fieldsets and Legends</a:t>
            </a:r>
          </a:p>
        </p:txBody>
      </p:sp>
      <p:sp>
        <p:nvSpPr>
          <p:cNvPr id="238" name="fieldset…"/>
          <p:cNvSpPr txBox="1"/>
          <p:nvPr>
            <p:ph type="body" idx="4294967295"/>
          </p:nvPr>
        </p:nvSpPr>
        <p:spPr>
          <a:xfrm>
            <a:off x="999579" y="3500239"/>
            <a:ext cx="11099801" cy="538837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 sz="3000">
                <a:latin typeface="Courier"/>
                <a:ea typeface="Courier"/>
                <a:cs typeface="Courier"/>
                <a:sym typeface="Courier"/>
              </a:defRPr>
            </a:pPr>
            <a:r>
              <a:t>fieldset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Indicates a logical grouping of controls (examples: credit card name, number, date, etc.). By default, rendered with a box around the set of controls.</a:t>
            </a:r>
          </a:p>
          <a:p>
            <a:pPr marL="0" indent="0">
              <a:buSzTx/>
              <a:buNone/>
              <a:defRPr b="1" sz="3000">
                <a:latin typeface="Courier"/>
                <a:ea typeface="Courier"/>
                <a:cs typeface="Courier"/>
                <a:sym typeface="Courier"/>
              </a:defRPr>
            </a:pPr>
            <a:r>
              <a:t>legend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Provides a caption for the enclosed fields. By default, it’s displayed along the top edge of the fieldset.</a:t>
            </a:r>
          </a:p>
        </p:txBody>
      </p:sp>
      <p:sp>
        <p:nvSpPr>
          <p:cNvPr id="239" name="&lt;fieldset&gt; &lt;/fieldset&gt;…"/>
          <p:cNvSpPr txBox="1"/>
          <p:nvPr/>
        </p:nvSpPr>
        <p:spPr>
          <a:xfrm>
            <a:off x="4078854" y="2684065"/>
            <a:ext cx="4847092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&lt;fieldset&gt; &lt;/fieldset&gt;</a:t>
            </a:r>
          </a:p>
          <a:p>
            <a:pPr defTabSz="457200">
              <a:spcBef>
                <a:spcPts val="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7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&lt;legend&gt; &lt;/legend&gt;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Fieldsets and Legends (cont’d)"/>
          <p:cNvSpPr txBox="1"/>
          <p:nvPr>
            <p:ph type="title"/>
          </p:nvPr>
        </p:nvSpPr>
        <p:spPr>
          <a:xfrm>
            <a:off x="952500" y="444500"/>
            <a:ext cx="11099800" cy="110733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Fieldsets and Legends (cont’d)</a:t>
            </a:r>
          </a:p>
        </p:txBody>
      </p:sp>
      <p:sp>
        <p:nvSpPr>
          <p:cNvPr id="242" name="&lt;fieldset&gt;…"/>
          <p:cNvSpPr txBox="1"/>
          <p:nvPr/>
        </p:nvSpPr>
        <p:spPr>
          <a:xfrm>
            <a:off x="374184" y="5321299"/>
            <a:ext cx="12003362" cy="284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&lt;fieldset&gt;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&lt;legend&gt;</a:t>
            </a:r>
            <a:r>
              <a:t>Customer Information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&lt;/legend&gt;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&lt;ul&gt;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 &lt;li&gt;&lt;label&gt;Full name: &lt;input type="text" name="fullname"&gt;&lt;/label&gt;&lt;/li&gt;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 &lt;li&gt;&lt;label&gt;Email: &lt;input type="text" name="email"&gt;&lt;/label&gt;&lt;/li&gt;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  &lt;li&gt;&lt;label&gt;State: &lt;input type="text" name="state"&gt;&lt;/label&gt;&lt;/li&gt;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&lt;/ul&gt;</a:t>
            </a:r>
          </a:p>
          <a:p>
            <a:pPr marL="457200" marR="457200" algn="just" defTabSz="457200"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&lt;/fieldset&gt; </a:t>
            </a:r>
          </a:p>
        </p:txBody>
      </p:sp>
      <p:pic>
        <p:nvPicPr>
          <p:cNvPr id="243" name="lwd5_0919_fieldset.png" descr="lwd5_0919_fieldse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3135" y="2139950"/>
            <a:ext cx="6918530" cy="25830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Form Design Tip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Form Design Tips</a:t>
            </a:r>
          </a:p>
        </p:txBody>
      </p:sp>
      <p:sp>
        <p:nvSpPr>
          <p:cNvPr id="246" name="Avoid unnecessary questions.…"/>
          <p:cNvSpPr txBox="1"/>
          <p:nvPr>
            <p:ph type="body" idx="1"/>
          </p:nvPr>
        </p:nvSpPr>
        <p:spPr>
          <a:xfrm>
            <a:off x="952500" y="2817415"/>
            <a:ext cx="11099800" cy="5416551"/>
          </a:xfrm>
          <a:prstGeom prst="rect">
            <a:avLst/>
          </a:prstGeom>
        </p:spPr>
        <p:txBody>
          <a:bodyPr anchor="t"/>
          <a:lstStyle/>
          <a:p>
            <a:pPr>
              <a:spcBef>
                <a:spcPts val="3000"/>
              </a:spcBef>
              <a:defRPr sz="3000"/>
            </a:pPr>
            <a:r>
              <a:t>Avoid unnecessary questions.</a:t>
            </a:r>
          </a:p>
          <a:p>
            <a:pPr>
              <a:spcBef>
                <a:spcPts val="3000"/>
              </a:spcBef>
              <a:defRPr sz="3000"/>
            </a:pPr>
            <a:r>
              <a:t>Consider the impact of label placement. Labels above fields tend to lead to faster completion.</a:t>
            </a:r>
          </a:p>
          <a:p>
            <a:pPr>
              <a:spcBef>
                <a:spcPts val="3000"/>
              </a:spcBef>
              <a:defRPr sz="3000"/>
            </a:pPr>
            <a:r>
              <a:t>Choose input types carefully.</a:t>
            </a:r>
          </a:p>
          <a:p>
            <a:pPr>
              <a:spcBef>
                <a:spcPts val="3000"/>
              </a:spcBef>
              <a:defRPr sz="3000"/>
            </a:pPr>
            <a:r>
              <a:t>Group related inputs.</a:t>
            </a:r>
          </a:p>
          <a:p>
            <a:pPr>
              <a:spcBef>
                <a:spcPts val="3000"/>
              </a:spcBef>
              <a:defRPr sz="3000"/>
            </a:pPr>
            <a:r>
              <a:t>Primary actions (e.g., “Buy”) should be visually dominant to secondary actions (e.g., “Back”).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lwd5_0901_transaction.png" descr="lwd5_0901_transac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0349" y="2001787"/>
            <a:ext cx="6438261" cy="7153624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4. The application processes the information.…"/>
          <p:cNvSpPr txBox="1"/>
          <p:nvPr>
            <p:ph type="body" sz="quarter" idx="4294967295"/>
          </p:nvPr>
        </p:nvSpPr>
        <p:spPr>
          <a:xfrm>
            <a:off x="9721006" y="5929362"/>
            <a:ext cx="3012555" cy="3398441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2400"/>
              </a:spcBef>
              <a:buSzTx/>
              <a:buNone/>
              <a:defRPr sz="2000">
                <a:latin typeface="+mj-lt"/>
                <a:ea typeface="+mj-ea"/>
                <a:cs typeface="+mj-cs"/>
                <a:sym typeface="Helvetica"/>
              </a:defRPr>
            </a:pPr>
            <a:r>
              <a:t>4. The application processes the information.</a:t>
            </a:r>
          </a:p>
          <a:p>
            <a:pPr marL="0" indent="0">
              <a:spcBef>
                <a:spcPts val="2400"/>
              </a:spcBef>
              <a:buSzTx/>
              <a:buNone/>
              <a:defRPr sz="2000">
                <a:latin typeface="+mj-lt"/>
                <a:ea typeface="+mj-ea"/>
                <a:cs typeface="+mj-cs"/>
                <a:sym typeface="Helvetica"/>
              </a:defRPr>
            </a:pPr>
          </a:p>
          <a:p>
            <a:pPr marL="0" indent="0">
              <a:spcBef>
                <a:spcPts val="2400"/>
              </a:spcBef>
              <a:buSzTx/>
              <a:buNone/>
              <a:defRPr sz="2000">
                <a:latin typeface="+mj-lt"/>
                <a:ea typeface="+mj-ea"/>
                <a:cs typeface="+mj-cs"/>
                <a:sym typeface="Helvetica"/>
              </a:defRPr>
            </a:pPr>
            <a:r>
              <a:t>5. The application returns a response (for example, a thank you message or reloading the page).</a:t>
            </a:r>
          </a:p>
        </p:txBody>
      </p:sp>
      <p:sp>
        <p:nvSpPr>
          <p:cNvPr id="93" name="1. Browser renders the form inputs as indicated in the markup.…"/>
          <p:cNvSpPr txBox="1"/>
          <p:nvPr/>
        </p:nvSpPr>
        <p:spPr>
          <a:xfrm>
            <a:off x="314597" y="2249685"/>
            <a:ext cx="3012555" cy="452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20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1. Browser renders the form inputs as indicated in the markup.</a:t>
            </a:r>
          </a:p>
          <a:p>
            <a:pPr algn="l">
              <a:spcBef>
                <a:spcPts val="2400"/>
              </a:spcBef>
              <a:defRPr sz="20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2. User enters information in the form and hits Submit.</a:t>
            </a:r>
          </a:p>
          <a:p>
            <a:pPr algn="l">
              <a:spcBef>
                <a:spcPts val="4200"/>
              </a:spcBef>
              <a:defRPr sz="20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3. The browser encodes the information entered and sends it to the server.</a:t>
            </a:r>
          </a:p>
        </p:txBody>
      </p:sp>
      <p:sp>
        <p:nvSpPr>
          <p:cNvPr id="94" name="Web Form Transaction"/>
          <p:cNvSpPr txBox="1"/>
          <p:nvPr/>
        </p:nvSpPr>
        <p:spPr>
          <a:xfrm>
            <a:off x="3164929" y="697086"/>
            <a:ext cx="667494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8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Web Form Transaction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Web Processing Applic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Web Processing Applications</a:t>
            </a:r>
          </a:p>
        </p:txBody>
      </p:sp>
      <p:sp>
        <p:nvSpPr>
          <p:cNvPr id="97" name="Web forms may be processed by any of the following technologies:…"/>
          <p:cNvSpPr txBox="1"/>
          <p:nvPr>
            <p:ph type="body" idx="1"/>
          </p:nvPr>
        </p:nvSpPr>
        <p:spPr>
          <a:xfrm>
            <a:off x="1244600" y="2508250"/>
            <a:ext cx="10609759" cy="62865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Web forms may be processed by any of the following technologies:</a:t>
            </a:r>
          </a:p>
          <a:p>
            <a:pPr lvl="1">
              <a:spcBef>
                <a:spcPts val="3000"/>
              </a:spcBef>
              <a:defRPr sz="3000"/>
            </a:pPr>
            <a:r>
              <a:t>PHP (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.php</a:t>
            </a:r>
            <a:r>
              <a:t>)</a:t>
            </a:r>
          </a:p>
          <a:p>
            <a:pPr lvl="1">
              <a:spcBef>
                <a:spcPts val="3000"/>
              </a:spcBef>
              <a:defRPr sz="3000"/>
            </a:pPr>
            <a:r>
              <a:t>Microsoft ASP (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.asp</a:t>
            </a:r>
            <a:r>
              <a:t>)</a:t>
            </a:r>
          </a:p>
          <a:p>
            <a:pPr lvl="1">
              <a:spcBef>
                <a:spcPts val="3000"/>
              </a:spcBef>
              <a:defRPr sz="3000"/>
            </a:pPr>
            <a:r>
              <a:t>Microsoft ASP.net (.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aspx</a:t>
            </a:r>
            <a:r>
              <a:t>)</a:t>
            </a:r>
          </a:p>
          <a:p>
            <a:pPr lvl="1">
              <a:spcBef>
                <a:spcPts val="3000"/>
              </a:spcBef>
              <a:defRPr sz="3000"/>
            </a:pPr>
            <a:r>
              <a:t>Ruby on Rails</a:t>
            </a:r>
          </a:p>
          <a:p>
            <a:pPr lvl="1">
              <a:spcBef>
                <a:spcPts val="3000"/>
              </a:spcBef>
              <a:defRPr sz="3000"/>
            </a:pPr>
            <a:r>
              <a:t>JavaServer Pages (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.jsp</a:t>
            </a:r>
            <a:r>
              <a:t>)</a:t>
            </a:r>
          </a:p>
          <a:p>
            <a:pPr lvl="1">
              <a:spcBef>
                <a:spcPts val="3000"/>
              </a:spcBef>
              <a:defRPr sz="3000"/>
            </a:pPr>
            <a:r>
              <a:t>Python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he form Ele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form Element</a:t>
            </a:r>
          </a:p>
        </p:txBody>
      </p:sp>
      <p:sp>
        <p:nvSpPr>
          <p:cNvPr id="100" name="&lt;form action=&quot;URL&quot; method=&quot;POST or GET&quot;&gt;…"/>
          <p:cNvSpPr txBox="1"/>
          <p:nvPr/>
        </p:nvSpPr>
        <p:spPr>
          <a:xfrm>
            <a:off x="1961502" y="2715815"/>
            <a:ext cx="8863484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&lt;form</a:t>
            </a:r>
            <a:r>
              <a:t>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action="</a:t>
            </a:r>
            <a:r>
              <a:rPr i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URL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 method="</a:t>
            </a:r>
            <a:r>
              <a:rPr i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POST or GET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</a:p>
          <a:p>
            <a:pPr algn="l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&lt;!-- Form content and inputs here --&gt;</a:t>
            </a:r>
          </a:p>
          <a:p>
            <a:pPr algn="l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b="1" sz="28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&lt;/form&gt;</a:t>
            </a:r>
          </a:p>
        </p:txBody>
      </p:sp>
      <p:sp>
        <p:nvSpPr>
          <p:cNvPr id="101" name="The form element is a container for all the content in the form and its input controls.…"/>
          <p:cNvSpPr txBox="1"/>
          <p:nvPr>
            <p:ph type="body" sz="half" idx="4294967295"/>
          </p:nvPr>
        </p:nvSpPr>
        <p:spPr>
          <a:xfrm>
            <a:off x="952500" y="4731990"/>
            <a:ext cx="11099800" cy="3508574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form</a:t>
            </a:r>
            <a:r>
              <a:t> element is a container for all the content in the form and its input controls. </a:t>
            </a:r>
          </a:p>
          <a:p>
            <a:pPr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action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method</a:t>
            </a:r>
            <a:r>
              <a:t> attributes are necessary for interacting with the processing program.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he action Attribut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action Attribute</a:t>
            </a:r>
          </a:p>
        </p:txBody>
      </p:sp>
      <p:sp>
        <p:nvSpPr>
          <p:cNvPr id="104" name="The action attribute provides the location of the script or application that will process the collected form data."/>
          <p:cNvSpPr txBox="1"/>
          <p:nvPr>
            <p:ph type="body" sz="half" idx="1"/>
          </p:nvPr>
        </p:nvSpPr>
        <p:spPr>
          <a:xfrm>
            <a:off x="999579" y="3390900"/>
            <a:ext cx="11099801" cy="352459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action</a:t>
            </a:r>
            <a:r>
              <a:t> attribute provides the location of the script or application that will process the collected form data.</a:t>
            </a:r>
          </a:p>
        </p:txBody>
      </p:sp>
      <p:sp>
        <p:nvSpPr>
          <p:cNvPr id="105" name="&lt;form action=&quot;mailinglist.php&quot; method=&quot;POST&quot;&gt;"/>
          <p:cNvSpPr txBox="1"/>
          <p:nvPr/>
        </p:nvSpPr>
        <p:spPr>
          <a:xfrm>
            <a:off x="1862425" y="3263899"/>
            <a:ext cx="937410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&lt;form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action="mailinglist.php"</a:t>
            </a:r>
            <a:r>
              <a:t> method="POST"&gt;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he method Attribute"/>
          <p:cNvSpPr txBox="1"/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method Attribute</a:t>
            </a:r>
          </a:p>
        </p:txBody>
      </p:sp>
      <p:sp>
        <p:nvSpPr>
          <p:cNvPr id="108" name="The method attribute specifies how the encoded information should be sent to the server (GET or POST):…"/>
          <p:cNvSpPr txBox="1"/>
          <p:nvPr>
            <p:ph type="body" idx="4294967295"/>
          </p:nvPr>
        </p:nvSpPr>
        <p:spPr>
          <a:xfrm>
            <a:off x="999579" y="3390900"/>
            <a:ext cx="11099801" cy="5511801"/>
          </a:xfrm>
          <a:prstGeom prst="rect">
            <a:avLst/>
          </a:prstGeom>
        </p:spPr>
        <p:txBody>
          <a:bodyPr/>
          <a:lstStyle/>
          <a:p>
            <a:pPr marL="0" indent="0" defTabSz="549148">
              <a:spcBef>
                <a:spcPts val="3900"/>
              </a:spcBef>
              <a:buSzTx/>
              <a:buNone/>
              <a:defRPr sz="282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method</a:t>
            </a:r>
            <a:r>
              <a:t> attribute specifies how the encoded information should be sent to the server (GET or POST):</a:t>
            </a:r>
          </a:p>
          <a:p>
            <a:pPr lvl="1" marL="835660" indent="-417830" defTabSz="549148">
              <a:spcBef>
                <a:spcPts val="2800"/>
              </a:spcBef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GET</a:t>
            </a:r>
            <a:r>
              <a:t>: The encoded data is tacked onto the URL sent to the server:</a:t>
            </a:r>
          </a:p>
          <a:p>
            <a:pPr lvl="1" marL="429768" marR="429768" indent="214884" defTabSz="429768">
              <a:spcBef>
                <a:spcPts val="1800"/>
              </a:spcBef>
              <a:buSzTx/>
              <a:buNone/>
              <a:defRPr sz="2256">
                <a:latin typeface="Courier"/>
                <a:ea typeface="Courier"/>
                <a:cs typeface="Courier"/>
                <a:sym typeface="Courier"/>
              </a:defRPr>
            </a:pPr>
            <a:r>
              <a:t>get http://www.bandname.com/mailinglist.php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?name=Sally%20Strongarm&amp;email=strongarm%40example.com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lvl="1" marL="835660" indent="-417830" defTabSz="549148">
              <a:spcBef>
                <a:spcPts val="2800"/>
              </a:spcBef>
              <a:defRPr sz="282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POST</a:t>
            </a:r>
            <a:r>
              <a:t>: Data is send in a separate transaction and can be encrypted with HTTPS. </a:t>
            </a:r>
          </a:p>
          <a:p>
            <a:pPr marL="0" indent="0" defTabSz="549148">
              <a:spcBef>
                <a:spcPts val="5000"/>
              </a:spcBef>
              <a:buSzTx/>
              <a:buNone/>
              <a:defRPr sz="2538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POST is the most common method.</a:t>
            </a:r>
          </a:p>
        </p:txBody>
      </p:sp>
      <p:sp>
        <p:nvSpPr>
          <p:cNvPr id="109" name="&lt;form action=&quot;mailinglist.php&quot; method=&quot;POST&quot;&gt;"/>
          <p:cNvSpPr txBox="1"/>
          <p:nvPr/>
        </p:nvSpPr>
        <p:spPr>
          <a:xfrm>
            <a:off x="1862425" y="2432050"/>
            <a:ext cx="937410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&lt;form action="mailinglist.php"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method="POST"</a:t>
            </a:r>
            <a:r>
              <a:t>&gt;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orm Control Ele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Form Control Elements</a:t>
            </a:r>
          </a:p>
        </p:txBody>
      </p:sp>
      <p:pic>
        <p:nvPicPr>
          <p:cNvPr id="112" name="lwd5_0901b_controls.png" descr="lwd5_0901b_control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3314" y="2463800"/>
            <a:ext cx="9758172" cy="190589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&lt;input type=&quot;text&quot;&gt;…"/>
          <p:cNvSpPr txBox="1"/>
          <p:nvPr/>
        </p:nvSpPr>
        <p:spPr>
          <a:xfrm>
            <a:off x="1318678" y="6245226"/>
            <a:ext cx="10367444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1200"/>
              </a:spcBef>
              <a:defRPr sz="30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type="text"&gt;</a:t>
            </a:r>
          </a:p>
          <a:p>
            <a:pPr>
              <a:spcBef>
                <a:spcPts val="1200"/>
              </a:spcBef>
              <a:defRPr sz="30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type="submit"&gt;</a:t>
            </a:r>
          </a:p>
          <a:p>
            <a:pPr>
              <a:spcBef>
                <a:spcPts val="1200"/>
              </a:spcBef>
              <a:defRPr sz="30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&lt;input type="checkbox"&gt;</a:t>
            </a:r>
          </a:p>
          <a:p>
            <a:pPr>
              <a:spcBef>
                <a:spcPts val="1200"/>
              </a:spcBef>
              <a:defRPr sz="3000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&lt;select&gt;</a:t>
            </a:r>
          </a:p>
        </p:txBody>
      </p:sp>
      <p:sp>
        <p:nvSpPr>
          <p:cNvPr id="114" name="Form control elements (also called widgets) collect data from the user. A few examples:"/>
          <p:cNvSpPr txBox="1"/>
          <p:nvPr/>
        </p:nvSpPr>
        <p:spPr>
          <a:xfrm>
            <a:off x="1503971" y="4927597"/>
            <a:ext cx="10091017" cy="1016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Form control elements </a:t>
            </a:r>
            <a:r>
              <a:t>(also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widgets</a:t>
            </a:r>
            <a:r>
              <a:t>) collect data from the user. A few examples: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5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