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992888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8F499C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CHAPTER TITLE</a:t>
            </a:r>
          </a:p>
        </p:txBody>
      </p:sp>
      <p:pic>
        <p:nvPicPr>
          <p:cNvPr id="19" name="partIV_header.png" descr="partIV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-1905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8F499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8F499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 marL="0" indent="0">
              <a:spcBef>
                <a:spcPts val="3600"/>
              </a:spcBef>
              <a:buSzTx/>
              <a:buNone/>
              <a:defRPr sz="3000"/>
            </a:lvl1pPr>
            <a:lvl2pPr marL="0" indent="228600">
              <a:spcBef>
                <a:spcPts val="3600"/>
              </a:spcBef>
              <a:buSzTx/>
              <a:buNone/>
              <a:defRPr sz="3000"/>
            </a:lvl2pPr>
            <a:lvl3pPr marL="0" indent="457200">
              <a:spcBef>
                <a:spcPts val="3600"/>
              </a:spcBef>
              <a:buSzTx/>
              <a:buNone/>
              <a:defRPr sz="3000"/>
            </a:lvl3pPr>
            <a:lvl4pPr marL="0" indent="685800">
              <a:spcBef>
                <a:spcPts val="3600"/>
              </a:spcBef>
              <a:buSzTx/>
              <a:buNone/>
              <a:defRPr sz="3000"/>
            </a:lvl4pPr>
            <a:lvl5pPr marL="0" indent="914400">
              <a:spcBef>
                <a:spcPts val="3600"/>
              </a:spcBef>
              <a:buSzTx/>
              <a:buNone/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8F499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8F499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8F499C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22 USING JAVASCRIPT and the Document Object Model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lvl="1" indent="22860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8F499C"/>
                </a:solidFill>
              </a:rPr>
              <a:t>22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USING JAVASCRIPT</a:t>
            </a:r>
            <a:br>
              <a:rPr sz="6000">
                <a:latin typeface="+mn-lt"/>
                <a:ea typeface="+mn-ea"/>
                <a:cs typeface="+mn-cs"/>
                <a:sym typeface="Helvetica Light"/>
              </a:rPr>
            </a:br>
            <a:r>
              <a:rPr sz="3600">
                <a:latin typeface="+mn-lt"/>
                <a:ea typeface="+mn-ea"/>
                <a:cs typeface="+mn-cs"/>
                <a:sym typeface="Helvetica Light"/>
              </a:rPr>
              <a:t>and the Document Object Model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Adding and Removing Ele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Adding and Removing Elements</a:t>
            </a:r>
          </a:p>
        </p:txBody>
      </p:sp>
      <p:sp>
        <p:nvSpPr>
          <p:cNvPr id="118" name="The DOM allows developers to change the document structure by adding and removing node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54990">
              <a:spcBef>
                <a:spcPts val="3400"/>
              </a:spcBef>
              <a:defRPr sz="2850"/>
            </a:pPr>
            <a:r>
              <a:t>The DOM allows developers to change the document structure by adding and removing nodes:</a:t>
            </a:r>
          </a:p>
          <a:p>
            <a:pPr marL="774170" lvl="1" indent="-351895" defTabSz="554990">
              <a:spcBef>
                <a:spcPts val="3400"/>
              </a:spcBef>
              <a:buSzPct val="75000"/>
              <a:buChar char="•"/>
              <a:defRPr sz="285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createElement()</a:t>
            </a:r>
          </a:p>
          <a:p>
            <a:pPr marL="774170" lvl="1" indent="-351895" defTabSz="554990">
              <a:spcBef>
                <a:spcPts val="3400"/>
              </a:spcBef>
              <a:buSzPct val="75000"/>
              <a:buChar char="•"/>
              <a:defRPr sz="285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createTextNode()</a:t>
            </a:r>
          </a:p>
          <a:p>
            <a:pPr marL="774170" lvl="1" indent="-351895" defTabSz="554990">
              <a:spcBef>
                <a:spcPts val="3400"/>
              </a:spcBef>
              <a:buSzPct val="75000"/>
              <a:buChar char="•"/>
              <a:defRPr sz="285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appendChild()</a:t>
            </a:r>
          </a:p>
          <a:p>
            <a:pPr marL="774170" lvl="1" indent="-351895" defTabSz="554990">
              <a:spcBef>
                <a:spcPts val="3400"/>
              </a:spcBef>
              <a:buSzPct val="75000"/>
              <a:buChar char="•"/>
              <a:defRPr sz="285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insertBefore()</a:t>
            </a:r>
          </a:p>
          <a:p>
            <a:pPr marL="774170" lvl="1" indent="-351895" defTabSz="554990">
              <a:spcBef>
                <a:spcPts val="3400"/>
              </a:spcBef>
              <a:buSzPct val="75000"/>
              <a:buChar char="•"/>
              <a:defRPr sz="285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replaceChild()</a:t>
            </a:r>
          </a:p>
          <a:p>
            <a:pPr marL="774170" lvl="1" indent="-351895" defTabSz="554990">
              <a:spcBef>
                <a:spcPts val="3400"/>
              </a:spcBef>
              <a:buSzPct val="75000"/>
              <a:buChar char="•"/>
              <a:defRPr sz="285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removeChild()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olyfill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Polyfills</a:t>
            </a:r>
          </a:p>
        </p:txBody>
      </p:sp>
      <p:sp>
        <p:nvSpPr>
          <p:cNvPr id="121" name="A polyfill uses JavaScript to make new features work in browsers that don’t natively support them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78358">
              <a:spcBef>
                <a:spcPts val="3500"/>
              </a:spcBef>
              <a:defRPr sz="2970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polyfill</a:t>
            </a:r>
            <a:r>
              <a:t> uses JavaScript to make new features work in browsers that don’t natively support them.</a:t>
            </a:r>
          </a:p>
          <a:p>
            <a:pPr marL="366712" indent="-366712" defTabSz="578358">
              <a:spcBef>
                <a:spcPts val="3500"/>
              </a:spcBef>
              <a:buSzPct val="75000"/>
              <a:buChar char="•"/>
              <a:defRPr sz="297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Picturefill:</a:t>
            </a:r>
            <a:r>
              <a:t> Enables support for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picture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srcset</a:t>
            </a:r>
            <a:r>
              <a:t>,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sizes</a:t>
            </a:r>
          </a:p>
          <a:p>
            <a:pPr marL="366712" indent="-366712" defTabSz="578358">
              <a:spcBef>
                <a:spcPts val="3500"/>
              </a:spcBef>
              <a:buSzPct val="75000"/>
              <a:buChar char="•"/>
              <a:defRPr sz="297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Selectivizr</a:t>
            </a:r>
            <a:r>
              <a:rPr b="1">
                <a:solidFill>
                  <a:schemeClr val="accent4"/>
                </a:solidFill>
                <a:latin typeface="+mj-lt"/>
                <a:ea typeface="+mj-ea"/>
                <a:cs typeface="+mj-cs"/>
                <a:sym typeface="Helvetica"/>
              </a:rPr>
              <a:t>*</a:t>
            </a:r>
            <a:r>
              <a:t>: Allows IE 6–8 to support CSS3 selectors</a:t>
            </a:r>
          </a:p>
          <a:p>
            <a:pPr marL="366712" indent="-366712" defTabSz="578358">
              <a:spcBef>
                <a:spcPts val="3500"/>
              </a:spcBef>
              <a:buSzPct val="75000"/>
              <a:buChar char="•"/>
              <a:defRPr sz="297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HTML5 shiv</a:t>
            </a:r>
            <a:r>
              <a:rPr b="1">
                <a:solidFill>
                  <a:schemeClr val="accent4"/>
                </a:solidFill>
                <a:latin typeface="+mj-lt"/>
                <a:ea typeface="+mj-ea"/>
                <a:cs typeface="+mj-cs"/>
                <a:sym typeface="Helvetica"/>
              </a:rPr>
              <a:t>*</a:t>
            </a:r>
            <a:r>
              <a:t>: Allows IE6–8 to recognize HTML5 elements</a:t>
            </a:r>
          </a:p>
          <a:p>
            <a:pPr defTabSz="578358">
              <a:spcBef>
                <a:spcPts val="3500"/>
              </a:spcBef>
              <a:defRPr sz="2673"/>
            </a:pPr>
            <a:r>
              <a:rPr b="1">
                <a:solidFill>
                  <a:schemeClr val="accent4"/>
                </a:solidFill>
                <a:latin typeface="+mj-lt"/>
                <a:ea typeface="+mj-ea"/>
                <a:cs typeface="+mj-cs"/>
                <a:sym typeface="Helvetica"/>
              </a:rPr>
              <a:t>*</a:t>
            </a:r>
            <a:r>
              <a:t>If you don’t need to support IE 8 and earlier, you don’t need these polyfills.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JavaScript Librar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JavaScript Libraries</a:t>
            </a:r>
          </a:p>
        </p:txBody>
      </p:sp>
      <p:sp>
        <p:nvSpPr>
          <p:cNvPr id="124" name="A JavaScript library is a collection of prewritten functions and methods that you can use in your scripts to accomplish common tasks or simplify complex one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JavaScript library</a:t>
            </a:r>
            <a:r>
              <a:t> is a collection of prewritten functions and methods that you can use in your scripts to accomplish common tasks or simplify complex ones. </a:t>
            </a:r>
          </a:p>
          <a:p>
            <a:pPr marL="370416" indent="-370416">
              <a:buSzPct val="75000"/>
              <a:buChar char="•"/>
            </a:pPr>
            <a:r>
              <a:t>Some are large frameworks for building complex applications.</a:t>
            </a:r>
          </a:p>
          <a:p>
            <a:pPr marL="370416" indent="-370416">
              <a:buSzPct val="75000"/>
              <a:buChar char="•"/>
            </a:pPr>
            <a:r>
              <a:t>Some are targeted to specific tasks, such as forms or math.</a:t>
            </a:r>
          </a:p>
          <a:p>
            <a:pPr marL="370416" indent="-370416">
              <a:buSzPct val="75000"/>
              <a:buChar char="•"/>
            </a:pPr>
            <a:r>
              <a:t>The most popular library is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jQuery</a:t>
            </a:r>
            <a:r>
              <a:t>.</a:t>
            </a:r>
          </a:p>
          <a:p>
            <a:pPr marL="370416" indent="-370416">
              <a:buSzPct val="75000"/>
              <a:buChar char="•"/>
            </a:pPr>
            <a:r>
              <a:t>Try searching “JavaScript library for __________” to see if there are pre-made scripts you can use or adapt to your needs.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What the DOM is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What the DOM is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Accessing and changing elements, attributes, and contents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Polyfills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JavaScript libraries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Intro to the DO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Intro to the DOM</a:t>
            </a:r>
          </a:p>
        </p:txBody>
      </p:sp>
      <p:sp>
        <p:nvSpPr>
          <p:cNvPr id="94" name="The Document Object Model (DOM) is a programming interface that provides a way to access and manipulate the contents of a document.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370416" indent="-370416">
              <a:buSzPct val="75000"/>
              <a:buChar char="•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Document Object Model (DOM)</a:t>
            </a:r>
            <a:r>
              <a:t> is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programming interface</a:t>
            </a:r>
            <a:r>
              <a:t> that provides a way to access and manipulate the contents of a document.</a:t>
            </a:r>
          </a:p>
          <a:p>
            <a:pPr marL="370416" indent="-370416">
              <a:buSzPct val="75000"/>
              <a:buChar char="•"/>
            </a:pPr>
            <a:r>
              <a:t>It provides a structured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map of the document</a:t>
            </a:r>
            <a:r>
              <a:t> and a set of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methods</a:t>
            </a:r>
            <a:r>
              <a:t> for interacting with them. </a:t>
            </a:r>
          </a:p>
          <a:p>
            <a:pPr marL="370416" indent="-370416">
              <a:buSzPct val="75000"/>
              <a:buChar char="•"/>
            </a:pPr>
            <a:r>
              <a:t>It can be used with other XML languages and it can be accessed by other programming languages (like PHP, Ruby, etc.).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Node Tre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Node Tree</a:t>
            </a:r>
          </a:p>
        </p:txBody>
      </p:sp>
      <p:sp>
        <p:nvSpPr>
          <p:cNvPr id="97" name="The DOM treats the structure of a document like a tree with branches:"/>
          <p:cNvSpPr txBox="1">
            <a:spLocks noGrp="1"/>
          </p:cNvSpPr>
          <p:nvPr>
            <p:ph type="body" idx="1"/>
          </p:nvPr>
        </p:nvSpPr>
        <p:spPr>
          <a:xfrm>
            <a:off x="723900" y="2609850"/>
            <a:ext cx="12025363" cy="6286500"/>
          </a:xfrm>
          <a:prstGeom prst="rect">
            <a:avLst/>
          </a:prstGeom>
        </p:spPr>
        <p:txBody>
          <a:bodyPr/>
          <a:lstStyle/>
          <a:p>
            <a:r>
              <a:t>The DOM treats the structure of a document like a tree with branches:</a:t>
            </a:r>
          </a:p>
        </p:txBody>
      </p:sp>
      <p:pic>
        <p:nvPicPr>
          <p:cNvPr id="98" name="lwd5_2201_nodes.png" descr="lwd5_2201_nod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83731" y="3717925"/>
            <a:ext cx="7505701" cy="482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Node Tree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2810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Node Tree (cont’d)</a:t>
            </a:r>
          </a:p>
        </p:txBody>
      </p:sp>
      <p:sp>
        <p:nvSpPr>
          <p:cNvPr id="101" name="Every element, attribute, and piece of content is a node on the tree and can be accessed for scripting:"/>
          <p:cNvSpPr txBox="1">
            <a:spLocks noGrp="1"/>
          </p:cNvSpPr>
          <p:nvPr>
            <p:ph type="body" idx="1"/>
          </p:nvPr>
        </p:nvSpPr>
        <p:spPr>
          <a:xfrm>
            <a:off x="952500" y="1914525"/>
            <a:ext cx="11099800" cy="6286500"/>
          </a:xfrm>
          <a:prstGeom prst="rect">
            <a:avLst/>
          </a:prstGeom>
        </p:spPr>
        <p:txBody>
          <a:bodyPr/>
          <a:lstStyle/>
          <a:p>
            <a:r>
              <a:t>Every element, attribute, and piece of content is a node on the tree and can be accessed for scripting:</a:t>
            </a:r>
          </a:p>
        </p:txBody>
      </p:sp>
      <p:pic>
        <p:nvPicPr>
          <p:cNvPr id="102" name="lwd5_2202_textnodes.png" descr="lwd5_2202_textnod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38500" y="3552825"/>
            <a:ext cx="10160000" cy="4749800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The nodes within a p element"/>
          <p:cNvSpPr txBox="1"/>
          <p:nvPr/>
        </p:nvSpPr>
        <p:spPr>
          <a:xfrm>
            <a:off x="935577" y="3721514"/>
            <a:ext cx="2814799" cy="919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700">
                <a:solidFill>
                  <a:schemeClr val="accent4"/>
                </a:solidFill>
              </a:defRPr>
            </a:pPr>
            <a:r>
              <a:t>The nodes within a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p</a:t>
            </a:r>
            <a:r>
              <a:t> element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Accessing Nod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Accessing Nodes</a:t>
            </a:r>
          </a:p>
        </p:txBody>
      </p:sp>
      <p:sp>
        <p:nvSpPr>
          <p:cNvPr id="106" name="To point to nodes, list them separated by periods (.).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/>
          <a:p>
            <a:r>
              <a:t>To point to nodes, list them separated by periods (.).</a:t>
            </a:r>
          </a:p>
          <a:p>
            <a:pPr>
              <a:spcBef>
                <a:spcPts val="3000"/>
              </a:spcBef>
            </a:pPr>
            <a:r>
              <a:t>In this example, the variable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foo</a:t>
            </a:r>
            <a:r>
              <a:t> is set to the HTML content of an element with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id="beginner"</a:t>
            </a:r>
            <a:r>
              <a:t>:</a:t>
            </a:r>
          </a:p>
          <a:p>
            <a:pPr algn="ctr"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var foo =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document.getElementById("beginner").innerHTML;</a:t>
            </a:r>
          </a:p>
          <a:p>
            <a:pPr marL="370416" indent="-370416">
              <a:buSzPct val="75000"/>
              <a:buChar char="•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document</a:t>
            </a:r>
            <a:r>
              <a:t> object points to the page itself.</a:t>
            </a:r>
          </a:p>
          <a:p>
            <a:pPr marL="370416" indent="-370416">
              <a:buSzPct val="75000"/>
              <a:buChar char="•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getElementById</a:t>
            </a:r>
            <a:r>
              <a:t> specifies an element with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id</a:t>
            </a:r>
            <a:r>
              <a:t> “beginner”.</a:t>
            </a:r>
          </a:p>
          <a:p>
            <a:pPr marL="370416" indent="-370416">
              <a:buSzPct val="75000"/>
              <a:buChar char="•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innerHTML</a:t>
            </a:r>
            <a:r>
              <a:t> stands for the HTML content within that element.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ccessing Nod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69393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Accessing Nodes (cont’d)</a:t>
            </a:r>
          </a:p>
        </p:txBody>
      </p:sp>
      <p:sp>
        <p:nvSpPr>
          <p:cNvPr id="109" name="Methods for accessing nodes in the document:…"/>
          <p:cNvSpPr txBox="1">
            <a:spLocks noGrp="1"/>
          </p:cNvSpPr>
          <p:nvPr>
            <p:ph type="body" idx="1"/>
          </p:nvPr>
        </p:nvSpPr>
        <p:spPr>
          <a:xfrm>
            <a:off x="952500" y="1765250"/>
            <a:ext cx="11099800" cy="7238009"/>
          </a:xfrm>
          <a:prstGeom prst="rect">
            <a:avLst/>
          </a:prstGeom>
        </p:spPr>
        <p:txBody>
          <a:bodyPr/>
          <a:lstStyle/>
          <a:p>
            <a:r>
              <a:t>Methods for accessing nodes in the document:</a:t>
            </a:r>
          </a:p>
          <a:p>
            <a:pPr>
              <a:lnSpc>
                <a:spcPct val="120000"/>
              </a:lnSpc>
              <a:spcBef>
                <a:spcPts val="3000"/>
              </a:spcBef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getElementsByTagName()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t>Accesses all elements with the given tag name 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sz="2400" b="1">
                <a:latin typeface="+mj-lt"/>
                <a:ea typeface="+mj-ea"/>
                <a:cs typeface="+mj-cs"/>
                <a:sym typeface="Helvetica"/>
              </a:rPr>
              <a:t>Example: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document.</a:t>
            </a:r>
            <a:r>
              <a: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getElementsByTagName("p")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;</a:t>
            </a:r>
          </a:p>
          <a:p>
            <a:pPr>
              <a:lnSpc>
                <a:spcPct val="120000"/>
              </a:lnSpc>
              <a:spcBef>
                <a:spcPts val="4200"/>
              </a:spcBef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getElementById()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t>Accesses a single element by the value of its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id</a:t>
            </a:r>
            <a:r>
              <a:t> attribute 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sz="2400"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document.</a:t>
            </a:r>
            <a:r>
              <a: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getElementById("special")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;</a:t>
            </a:r>
          </a:p>
          <a:p>
            <a:pPr>
              <a:lnSpc>
                <a:spcPct val="120000"/>
              </a:lnSpc>
              <a:spcBef>
                <a:spcPts val="3000"/>
              </a:spcBef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getElementsByClassName()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t>Access elements by the value of a class attribute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sz="2400"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document.</a:t>
            </a:r>
            <a:r>
              <a: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getElementsByClassName("product")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Accessing Nodes (cont’d.)"/>
          <p:cNvSpPr txBox="1">
            <a:spLocks noGrp="1"/>
          </p:cNvSpPr>
          <p:nvPr>
            <p:ph type="title"/>
          </p:nvPr>
        </p:nvSpPr>
        <p:spPr>
          <a:xfrm>
            <a:off x="952500" y="647700"/>
            <a:ext cx="11099800" cy="69393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Accessing Nodes (cont’d.)</a:t>
            </a:r>
          </a:p>
        </p:txBody>
      </p:sp>
      <p:sp>
        <p:nvSpPr>
          <p:cNvPr id="112" name="querySelectorAll()…"/>
          <p:cNvSpPr txBox="1">
            <a:spLocks noGrp="1"/>
          </p:cNvSpPr>
          <p:nvPr>
            <p:ph type="body" idx="1"/>
          </p:nvPr>
        </p:nvSpPr>
        <p:spPr>
          <a:xfrm>
            <a:off x="952500" y="2025600"/>
            <a:ext cx="11099800" cy="697765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spcBef>
                <a:spcPts val="4200"/>
              </a:spcBef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querySelectorAll()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t>Accesses nodes based on a CSS selector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sz="2400"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document.</a:t>
            </a:r>
            <a:r>
              <a: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querySelectorAll(".sidebar p")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;</a:t>
            </a:r>
            <a:r>
              <a:t> </a:t>
            </a:r>
          </a:p>
          <a:p>
            <a:pPr>
              <a:lnSpc>
                <a:spcPct val="120000"/>
              </a:lnSpc>
              <a:spcBef>
                <a:spcPts val="4200"/>
              </a:spcBef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getAttribute()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t>Accesses the value of a given attribute     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sz="2400"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</a:t>
            </a:r>
            <a:r>
              <a: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getAttribute("src")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Manipulating Nod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Manipulating Nodes</a:t>
            </a:r>
          </a:p>
        </p:txBody>
      </p:sp>
      <p:sp>
        <p:nvSpPr>
          <p:cNvPr id="115" name="There are several built-in methods for manipulating node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25779">
              <a:spcBef>
                <a:spcPts val="3200"/>
              </a:spcBef>
              <a:defRPr sz="2700"/>
            </a:pPr>
            <a:r>
              <a:t>There are several built-in methods for manipulating nodes:</a:t>
            </a:r>
          </a:p>
          <a:p>
            <a:pPr defTabSz="525779">
              <a:spcBef>
                <a:spcPts val="3200"/>
              </a:spcBef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setAttribute()</a:t>
            </a:r>
          </a:p>
          <a:p>
            <a:pPr defTabSz="525779">
              <a:spcBef>
                <a:spcPts val="0"/>
              </a:spcBef>
              <a:defRPr sz="2700"/>
            </a:pPr>
            <a:r>
              <a:t>Sets the value of a given attribute:</a:t>
            </a:r>
          </a:p>
          <a:p>
            <a:pPr defTabSz="525779">
              <a:spcBef>
                <a:spcPts val="1000"/>
              </a:spcBef>
              <a:defRPr sz="2700" b="1">
                <a:latin typeface="+mj-lt"/>
                <a:ea typeface="+mj-ea"/>
                <a:cs typeface="+mj-cs"/>
                <a:sym typeface="Helvetica"/>
              </a:defRPr>
            </a:pPr>
            <a:r>
              <a:rPr sz="2340">
                <a:latin typeface="Courier"/>
                <a:ea typeface="Courier"/>
                <a:cs typeface="Courier"/>
                <a:sym typeface="Courier"/>
              </a:rPr>
              <a:t>bigImage.setAttribute("src", "newimage.jpg");</a:t>
            </a:r>
          </a:p>
          <a:p>
            <a:pPr defTabSz="525779">
              <a:spcBef>
                <a:spcPts val="3200"/>
              </a:spcBef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innerHTML</a:t>
            </a:r>
          </a:p>
          <a:p>
            <a:pPr defTabSz="525779">
              <a:spcBef>
                <a:spcPts val="0"/>
              </a:spcBef>
              <a:defRPr sz="2700"/>
            </a:pPr>
            <a:r>
              <a:t>Specifies the content inside an element (including markup if needed):</a:t>
            </a:r>
          </a:p>
          <a:p>
            <a:pPr defTabSz="525779">
              <a:spcBef>
                <a:spcPts val="1000"/>
              </a:spcBef>
              <a:defRPr sz="2700"/>
            </a:pPr>
            <a:r>
              <a:rPr sz="2340" b="1">
                <a:latin typeface="Courier"/>
                <a:ea typeface="Courier"/>
                <a:cs typeface="Courier"/>
                <a:sym typeface="Courier"/>
              </a:rPr>
              <a:t>introDiv.innerHTML = "</a:t>
            </a:r>
            <a:r>
              <a:rPr sz="2340">
                <a:latin typeface="Courier"/>
                <a:ea typeface="Courier"/>
                <a:cs typeface="Courier"/>
                <a:sym typeface="Courier"/>
              </a:rPr>
              <a:t>&lt;p&gt;This is the intro text.&lt;/p&gt;</a:t>
            </a:r>
            <a:r>
              <a:rPr sz="2340" b="1">
                <a:latin typeface="Courier"/>
                <a:ea typeface="Courier"/>
                <a:cs typeface="Courier"/>
                <a:sym typeface="Courier"/>
              </a:rPr>
              <a:t>"</a:t>
            </a:r>
          </a:p>
          <a:p>
            <a:pPr defTabSz="525779">
              <a:spcBef>
                <a:spcPts val="3200"/>
              </a:spcBef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style</a:t>
            </a:r>
          </a:p>
          <a:p>
            <a:pPr defTabSz="525779">
              <a:spcBef>
                <a:spcPts val="0"/>
              </a:spcBef>
              <a:defRPr sz="2700"/>
            </a:pPr>
            <a:r>
              <a:t>Applies a style using CSS properties:</a:t>
            </a:r>
          </a:p>
          <a:p>
            <a:pPr defTabSz="525779">
              <a:spcBef>
                <a:spcPts val="1000"/>
              </a:spcBef>
              <a:defRPr sz="2700" b="1">
                <a:latin typeface="+mj-lt"/>
                <a:ea typeface="+mj-ea"/>
                <a:cs typeface="+mj-cs"/>
                <a:sym typeface="Helvetica"/>
              </a:defRPr>
            </a:pPr>
            <a:r>
              <a:rPr sz="2250">
                <a:latin typeface="Courier"/>
                <a:ea typeface="Courier"/>
                <a:cs typeface="Courier"/>
                <a:sym typeface="Courier"/>
              </a:rPr>
              <a:t>document.getElementById("intro").style.backgroundColor = </a:t>
            </a:r>
            <a:r>
              <a:rPr sz="2250" b="0">
                <a:latin typeface="Courier"/>
                <a:ea typeface="Courier"/>
                <a:cs typeface="Courier"/>
                <a:sym typeface="Courier"/>
              </a:rPr>
              <a:t>"#000;"</a:t>
            </a:r>
            <a:endParaRPr sz="2250">
              <a:latin typeface="Courier"/>
              <a:ea typeface="Courier"/>
              <a:cs typeface="Courier"/>
              <a:sym typeface="Courier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623</Words>
  <Application>Microsoft Macintosh PowerPoint</Application>
  <PresentationFormat>Custom</PresentationFormat>
  <Paragraphs>70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White</vt:lpstr>
      <vt:lpstr>PowerPoint Presentation</vt:lpstr>
      <vt:lpstr>PowerPoint Presentation</vt:lpstr>
      <vt:lpstr>Intro to the DOM</vt:lpstr>
      <vt:lpstr>Node Tree</vt:lpstr>
      <vt:lpstr>Node Tree (cont’d)</vt:lpstr>
      <vt:lpstr>Accessing Nodes</vt:lpstr>
      <vt:lpstr>Accessing Nodes (cont’d)</vt:lpstr>
      <vt:lpstr>Accessing Nodes (cont’d.)</vt:lpstr>
      <vt:lpstr>Manipulating Nodes</vt:lpstr>
      <vt:lpstr>Adding and Removing Elements</vt:lpstr>
      <vt:lpstr>Polyfills</vt:lpstr>
      <vt:lpstr>JavaScript Libraries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2018-09-21T13:25:43Z</dcterms:modified>
</cp:coreProperties>
</file>