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aj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aj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aj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aj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aj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1640"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 name="Shape 81"/>
          <p:cNvSpPr>
            <a:spLocks noGrp="1" noRot="1" noChangeAspect="1"/>
          </p:cNvSpPr>
          <p:nvPr>
            <p:ph type="sldImg"/>
          </p:nvPr>
        </p:nvSpPr>
        <p:spPr>
          <a:xfrm>
            <a:off x="1143000" y="685800"/>
            <a:ext cx="4572000" cy="3429000"/>
          </a:xfrm>
          <a:prstGeom prst="rect">
            <a:avLst/>
          </a:prstGeom>
        </p:spPr>
        <p:txBody>
          <a:bodyPr/>
          <a:lstStyle/>
          <a:p>
            <a:endParaRPr/>
          </a:p>
        </p:txBody>
      </p:sp>
      <p:sp>
        <p:nvSpPr>
          <p:cNvPr id="82" name="Shape 8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7334027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PART I Opener">
    <p:spTree>
      <p:nvGrpSpPr>
        <p:cNvPr id="1" name=""/>
        <p:cNvGrpSpPr/>
        <p:nvPr/>
      </p:nvGrpSpPr>
      <p:grpSpPr>
        <a:xfrm>
          <a:off x="0" y="0"/>
          <a:ext cx="0" cy="0"/>
          <a:chOff x="0" y="0"/>
          <a:chExt cx="0" cy="0"/>
        </a:xfrm>
      </p:grpSpPr>
      <p:pic>
        <p:nvPicPr>
          <p:cNvPr id="16" name="slide_footer.png" descr="slide_footer.png"/>
          <p:cNvPicPr>
            <a:picLocks noChangeAspect="1"/>
          </p:cNvPicPr>
          <p:nvPr/>
        </p:nvPicPr>
        <p:blipFill>
          <a:blip r:embed="rId2">
            <a:extLst/>
          </a:blip>
          <a:stretch>
            <a:fillRect/>
          </a:stretch>
        </p:blipFill>
        <p:spPr>
          <a:xfrm>
            <a:off x="0" y="9366250"/>
            <a:ext cx="13004800" cy="393700"/>
          </a:xfrm>
          <a:prstGeom prst="rect">
            <a:avLst/>
          </a:prstGeom>
          <a:ln w="12700">
            <a:miter lim="400000"/>
          </a:ln>
        </p:spPr>
      </p:pic>
      <p:sp>
        <p:nvSpPr>
          <p:cNvPr id="17" name="# CHAPTER TITLE"/>
          <p:cNvSpPr txBox="1">
            <a:spLocks noGrp="1"/>
          </p:cNvSpPr>
          <p:nvPr>
            <p:ph type="body" sz="half" idx="13"/>
          </p:nvPr>
        </p:nvSpPr>
        <p:spPr>
          <a:xfrm>
            <a:off x="519633" y="2527300"/>
            <a:ext cx="11965534" cy="3302000"/>
          </a:xfrm>
          <a:prstGeom prst="rect">
            <a:avLst/>
          </a:prstGeom>
        </p:spPr>
        <p:txBody>
          <a:bodyPr anchor="b"/>
          <a:lstStyle/>
          <a:p>
            <a:pPr marL="0" indent="0" algn="ctr">
              <a:spcBef>
                <a:spcPts val="0"/>
              </a:spcBef>
              <a:buSzTx/>
              <a:buNone/>
              <a:defRPr sz="8000">
                <a:latin typeface="+mj-lt"/>
                <a:ea typeface="+mj-ea"/>
                <a:cs typeface="+mj-cs"/>
                <a:sym typeface="Helvetica"/>
              </a:defRPr>
            </a:pPr>
            <a:r>
              <a:rPr sz="9000" b="1">
                <a:solidFill>
                  <a:srgbClr val="42D0D0"/>
                </a:solidFill>
              </a:rPr>
              <a:t>#</a:t>
            </a:r>
            <a:r>
              <a:rPr sz="4000"/>
              <a:t/>
            </a:r>
            <a:br>
              <a:rPr sz="4000"/>
            </a:br>
            <a:r>
              <a:rPr sz="6000"/>
              <a:t>CHAPTER TITLE</a:t>
            </a:r>
          </a:p>
        </p:txBody>
      </p:sp>
      <p:pic>
        <p:nvPicPr>
          <p:cNvPr id="18" name="partII_header.png" descr="partII_header.png"/>
          <p:cNvPicPr>
            <a:picLocks noChangeAspect="1"/>
          </p:cNvPicPr>
          <p:nvPr/>
        </p:nvPicPr>
        <p:blipFill>
          <a:blip r:embed="rId3">
            <a:extLst/>
          </a:blip>
          <a:stretch>
            <a:fillRect/>
          </a:stretch>
        </p:blipFill>
        <p:spPr>
          <a:xfrm>
            <a:off x="-1" y="0"/>
            <a:ext cx="13004801" cy="1676400"/>
          </a:xfrm>
          <a:prstGeom prst="rect">
            <a:avLst/>
          </a:prstGeom>
          <a:ln w="12700">
            <a:miter lim="400000"/>
          </a:ln>
        </p:spPr>
      </p:pic>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ART I title + bullets copy">
    <p:spTree>
      <p:nvGrpSpPr>
        <p:cNvPr id="1" name=""/>
        <p:cNvGrpSpPr/>
        <p:nvPr/>
      </p:nvGrpSpPr>
      <p:grpSpPr>
        <a:xfrm>
          <a:off x="0" y="0"/>
          <a:ext cx="0" cy="0"/>
          <a:chOff x="0" y="0"/>
          <a:chExt cx="0" cy="0"/>
        </a:xfrm>
      </p:grpSpPr>
      <p:sp>
        <p:nvSpPr>
          <p:cNvPr id="26" name="The internet vs. the web…"/>
          <p:cNvSpPr txBox="1">
            <a:spLocks noGrp="1"/>
          </p:cNvSpPr>
          <p:nvPr>
            <p:ph type="body" sz="half" idx="13"/>
          </p:nvPr>
        </p:nvSpPr>
        <p:spPr>
          <a:xfrm>
            <a:off x="2270621" y="3094260"/>
            <a:ext cx="9781679" cy="5105848"/>
          </a:xfrm>
          <a:prstGeom prst="rect">
            <a:avLst/>
          </a:prstGeom>
        </p:spPr>
        <p:txBody>
          <a:bodyPr/>
          <a:lstStyle/>
          <a:p>
            <a:pPr marL="373379" indent="-373379" defTabSz="490727">
              <a:spcBef>
                <a:spcPts val="3500"/>
              </a:spcBef>
              <a:defRPr sz="3024" b="1">
                <a:latin typeface="+mj-lt"/>
                <a:ea typeface="+mj-ea"/>
                <a:cs typeface="+mj-cs"/>
                <a:sym typeface="Helvetica"/>
              </a:defRPr>
            </a:pPr>
            <a:r>
              <a:t>The internet vs. the web</a:t>
            </a:r>
          </a:p>
          <a:p>
            <a:pPr marL="373379" indent="-373379" defTabSz="490727">
              <a:spcBef>
                <a:spcPts val="3500"/>
              </a:spcBef>
              <a:defRPr sz="3024" b="1">
                <a:latin typeface="+mj-lt"/>
                <a:ea typeface="+mj-ea"/>
                <a:cs typeface="+mj-cs"/>
                <a:sym typeface="Helvetica"/>
              </a:defRPr>
            </a:pPr>
            <a:r>
              <a:t>History of the web</a:t>
            </a:r>
          </a:p>
          <a:p>
            <a:pPr marL="373379" indent="-373379" defTabSz="490727">
              <a:spcBef>
                <a:spcPts val="3500"/>
              </a:spcBef>
              <a:defRPr sz="3024" b="1">
                <a:latin typeface="+mj-lt"/>
                <a:ea typeface="+mj-ea"/>
                <a:cs typeface="+mj-cs"/>
                <a:sym typeface="Helvetica"/>
              </a:defRPr>
            </a:pPr>
            <a:r>
              <a:t>What servers do</a:t>
            </a:r>
          </a:p>
          <a:p>
            <a:pPr marL="373379" indent="-373379" defTabSz="490727">
              <a:spcBef>
                <a:spcPts val="3500"/>
              </a:spcBef>
              <a:defRPr sz="3024" b="1">
                <a:latin typeface="+mj-lt"/>
                <a:ea typeface="+mj-ea"/>
                <a:cs typeface="+mj-cs"/>
                <a:sym typeface="Helvetica"/>
              </a:defRPr>
            </a:pPr>
            <a:r>
              <a:t>What browsers do</a:t>
            </a:r>
          </a:p>
          <a:p>
            <a:pPr marL="373379" indent="-373379" defTabSz="490727">
              <a:spcBef>
                <a:spcPts val="3500"/>
              </a:spcBef>
              <a:defRPr sz="3024" b="1">
                <a:latin typeface="+mj-lt"/>
                <a:ea typeface="+mj-ea"/>
                <a:cs typeface="+mj-cs"/>
                <a:sym typeface="Helvetica"/>
              </a:defRPr>
            </a:pPr>
            <a:r>
              <a:t>URLs</a:t>
            </a:r>
          </a:p>
          <a:p>
            <a:pPr marL="373379" indent="-373379" defTabSz="490727">
              <a:spcBef>
                <a:spcPts val="3500"/>
              </a:spcBef>
              <a:defRPr sz="3024" b="1">
                <a:latin typeface="+mj-lt"/>
                <a:ea typeface="+mj-ea"/>
                <a:cs typeface="+mj-cs"/>
                <a:sym typeface="Helvetica"/>
              </a:defRPr>
            </a:pPr>
            <a:r>
              <a:t>How web pages are constructed </a:t>
            </a:r>
          </a:p>
        </p:txBody>
      </p:sp>
      <p:sp>
        <p:nvSpPr>
          <p:cNvPr id="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ART I blank">
    <p:spTree>
      <p:nvGrpSpPr>
        <p:cNvPr id="1" name=""/>
        <p:cNvGrpSpPr/>
        <p:nvPr/>
      </p:nvGrpSpPr>
      <p:grpSpPr>
        <a:xfrm>
          <a:off x="0" y="0"/>
          <a:ext cx="0" cy="0"/>
          <a:chOff x="0" y="0"/>
          <a:chExt cx="0" cy="0"/>
        </a:xfrm>
      </p:grpSpPr>
      <p:pic>
        <p:nvPicPr>
          <p:cNvPr id="34"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35"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ART I title only">
    <p:spTree>
      <p:nvGrpSpPr>
        <p:cNvPr id="1" name=""/>
        <p:cNvGrpSpPr/>
        <p:nvPr/>
      </p:nvGrpSpPr>
      <p:grpSpPr>
        <a:xfrm>
          <a:off x="0" y="0"/>
          <a:ext cx="0" cy="0"/>
          <a:chOff x="0" y="0"/>
          <a:chExt cx="0" cy="0"/>
        </a:xfrm>
      </p:grpSpPr>
      <p:sp>
        <p:nvSpPr>
          <p:cNvPr id="43" name="Title Text"/>
          <p:cNvSpPr txBox="1">
            <a:spLocks noGrp="1"/>
          </p:cNvSpPr>
          <p:nvPr>
            <p:ph type="title"/>
          </p:nvPr>
        </p:nvSpPr>
        <p:spPr>
          <a:prstGeom prst="rect">
            <a:avLst/>
          </a:prstGeom>
        </p:spPr>
        <p:txBody>
          <a:bodyPr/>
          <a:lstStyle/>
          <a:p>
            <a:r>
              <a:t>Title Text</a:t>
            </a:r>
          </a:p>
        </p:txBody>
      </p:sp>
      <p:pic>
        <p:nvPicPr>
          <p:cNvPr id="44"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45"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PART I title + bullets">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t>Title Text</a:t>
            </a:r>
          </a:p>
        </p:txBody>
      </p:sp>
      <p:sp>
        <p:nvSpPr>
          <p:cNvPr id="5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55"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56"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PART I title, centered list">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pic>
        <p:nvPicPr>
          <p:cNvPr id="65"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66"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67" name="Body Level One…"/>
          <p:cNvSpPr txBox="1">
            <a:spLocks noGrp="1"/>
          </p:cNvSpPr>
          <p:nvPr>
            <p:ph type="body" idx="1"/>
          </p:nvPr>
        </p:nvSpPr>
        <p:spPr>
          <a:xfrm>
            <a:off x="952500" y="2609850"/>
            <a:ext cx="11099800" cy="6286500"/>
          </a:xfrm>
          <a:prstGeom prst="rect">
            <a:avLst/>
          </a:prstGeom>
        </p:spPr>
        <p:txBody>
          <a:bodyPr/>
          <a:lstStyle>
            <a:lvl1pPr marL="0" indent="0" algn="ctr">
              <a:buSzTx/>
              <a:buNone/>
              <a:defRPr sz="4000"/>
            </a:lvl1pPr>
            <a:lvl2pPr marL="0" indent="228600" algn="ctr">
              <a:buSzTx/>
              <a:buNone/>
              <a:defRPr sz="4000"/>
            </a:lvl2pPr>
            <a:lvl3pPr marL="0" indent="457200" algn="ctr">
              <a:buSzTx/>
              <a:buNone/>
              <a:defRPr sz="4000"/>
            </a:lvl3pPr>
            <a:lvl4pPr marL="0" indent="685800" algn="ctr">
              <a:buSzTx/>
              <a:buNone/>
              <a:defRPr sz="4000"/>
            </a:lvl4pPr>
            <a:lvl5pPr marL="0" indent="914400" algn="ctr">
              <a:buSzTx/>
              <a:buNone/>
              <a:defRPr sz="40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footer.png" descr="footer.png"/>
          <p:cNvPicPr>
            <a:picLocks noChangeAspect="1"/>
          </p:cNvPicPr>
          <p:nvPr/>
        </p:nvPicPr>
        <p:blipFill>
          <a:blip r:embed="rId9">
            <a:extLst/>
          </a:blip>
          <a:stretch>
            <a:fillRect/>
          </a:stretch>
        </p:blipFill>
        <p:spPr>
          <a:xfrm>
            <a:off x="0" y="9353550"/>
            <a:ext cx="13004800" cy="393700"/>
          </a:xfrm>
          <a:prstGeom prst="rect">
            <a:avLst/>
          </a:prstGeom>
          <a:ln w="12700">
            <a:miter lim="400000"/>
          </a:ln>
        </p:spPr>
      </p:pic>
      <p:sp>
        <p:nvSpPr>
          <p:cNvPr id="3"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4" name="OVERVIEW"/>
          <p:cNvSpPr txBox="1"/>
          <p:nvPr/>
        </p:nvSpPr>
        <p:spPr>
          <a:xfrm>
            <a:off x="952500" y="5334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defRPr sz="4800" b="1">
                <a:solidFill>
                  <a:srgbClr val="53585F"/>
                </a:solidFill>
                <a:latin typeface="+mj-lt"/>
                <a:ea typeface="+mj-ea"/>
                <a:cs typeface="+mj-cs"/>
                <a:sym typeface="Helvetica"/>
              </a:defRPr>
            </a:lvl1pPr>
          </a:lstStyle>
          <a:p>
            <a:r>
              <a:t>OVERVIEW</a:t>
            </a:r>
          </a:p>
        </p:txBody>
      </p:sp>
      <p:sp>
        <p:nvSpPr>
          <p:cNvPr id="5" name="Line"/>
          <p:cNvSpPr/>
          <p:nvPr/>
        </p:nvSpPr>
        <p:spPr>
          <a:xfrm>
            <a:off x="1197470" y="2074763"/>
            <a:ext cx="10609860" cy="1"/>
          </a:xfrm>
          <a:prstGeom prst="line">
            <a:avLst/>
          </a:prstGeom>
          <a:ln w="25400">
            <a:solidFill>
              <a:srgbClr val="000000"/>
            </a:solidFill>
            <a:miter lim="400000"/>
          </a:ln>
        </p:spPr>
        <p:txBody>
          <a:bodyPr lIns="50800" tIns="50800" rIns="50800" bIns="50800" anchor="ctr"/>
          <a:lstStyle/>
          <a:p>
            <a:pPr>
              <a:defRPr sz="2400"/>
            </a:pPr>
            <a:endParaRPr/>
          </a:p>
        </p:txBody>
      </p:sp>
      <p:sp>
        <p:nvSpPr>
          <p:cNvPr id="6" name="Line"/>
          <p:cNvSpPr/>
          <p:nvPr/>
        </p:nvSpPr>
        <p:spPr>
          <a:xfrm>
            <a:off x="1197470" y="1146323"/>
            <a:ext cx="10609860" cy="1"/>
          </a:xfrm>
          <a:prstGeom prst="line">
            <a:avLst/>
          </a:prstGeom>
          <a:ln w="25400">
            <a:solidFill>
              <a:srgbClr val="000000"/>
            </a:solidFill>
            <a:miter lim="400000"/>
          </a:ln>
        </p:spPr>
        <p:txBody>
          <a:bodyPr lIns="50800" tIns="50800" rIns="50800" bIns="50800" anchor="ctr"/>
          <a:lstStyle/>
          <a:p>
            <a:pPr>
              <a:defRPr sz="2400"/>
            </a:pPr>
            <a:endParaRPr/>
          </a:p>
        </p:txBody>
      </p:sp>
      <p:sp>
        <p:nvSpPr>
          <p:cNvPr id="7"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8"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9"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xmlns:p14="http://schemas.microsoft.com/office/powerpoint/2010/main" spd="med"/>
  <p:txStyles>
    <p:titleStyle>
      <a:lvl1pPr marL="0" marR="0" indent="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1pPr>
      <a:lvl2pPr marL="0" marR="0" indent="2286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2pPr>
      <a:lvl3pPr marL="0" marR="0" indent="4572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3pPr>
      <a:lvl4pPr marL="0" marR="0" indent="6858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4pPr>
      <a:lvl5pPr marL="0" marR="0" indent="9144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5pPr>
      <a:lvl6pPr marL="0" marR="0" indent="11430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6pPr>
      <a:lvl7pPr marL="0" marR="0" indent="13716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7pPr>
      <a:lvl8pPr marL="0" marR="0" indent="16002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8pPr>
      <a:lvl9pPr marL="0" marR="0" indent="18288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9pPr>
    </p:titleStyle>
    <p:bodyStyle>
      <a:lvl1pPr marL="444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1pPr>
      <a:lvl2pPr marL="889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2pPr>
      <a:lvl3pPr marL="1333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3pPr>
      <a:lvl4pPr marL="1778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4pPr>
      <a:lvl5pPr marL="2222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5pPr>
      <a:lvl6pPr marL="2667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6pPr>
      <a:lvl7pPr marL="3111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7pPr>
      <a:lvl8pPr marL="3556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8pPr>
      <a:lvl9pPr marL="4000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6 ADDING LINKS"/>
          <p:cNvSpPr txBox="1">
            <a:spLocks noGrp="1"/>
          </p:cNvSpPr>
          <p:nvPr>
            <p:ph type="body" idx="13"/>
          </p:nvPr>
        </p:nvSpPr>
        <p:spPr>
          <a:prstGeom prst="rect">
            <a:avLst/>
          </a:prstGeom>
        </p:spPr>
        <p:txBody>
          <a:bodyPr/>
          <a:lstStyle/>
          <a:p>
            <a:pPr marL="0" indent="0" algn="ctr">
              <a:spcBef>
                <a:spcPts val="0"/>
              </a:spcBef>
              <a:buSzTx/>
              <a:buNone/>
              <a:defRPr sz="8000">
                <a:latin typeface="+mj-lt"/>
                <a:ea typeface="+mj-ea"/>
                <a:cs typeface="+mj-cs"/>
                <a:sym typeface="Helvetica"/>
              </a:defRPr>
            </a:pPr>
            <a:r>
              <a:rPr sz="9000" b="1">
                <a:solidFill>
                  <a:srgbClr val="42D0D0"/>
                </a:solidFill>
              </a:rPr>
              <a:t>6</a:t>
            </a:r>
            <a:r>
              <a:rPr sz="4000"/>
              <a:t/>
            </a:r>
            <a:br>
              <a:rPr sz="4000"/>
            </a:br>
            <a:r>
              <a:rPr sz="6000">
                <a:latin typeface="+mn-lt"/>
                <a:ea typeface="+mn-ea"/>
                <a:cs typeface="+mn-cs"/>
                <a:sym typeface="Helvetica Light"/>
              </a:rPr>
              <a:t>ADDING LINKS</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Linking into Two Directories"/>
          <p:cNvSpPr txBox="1">
            <a:spLocks noGrp="1"/>
          </p:cNvSpPr>
          <p:nvPr>
            <p:ph type="title"/>
          </p:nvPr>
        </p:nvSpPr>
        <p:spPr>
          <a:xfrm>
            <a:off x="999579" y="444500"/>
            <a:ext cx="11099801" cy="1543050"/>
          </a:xfrm>
          <a:prstGeom prst="rect">
            <a:avLst/>
          </a:prstGeom>
        </p:spPr>
        <p:txBody>
          <a:bodyPr/>
          <a:lstStyle/>
          <a:p>
            <a:r>
              <a:t>Linking into Two Directories</a:t>
            </a:r>
          </a:p>
        </p:txBody>
      </p:sp>
      <p:sp>
        <p:nvSpPr>
          <p:cNvPr id="115" name="Include each subdirectory name in the path to the linked document:…"/>
          <p:cNvSpPr txBox="1"/>
          <p:nvPr/>
        </p:nvSpPr>
        <p:spPr>
          <a:xfrm>
            <a:off x="613432" y="2010965"/>
            <a:ext cx="11777935"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000">
                <a:solidFill>
                  <a:srgbClr val="53585F"/>
                </a:solidFill>
              </a:defRPr>
            </a:pPr>
            <a:r>
              <a:t>Include each subdirectory name in the path to the linked document:</a:t>
            </a:r>
          </a:p>
          <a:p>
            <a:pPr defTabSz="457200">
              <a:spcBef>
                <a:spcPts val="24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rgbClr val="53585F"/>
                </a:solidFill>
                <a:latin typeface="Courier"/>
                <a:ea typeface="Courier"/>
                <a:cs typeface="Courier"/>
                <a:sym typeface="Courier"/>
              </a:defRPr>
            </a:pPr>
            <a:r>
              <a:t>href="</a:t>
            </a:r>
            <a:r>
              <a:rPr b="1">
                <a:solidFill>
                  <a:schemeClr val="accent4">
                    <a:hueOff val="384618"/>
                    <a:satOff val="3869"/>
                    <a:lumOff val="5802"/>
                  </a:schemeClr>
                </a:solidFill>
              </a:rPr>
              <a:t>recipes/pasta/couscous.html</a:t>
            </a:r>
            <a:r>
              <a:t>"</a:t>
            </a:r>
          </a:p>
        </p:txBody>
      </p:sp>
      <p:pic>
        <p:nvPicPr>
          <p:cNvPr id="116" name="lwd5_0607_2dirdown.png" descr="lwd5_0607_2dirdown.png"/>
          <p:cNvPicPr>
            <a:picLocks noChangeAspect="1"/>
          </p:cNvPicPr>
          <p:nvPr/>
        </p:nvPicPr>
        <p:blipFill>
          <a:blip r:embed="rId2">
            <a:extLst/>
          </a:blip>
          <a:stretch>
            <a:fillRect/>
          </a:stretch>
        </p:blipFill>
        <p:spPr>
          <a:xfrm>
            <a:off x="2677105" y="3736726"/>
            <a:ext cx="8125749" cy="5338863"/>
          </a:xfrm>
          <a:prstGeom prst="rect">
            <a:avLst/>
          </a:prstGeom>
          <a:ln w="12700">
            <a:miter lim="400000"/>
          </a:ln>
        </p:spPr>
      </p:pic>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Linking to a Higher Directory"/>
          <p:cNvSpPr txBox="1">
            <a:spLocks noGrp="1"/>
          </p:cNvSpPr>
          <p:nvPr>
            <p:ph type="title"/>
          </p:nvPr>
        </p:nvSpPr>
        <p:spPr>
          <a:xfrm>
            <a:off x="952500" y="444500"/>
            <a:ext cx="11099800" cy="1695234"/>
          </a:xfrm>
          <a:prstGeom prst="rect">
            <a:avLst/>
          </a:prstGeom>
        </p:spPr>
        <p:txBody>
          <a:bodyPr/>
          <a:lstStyle/>
          <a:p>
            <a:r>
              <a:t>Linking to a Higher Directory</a:t>
            </a:r>
          </a:p>
        </p:txBody>
      </p:sp>
      <p:sp>
        <p:nvSpPr>
          <p:cNvPr id="119" name="To back up a level, the ../ stands in for the name of the higher directory:…"/>
          <p:cNvSpPr txBox="1"/>
          <p:nvPr/>
        </p:nvSpPr>
        <p:spPr>
          <a:xfrm>
            <a:off x="1208621" y="1895344"/>
            <a:ext cx="10587558" cy="16952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000">
                <a:solidFill>
                  <a:srgbClr val="53585F"/>
                </a:solidFill>
              </a:defRPr>
            </a:pPr>
            <a:r>
              <a:t>To back up a level, the </a:t>
            </a:r>
            <a:r>
              <a:rPr b="1">
                <a:latin typeface="Courier"/>
                <a:ea typeface="Courier"/>
                <a:cs typeface="Courier"/>
                <a:sym typeface="Courier"/>
              </a:rPr>
              <a:t>../</a:t>
            </a:r>
            <a:r>
              <a:t> stands in for the name of the higher directory:</a:t>
            </a:r>
          </a:p>
          <a:p>
            <a:pPr defTabSz="457200">
              <a:spcBef>
                <a:spcPts val="24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rgbClr val="53585F"/>
                </a:solidFill>
                <a:latin typeface="Courier"/>
                <a:ea typeface="Courier"/>
                <a:cs typeface="Courier"/>
                <a:sym typeface="Courier"/>
              </a:defRPr>
            </a:pPr>
            <a:r>
              <a:t>href="</a:t>
            </a:r>
            <a:r>
              <a:rPr b="1">
                <a:solidFill>
                  <a:schemeClr val="accent4">
                    <a:hueOff val="384618"/>
                    <a:satOff val="3869"/>
                    <a:lumOff val="5802"/>
                  </a:schemeClr>
                </a:solidFill>
              </a:rPr>
              <a:t>../index.html</a:t>
            </a:r>
            <a:r>
              <a:t>"</a:t>
            </a:r>
          </a:p>
        </p:txBody>
      </p:sp>
      <p:pic>
        <p:nvPicPr>
          <p:cNvPr id="120" name="lwd5_0608_1dirback.png" descr="lwd5_0608_1dirback.png"/>
          <p:cNvPicPr>
            <a:picLocks noChangeAspect="1"/>
          </p:cNvPicPr>
          <p:nvPr/>
        </p:nvPicPr>
        <p:blipFill>
          <a:blip r:embed="rId2">
            <a:extLst/>
          </a:blip>
          <a:stretch>
            <a:fillRect/>
          </a:stretch>
        </p:blipFill>
        <p:spPr>
          <a:xfrm>
            <a:off x="2764397" y="3793232"/>
            <a:ext cx="8154365" cy="5357664"/>
          </a:xfrm>
          <a:prstGeom prst="rect">
            <a:avLst/>
          </a:prstGeom>
          <a:ln w="12700">
            <a:miter lim="400000"/>
          </a:ln>
        </p:spPr>
      </p:pic>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Linking Up Two Directory Levels"/>
          <p:cNvSpPr txBox="1">
            <a:spLocks noGrp="1"/>
          </p:cNvSpPr>
          <p:nvPr>
            <p:ph type="title"/>
          </p:nvPr>
        </p:nvSpPr>
        <p:spPr>
          <a:xfrm>
            <a:off x="952500" y="444500"/>
            <a:ext cx="11099800" cy="1537531"/>
          </a:xfrm>
          <a:prstGeom prst="rect">
            <a:avLst/>
          </a:prstGeom>
        </p:spPr>
        <p:txBody>
          <a:bodyPr/>
          <a:lstStyle/>
          <a:p>
            <a:r>
              <a:t>Linking Up Two Directory Levels</a:t>
            </a:r>
          </a:p>
        </p:txBody>
      </p:sp>
      <p:sp>
        <p:nvSpPr>
          <p:cNvPr id="123" name="Include a ../ for each level you need to back up to:…"/>
          <p:cNvSpPr txBox="1"/>
          <p:nvPr/>
        </p:nvSpPr>
        <p:spPr>
          <a:xfrm>
            <a:off x="745468" y="2151189"/>
            <a:ext cx="11513865" cy="12761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000">
                <a:solidFill>
                  <a:srgbClr val="53585F"/>
                </a:solidFill>
              </a:defRPr>
            </a:pPr>
            <a:r>
              <a:t>Include a </a:t>
            </a:r>
            <a:r>
              <a:rPr b="1">
                <a:latin typeface="Courier"/>
                <a:ea typeface="Courier"/>
                <a:cs typeface="Courier"/>
                <a:sym typeface="Courier"/>
              </a:rPr>
              <a:t>../</a:t>
            </a:r>
            <a:r>
              <a:t> for each level you need to back up to:</a:t>
            </a:r>
          </a:p>
          <a:p>
            <a:pPr defTabSz="457200">
              <a:spcBef>
                <a:spcPts val="24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700">
                <a:solidFill>
                  <a:srgbClr val="53585F"/>
                </a:solidFill>
                <a:latin typeface="Courier"/>
                <a:ea typeface="Courier"/>
                <a:cs typeface="Courier"/>
                <a:sym typeface="Courier"/>
              </a:defRPr>
            </a:pPr>
            <a:r>
              <a:t>href="</a:t>
            </a:r>
            <a:r>
              <a:rPr b="1">
                <a:solidFill>
                  <a:schemeClr val="accent4">
                    <a:hueOff val="384618"/>
                    <a:satOff val="3869"/>
                    <a:lumOff val="5802"/>
                  </a:schemeClr>
                </a:solidFill>
              </a:rPr>
              <a:t>../../</a:t>
            </a:r>
            <a:r>
              <a:rPr>
                <a:solidFill>
                  <a:schemeClr val="accent4">
                    <a:hueOff val="384618"/>
                    <a:satOff val="3869"/>
                    <a:lumOff val="5802"/>
                  </a:schemeClr>
                </a:solidFill>
              </a:rPr>
              <a:t>index.html</a:t>
            </a:r>
            <a:r>
              <a:t>"</a:t>
            </a:r>
          </a:p>
        </p:txBody>
      </p:sp>
      <p:pic>
        <p:nvPicPr>
          <p:cNvPr id="124" name="lwd5_0609_2dirback.png" descr="lwd5_0609_2dirback.png"/>
          <p:cNvPicPr>
            <a:picLocks noChangeAspect="1"/>
          </p:cNvPicPr>
          <p:nvPr/>
        </p:nvPicPr>
        <p:blipFill>
          <a:blip r:embed="rId2">
            <a:extLst/>
          </a:blip>
          <a:stretch>
            <a:fillRect/>
          </a:stretch>
        </p:blipFill>
        <p:spPr>
          <a:xfrm>
            <a:off x="2679008" y="3713911"/>
            <a:ext cx="8147343" cy="5353051"/>
          </a:xfrm>
          <a:prstGeom prst="rect">
            <a:avLst/>
          </a:prstGeom>
          <a:ln w="12700">
            <a:miter lim="400000"/>
          </a:ln>
        </p:spPr>
      </p:pic>
    </p:spTree>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ite Root Relative Paths"/>
          <p:cNvSpPr txBox="1">
            <a:spLocks noGrp="1"/>
          </p:cNvSpPr>
          <p:nvPr>
            <p:ph type="title"/>
          </p:nvPr>
        </p:nvSpPr>
        <p:spPr>
          <a:xfrm>
            <a:off x="952500" y="444500"/>
            <a:ext cx="11099800" cy="1695234"/>
          </a:xfrm>
          <a:prstGeom prst="rect">
            <a:avLst/>
          </a:prstGeom>
        </p:spPr>
        <p:txBody>
          <a:bodyPr/>
          <a:lstStyle/>
          <a:p>
            <a:r>
              <a:t>Site Root Relative Paths</a:t>
            </a:r>
          </a:p>
        </p:txBody>
      </p:sp>
      <p:sp>
        <p:nvSpPr>
          <p:cNvPr id="127" name="Starting the path with a slash / means the pathname starts at the root directory. You don’t need to write the name of the directory.…"/>
          <p:cNvSpPr txBox="1"/>
          <p:nvPr/>
        </p:nvSpPr>
        <p:spPr>
          <a:xfrm>
            <a:off x="745468" y="1941639"/>
            <a:ext cx="11513865" cy="169523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000">
                <a:solidFill>
                  <a:srgbClr val="53585F"/>
                </a:solidFill>
              </a:defRPr>
            </a:pPr>
            <a:r>
              <a:t>Starting the path with a slash </a:t>
            </a:r>
            <a:r>
              <a:rPr b="1">
                <a:latin typeface="Courier"/>
                <a:ea typeface="Courier"/>
                <a:cs typeface="Courier"/>
                <a:sym typeface="Courier"/>
              </a:rPr>
              <a:t>/</a:t>
            </a:r>
            <a:r>
              <a:t> means the pathname starts at the root directory. You don’t need to write the name of the directory.</a:t>
            </a:r>
          </a:p>
          <a:p>
            <a:pPr defTabSz="457200">
              <a:spcBef>
                <a:spcPts val="24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rgbClr val="53585F"/>
                </a:solidFill>
                <a:latin typeface="Courier"/>
                <a:ea typeface="Courier"/>
                <a:cs typeface="Courier"/>
                <a:sym typeface="Courier"/>
              </a:defRPr>
            </a:pPr>
            <a:r>
              <a:t>href="</a:t>
            </a:r>
            <a:r>
              <a:rPr b="1">
                <a:solidFill>
                  <a:schemeClr val="accent4">
                    <a:hueOff val="384618"/>
                    <a:satOff val="3869"/>
                    <a:lumOff val="5802"/>
                  </a:schemeClr>
                </a:solidFill>
              </a:rPr>
              <a:t>/</a:t>
            </a:r>
            <a:r>
              <a:rPr>
                <a:solidFill>
                  <a:schemeClr val="accent4">
                    <a:hueOff val="384618"/>
                    <a:satOff val="3869"/>
                    <a:lumOff val="5802"/>
                  </a:schemeClr>
                </a:solidFill>
              </a:rPr>
              <a:t>recipes/salmon.html</a:t>
            </a:r>
            <a:r>
              <a:t>”</a:t>
            </a:r>
          </a:p>
        </p:txBody>
      </p:sp>
      <p:pic>
        <p:nvPicPr>
          <p:cNvPr id="128" name="lwd5_0610_rootrelative.png" descr="lwd5_0610_rootrelative.png"/>
          <p:cNvPicPr>
            <a:picLocks noChangeAspect="1"/>
          </p:cNvPicPr>
          <p:nvPr/>
        </p:nvPicPr>
        <p:blipFill>
          <a:blip r:embed="rId2">
            <a:extLst/>
          </a:blip>
          <a:stretch>
            <a:fillRect/>
          </a:stretch>
        </p:blipFill>
        <p:spPr>
          <a:xfrm>
            <a:off x="4247826" y="3980879"/>
            <a:ext cx="8039748" cy="5282358"/>
          </a:xfrm>
          <a:prstGeom prst="rect">
            <a:avLst/>
          </a:prstGeom>
          <a:ln w="12700">
            <a:miter lim="400000"/>
          </a:ln>
        </p:spPr>
      </p:pic>
      <p:sp>
        <p:nvSpPr>
          <p:cNvPr id="129" name="NOTE: Site root relative URLs are more flexible because they work from any document on the site.…"/>
          <p:cNvSpPr txBox="1"/>
          <p:nvPr/>
        </p:nvSpPr>
        <p:spPr>
          <a:xfrm>
            <a:off x="461314" y="4162424"/>
            <a:ext cx="3270058" cy="439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2200">
                <a:solidFill>
                  <a:srgbClr val="53585F"/>
                </a:solidFill>
              </a:defRPr>
            </a:pPr>
            <a:r>
              <a:rPr>
                <a:solidFill>
                  <a:schemeClr val="accent4"/>
                </a:solidFill>
              </a:rPr>
              <a:t>NOTE:</a:t>
            </a:r>
            <a:r>
              <a:t> Site root relative URLs are more flexible because they work from any document on the site.</a:t>
            </a:r>
          </a:p>
          <a:p>
            <a:pPr algn="l">
              <a:defRPr sz="2200">
                <a:solidFill>
                  <a:schemeClr val="accent4"/>
                </a:solidFill>
              </a:defRPr>
            </a:pPr>
            <a:endParaRPr/>
          </a:p>
          <a:p>
            <a:pPr algn="l">
              <a:defRPr sz="2200">
                <a:solidFill>
                  <a:schemeClr val="accent4"/>
                </a:solidFill>
              </a:defRPr>
            </a:pPr>
            <a:r>
              <a:t>DOWNSIDE: </a:t>
            </a:r>
            <a:r>
              <a:rPr>
                <a:solidFill>
                  <a:srgbClr val="53585F"/>
                </a:solidFill>
              </a:rPr>
              <a:t>They won’t work on your own computer because the / will be relative to your hard drive. You’ll need to test it on the actual web server.</a:t>
            </a:r>
          </a:p>
        </p:txBody>
      </p:sp>
    </p:spTree>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Image src Pathnames"/>
          <p:cNvSpPr txBox="1">
            <a:spLocks noGrp="1"/>
          </p:cNvSpPr>
          <p:nvPr>
            <p:ph type="title"/>
          </p:nvPr>
        </p:nvSpPr>
        <p:spPr>
          <a:prstGeom prst="rect">
            <a:avLst/>
          </a:prstGeom>
        </p:spPr>
        <p:txBody>
          <a:bodyPr/>
          <a:lstStyle/>
          <a:p>
            <a:r>
              <a:t>Image src Pathnames</a:t>
            </a:r>
          </a:p>
        </p:txBody>
      </p:sp>
      <p:sp>
        <p:nvSpPr>
          <p:cNvPr id="132" name="Relative pathnames are also commonly used to point to image files with the src attribute:…"/>
          <p:cNvSpPr txBox="1"/>
          <p:nvPr/>
        </p:nvSpPr>
        <p:spPr>
          <a:xfrm>
            <a:off x="1392026" y="2906928"/>
            <a:ext cx="10220747" cy="19619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000">
                <a:solidFill>
                  <a:srgbClr val="53585F"/>
                </a:solidFill>
              </a:defRPr>
            </a:pPr>
            <a:r>
              <a:t>Relative pathnames are also commonly used to point to image files with the </a:t>
            </a:r>
            <a:r>
              <a:rPr b="1">
                <a:solidFill>
                  <a:schemeClr val="accent1"/>
                </a:solidFill>
                <a:latin typeface="Courier"/>
                <a:ea typeface="Courier"/>
                <a:cs typeface="Courier"/>
                <a:sym typeface="Courier"/>
              </a:rPr>
              <a:t>src</a:t>
            </a:r>
            <a:r>
              <a:t> attribute:</a:t>
            </a:r>
          </a:p>
          <a:p>
            <a:pPr defTabSz="457200">
              <a:spcBef>
                <a:spcPts val="42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700">
                <a:solidFill>
                  <a:srgbClr val="53585F"/>
                </a:solidFill>
                <a:latin typeface="Courier"/>
                <a:ea typeface="Courier"/>
                <a:cs typeface="Courier"/>
                <a:sym typeface="Courier"/>
              </a:defRPr>
            </a:pPr>
            <a:r>
              <a:t>&lt;img </a:t>
            </a:r>
            <a:r>
              <a:rPr b="1"/>
              <a:t>src</a:t>
            </a:r>
            <a:r>
              <a:t>="</a:t>
            </a:r>
            <a:r>
              <a:rPr b="1">
                <a:solidFill>
                  <a:schemeClr val="accent4">
                    <a:hueOff val="384618"/>
                    <a:satOff val="3869"/>
                    <a:lumOff val="5802"/>
                  </a:schemeClr>
                </a:solidFill>
              </a:rPr>
              <a:t>/images/icons/next.svg</a:t>
            </a:r>
            <a:r>
              <a:t>" alt="next"&gt;</a:t>
            </a:r>
          </a:p>
        </p:txBody>
      </p:sp>
    </p:spTree>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Linking Within a Page (Fragments)"/>
          <p:cNvSpPr txBox="1">
            <a:spLocks noGrp="1"/>
          </p:cNvSpPr>
          <p:nvPr>
            <p:ph type="title"/>
          </p:nvPr>
        </p:nvSpPr>
        <p:spPr>
          <a:prstGeom prst="rect">
            <a:avLst/>
          </a:prstGeom>
        </p:spPr>
        <p:txBody>
          <a:bodyPr/>
          <a:lstStyle/>
          <a:p>
            <a:r>
              <a:t>Linking Within a Page (Fragments)</a:t>
            </a:r>
          </a:p>
        </p:txBody>
      </p:sp>
      <p:sp>
        <p:nvSpPr>
          <p:cNvPr id="135" name="Linking to a specific point on a web page is called linking to a document fragment.…"/>
          <p:cNvSpPr txBox="1">
            <a:spLocks noGrp="1"/>
          </p:cNvSpPr>
          <p:nvPr>
            <p:ph type="body" sz="quarter" idx="1"/>
          </p:nvPr>
        </p:nvSpPr>
        <p:spPr>
          <a:xfrm>
            <a:off x="622300" y="2603500"/>
            <a:ext cx="3627041" cy="4213771"/>
          </a:xfrm>
          <a:prstGeom prst="rect">
            <a:avLst/>
          </a:prstGeom>
        </p:spPr>
        <p:txBody>
          <a:bodyPr anchor="t">
            <a:normAutofit lnSpcReduction="10000"/>
          </a:bodyPr>
          <a:lstStyle/>
          <a:p>
            <a:pPr marL="0" indent="0" defTabSz="543305">
              <a:spcBef>
                <a:spcPts val="3900"/>
              </a:spcBef>
              <a:buSzTx/>
              <a:buNone/>
              <a:defRPr sz="2790"/>
            </a:pPr>
            <a:r>
              <a:t>Linking to a specific point on a web page is called linking to a document fragment.</a:t>
            </a:r>
          </a:p>
          <a:p>
            <a:pPr marL="0" indent="0" defTabSz="543305">
              <a:spcBef>
                <a:spcPts val="2700"/>
              </a:spcBef>
              <a:buSzTx/>
              <a:buNone/>
              <a:defRPr sz="2790"/>
            </a:pPr>
            <a:r>
              <a:t>This is useful for providing links down to content from the top of a long document.</a:t>
            </a:r>
          </a:p>
        </p:txBody>
      </p:sp>
      <p:pic>
        <p:nvPicPr>
          <p:cNvPr id="136" name="lwd5_0611_fragment.png" descr="lwd5_0611_fragment.png"/>
          <p:cNvPicPr>
            <a:picLocks noChangeAspect="1"/>
          </p:cNvPicPr>
          <p:nvPr/>
        </p:nvPicPr>
        <p:blipFill>
          <a:blip r:embed="rId2">
            <a:extLst/>
          </a:blip>
          <a:stretch>
            <a:fillRect/>
          </a:stretch>
        </p:blipFill>
        <p:spPr>
          <a:xfrm>
            <a:off x="4775200" y="2527300"/>
            <a:ext cx="7569200" cy="5943600"/>
          </a:xfrm>
          <a:prstGeom prst="rect">
            <a:avLst/>
          </a:prstGeom>
          <a:ln w="12700">
            <a:miter lim="400000"/>
          </a:ln>
        </p:spPr>
      </p:pic>
    </p:spTree>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Linking to a Fragment"/>
          <p:cNvSpPr txBox="1">
            <a:spLocks noGrp="1"/>
          </p:cNvSpPr>
          <p:nvPr>
            <p:ph type="title"/>
          </p:nvPr>
        </p:nvSpPr>
        <p:spPr>
          <a:prstGeom prst="rect">
            <a:avLst/>
          </a:prstGeom>
        </p:spPr>
        <p:txBody>
          <a:bodyPr/>
          <a:lstStyle/>
          <a:p>
            <a:r>
              <a:t>Linking to a Fragment</a:t>
            </a:r>
          </a:p>
        </p:txBody>
      </p:sp>
      <p:sp>
        <p:nvSpPr>
          <p:cNvPr id="139" name="For example, to create a link from the letter H in a list at the top of the page to the “H” heading farther down in the document:…"/>
          <p:cNvSpPr txBox="1">
            <a:spLocks noGrp="1"/>
          </p:cNvSpPr>
          <p:nvPr>
            <p:ph type="body" idx="1"/>
          </p:nvPr>
        </p:nvSpPr>
        <p:spPr>
          <a:xfrm>
            <a:off x="999579" y="2438400"/>
            <a:ext cx="11099801" cy="5887790"/>
          </a:xfrm>
          <a:prstGeom prst="rect">
            <a:avLst/>
          </a:prstGeom>
        </p:spPr>
        <p:txBody>
          <a:bodyPr anchor="t"/>
          <a:lstStyle/>
          <a:p>
            <a:pPr marL="0" indent="0" defTabSz="572516">
              <a:spcBef>
                <a:spcPts val="4100"/>
              </a:spcBef>
              <a:buSzTx/>
              <a:buNone/>
              <a:defRPr sz="2940"/>
            </a:pPr>
            <a:r>
              <a:t>For example, to create a link from the letter H in a list at the top of the page to the “H” heading farther down in the document:</a:t>
            </a:r>
          </a:p>
          <a:p>
            <a:pPr marL="0" indent="0" defTabSz="572516">
              <a:spcBef>
                <a:spcPts val="4100"/>
              </a:spcBef>
              <a:buSzTx/>
              <a:buNone/>
              <a:defRPr sz="2940"/>
            </a:pPr>
            <a:r>
              <a:rPr b="1">
                <a:latin typeface="+mj-lt"/>
                <a:ea typeface="+mj-ea"/>
                <a:cs typeface="+mj-cs"/>
                <a:sym typeface="Helvetica"/>
              </a:rPr>
              <a:t>Step 1: </a:t>
            </a:r>
            <a:r>
              <a:t>Identify the target destination.</a:t>
            </a:r>
          </a:p>
          <a:p>
            <a:pPr marL="0" indent="0" defTabSz="572516">
              <a:spcBef>
                <a:spcPts val="0"/>
              </a:spcBef>
              <a:buSzTx/>
              <a:buNone/>
              <a:defRPr sz="2940"/>
            </a:pPr>
            <a:r>
              <a:t>Use the </a:t>
            </a:r>
            <a:r>
              <a:rPr b="1">
                <a:latin typeface="Courier"/>
                <a:ea typeface="Courier"/>
                <a:cs typeface="Courier"/>
                <a:sym typeface="Courier"/>
              </a:rPr>
              <a:t>id</a:t>
            </a:r>
            <a:r>
              <a:t> attribute to give the target element a unique name:</a:t>
            </a:r>
          </a:p>
          <a:p>
            <a:pPr marL="0" indent="0" defTabSz="572516">
              <a:spcBef>
                <a:spcPts val="2300"/>
              </a:spcBef>
              <a:buSzTx/>
              <a:buNone/>
              <a:defRPr sz="2940">
                <a:latin typeface="Courier"/>
                <a:ea typeface="Courier"/>
                <a:cs typeface="Courier"/>
                <a:sym typeface="Courier"/>
              </a:defRPr>
            </a:pPr>
            <a:r>
              <a:t>&lt;h2 </a:t>
            </a:r>
            <a:r>
              <a:rPr b="1">
                <a:solidFill>
                  <a:schemeClr val="accent4">
                    <a:hueOff val="384618"/>
                    <a:satOff val="3869"/>
                    <a:lumOff val="5802"/>
                  </a:schemeClr>
                </a:solidFill>
              </a:rPr>
              <a:t>id="startH"</a:t>
            </a:r>
            <a:r>
              <a:t>&gt;H&lt;/h2&gt;</a:t>
            </a:r>
          </a:p>
          <a:p>
            <a:pPr marL="0" indent="0" defTabSz="572516">
              <a:spcBef>
                <a:spcPts val="4100"/>
              </a:spcBef>
              <a:buSzTx/>
              <a:buNone/>
              <a:defRPr sz="2940"/>
            </a:pPr>
            <a:r>
              <a:rPr b="1">
                <a:latin typeface="+mj-lt"/>
                <a:ea typeface="+mj-ea"/>
                <a:cs typeface="+mj-cs"/>
                <a:sym typeface="Helvetica"/>
              </a:rPr>
              <a:t>Step 2: </a:t>
            </a:r>
            <a:r>
              <a:t>Link to the target (#).</a:t>
            </a:r>
          </a:p>
          <a:p>
            <a:pPr marL="0" indent="0" defTabSz="572516">
              <a:spcBef>
                <a:spcPts val="0"/>
              </a:spcBef>
              <a:buSzTx/>
              <a:buNone/>
              <a:defRPr sz="2940"/>
            </a:pPr>
            <a:r>
              <a:t>The </a:t>
            </a:r>
            <a:r>
              <a:rPr b="1">
                <a:latin typeface="+mj-lt"/>
                <a:ea typeface="+mj-ea"/>
                <a:cs typeface="+mj-cs"/>
                <a:sym typeface="Helvetica"/>
              </a:rPr>
              <a:t>#</a:t>
            </a:r>
            <a:r>
              <a:t> symbol before the name indicates that the link goes to a fragment:</a:t>
            </a:r>
          </a:p>
          <a:p>
            <a:pPr marL="0" indent="0" defTabSz="572516">
              <a:spcBef>
                <a:spcPts val="2300"/>
              </a:spcBef>
              <a:buSzTx/>
              <a:buNone/>
              <a:defRPr sz="2940">
                <a:latin typeface="Courier"/>
                <a:ea typeface="Courier"/>
                <a:cs typeface="Courier"/>
                <a:sym typeface="Courier"/>
              </a:defRPr>
            </a:pPr>
            <a:r>
              <a:t>&lt;p&gt;… F | G | </a:t>
            </a:r>
            <a:r>
              <a:rPr>
                <a:solidFill>
                  <a:schemeClr val="accent4">
                    <a:hueOff val="384618"/>
                    <a:satOff val="3869"/>
                    <a:lumOff val="5802"/>
                  </a:schemeClr>
                </a:solidFill>
              </a:rPr>
              <a:t>&lt;a href=</a:t>
            </a:r>
            <a:r>
              <a:rPr b="1">
                <a:solidFill>
                  <a:schemeClr val="accent4">
                    <a:hueOff val="384618"/>
                    <a:satOff val="3869"/>
                    <a:lumOff val="5802"/>
                  </a:schemeClr>
                </a:solidFill>
              </a:rPr>
              <a:t>"#startH"</a:t>
            </a:r>
            <a:r>
              <a:rPr>
                <a:solidFill>
                  <a:schemeClr val="accent4">
                    <a:hueOff val="384618"/>
                    <a:satOff val="3869"/>
                    <a:lumOff val="5802"/>
                  </a:schemeClr>
                </a:solidFill>
              </a:rPr>
              <a:t>&gt;</a:t>
            </a:r>
            <a:r>
              <a:t>H</a:t>
            </a:r>
            <a:r>
              <a:rPr>
                <a:solidFill>
                  <a:schemeClr val="accent4">
                    <a:hueOff val="384618"/>
                    <a:satOff val="3869"/>
                    <a:lumOff val="5802"/>
                  </a:schemeClr>
                </a:solidFill>
              </a:rPr>
              <a:t>&lt;/a&gt;</a:t>
            </a:r>
            <a:r>
              <a:t> | I | … &lt;/p&gt;</a:t>
            </a:r>
          </a:p>
        </p:txBody>
      </p:sp>
    </p:spTree>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argeting Browser Windows"/>
          <p:cNvSpPr txBox="1">
            <a:spLocks noGrp="1"/>
          </p:cNvSpPr>
          <p:nvPr>
            <p:ph type="title"/>
          </p:nvPr>
        </p:nvSpPr>
        <p:spPr>
          <a:prstGeom prst="rect">
            <a:avLst/>
          </a:prstGeom>
        </p:spPr>
        <p:txBody>
          <a:bodyPr/>
          <a:lstStyle/>
          <a:p>
            <a:r>
              <a:t>Targeting Browser Windows</a:t>
            </a:r>
          </a:p>
        </p:txBody>
      </p:sp>
      <p:sp>
        <p:nvSpPr>
          <p:cNvPr id="142" name="The target attribute in the a tag tells the browser the name of the window in which you want the linked document to open:…"/>
          <p:cNvSpPr txBox="1">
            <a:spLocks noGrp="1"/>
          </p:cNvSpPr>
          <p:nvPr>
            <p:ph type="body" idx="1"/>
          </p:nvPr>
        </p:nvSpPr>
        <p:spPr>
          <a:xfrm>
            <a:off x="952500" y="2679700"/>
            <a:ext cx="11099800" cy="6764784"/>
          </a:xfrm>
          <a:prstGeom prst="rect">
            <a:avLst/>
          </a:prstGeom>
        </p:spPr>
        <p:txBody>
          <a:bodyPr anchor="t"/>
          <a:lstStyle/>
          <a:p>
            <a:pPr marL="0" indent="0">
              <a:buSzTx/>
              <a:buNone/>
              <a:defRPr sz="3000"/>
            </a:pPr>
            <a:r>
              <a:t>The </a:t>
            </a:r>
            <a:r>
              <a:rPr b="1">
                <a:solidFill>
                  <a:schemeClr val="accent1"/>
                </a:solidFill>
                <a:latin typeface="Courier"/>
                <a:ea typeface="Courier"/>
                <a:cs typeface="Courier"/>
                <a:sym typeface="Courier"/>
              </a:rPr>
              <a:t>target</a:t>
            </a:r>
            <a:r>
              <a:t> attribute in the a tag tells the browser the name of the window in which you want the linked document to open:</a:t>
            </a:r>
          </a:p>
          <a:p>
            <a:pPr marL="0" indent="0" algn="ctr">
              <a:buSzTx/>
              <a:buNone/>
              <a:defRPr sz="2400">
                <a:solidFill>
                  <a:srgbClr val="000000"/>
                </a:solidFill>
                <a:latin typeface="Courier"/>
                <a:ea typeface="Courier"/>
                <a:cs typeface="Courier"/>
                <a:sym typeface="Courier"/>
              </a:defRPr>
            </a:pPr>
            <a:r>
              <a:t>&lt;a href=</a:t>
            </a:r>
            <a:r>
              <a:rPr b="1"/>
              <a:t>"</a:t>
            </a:r>
            <a:r>
              <a:t>recipes.html</a:t>
            </a:r>
            <a:r>
              <a:rPr b="1"/>
              <a:t>"</a:t>
            </a:r>
            <a:r>
              <a:t> </a:t>
            </a:r>
            <a:r>
              <a:rPr b="1">
                <a:solidFill>
                  <a:schemeClr val="accent4">
                    <a:hueOff val="384618"/>
                    <a:satOff val="3869"/>
                    <a:lumOff val="5802"/>
                  </a:schemeClr>
                </a:solidFill>
              </a:rPr>
              <a:t>target="_blank"</a:t>
            </a:r>
            <a:r>
              <a:t>&gt;Recipe book&lt;/a&gt;</a:t>
            </a:r>
          </a:p>
          <a:p>
            <a:pPr marL="0" indent="0">
              <a:buSzTx/>
              <a:buNone/>
              <a:defRPr sz="3000"/>
            </a:pPr>
            <a:r>
              <a:rPr b="1">
                <a:solidFill>
                  <a:schemeClr val="accent1"/>
                </a:solidFill>
                <a:latin typeface="Courier"/>
                <a:ea typeface="Courier"/>
                <a:cs typeface="Courier"/>
                <a:sym typeface="Courier"/>
              </a:rPr>
              <a:t>target=</a:t>
            </a:r>
            <a:r>
              <a:rPr b="1">
                <a:solidFill>
                  <a:schemeClr val="accent1"/>
                </a:solidFill>
                <a:latin typeface="+mj-lt"/>
                <a:ea typeface="+mj-ea"/>
                <a:cs typeface="+mj-cs"/>
                <a:sym typeface="Helvetica"/>
              </a:rPr>
              <a:t>"</a:t>
            </a:r>
            <a:r>
              <a:rPr b="1">
                <a:solidFill>
                  <a:schemeClr val="accent1"/>
                </a:solidFill>
                <a:latin typeface="Courier"/>
                <a:ea typeface="Courier"/>
                <a:cs typeface="Courier"/>
                <a:sym typeface="Courier"/>
              </a:rPr>
              <a:t>_blank</a:t>
            </a:r>
            <a:r>
              <a:rPr b="1">
                <a:solidFill>
                  <a:schemeClr val="accent1"/>
                </a:solidFill>
                <a:latin typeface="+mj-lt"/>
                <a:ea typeface="+mj-ea"/>
                <a:cs typeface="+mj-cs"/>
                <a:sym typeface="Helvetica"/>
              </a:rPr>
              <a:t>"</a:t>
            </a:r>
            <a:r>
              <a:t> </a:t>
            </a:r>
          </a:p>
          <a:p>
            <a:pPr marL="0" indent="0">
              <a:spcBef>
                <a:spcPts val="0"/>
              </a:spcBef>
              <a:buSzTx/>
              <a:buNone/>
              <a:defRPr sz="3000"/>
            </a:pPr>
            <a:r>
              <a:t>Always opens a new browser window.</a:t>
            </a:r>
          </a:p>
          <a:p>
            <a:pPr marL="0" indent="0">
              <a:spcBef>
                <a:spcPts val="3000"/>
              </a:spcBef>
              <a:buSzTx/>
              <a:buNone/>
              <a:defRPr sz="3000">
                <a:solidFill>
                  <a:schemeClr val="accent1"/>
                </a:solidFill>
              </a:defRPr>
            </a:pPr>
            <a:r>
              <a:rPr b="1">
                <a:latin typeface="Courier"/>
                <a:ea typeface="Courier"/>
                <a:cs typeface="Courier"/>
                <a:sym typeface="Courier"/>
              </a:rPr>
              <a:t>target=</a:t>
            </a:r>
            <a:r>
              <a:rPr b="1">
                <a:latin typeface="+mj-lt"/>
                <a:ea typeface="+mj-ea"/>
                <a:cs typeface="+mj-cs"/>
                <a:sym typeface="Helvetica"/>
              </a:rPr>
              <a:t>"</a:t>
            </a:r>
            <a:r>
              <a:rPr b="1">
                <a:latin typeface="Courier"/>
                <a:ea typeface="Courier"/>
                <a:cs typeface="Courier"/>
                <a:sym typeface="Courier"/>
              </a:rPr>
              <a:t>name</a:t>
            </a:r>
            <a:r>
              <a:rPr b="1">
                <a:latin typeface="+mj-lt"/>
                <a:ea typeface="+mj-ea"/>
                <a:cs typeface="+mj-cs"/>
                <a:sym typeface="Helvetica"/>
              </a:rPr>
              <a:t>"</a:t>
            </a:r>
            <a:r>
              <a:t> </a:t>
            </a:r>
          </a:p>
          <a:p>
            <a:pPr marL="0" indent="0">
              <a:spcBef>
                <a:spcPts val="0"/>
              </a:spcBef>
              <a:buSzTx/>
              <a:buNone/>
              <a:defRPr sz="3000"/>
            </a:pPr>
            <a:r>
              <a:t>Opens a new window with that name and then opens all subsequent targeted links with that name in the same window. </a:t>
            </a:r>
          </a:p>
          <a:p>
            <a:pPr marL="0" indent="0">
              <a:spcBef>
                <a:spcPts val="1200"/>
              </a:spcBef>
              <a:buSzTx/>
              <a:buNone/>
              <a:defRPr sz="3000"/>
            </a:pPr>
            <a:r>
              <a:t>It may also open in an embedded frame (iframe) with that name.</a:t>
            </a:r>
          </a:p>
        </p:txBody>
      </p:sp>
    </p:spTree>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Mail Links"/>
          <p:cNvSpPr txBox="1">
            <a:spLocks noGrp="1"/>
          </p:cNvSpPr>
          <p:nvPr>
            <p:ph type="title"/>
          </p:nvPr>
        </p:nvSpPr>
        <p:spPr>
          <a:prstGeom prst="rect">
            <a:avLst/>
          </a:prstGeom>
        </p:spPr>
        <p:txBody>
          <a:bodyPr/>
          <a:lstStyle/>
          <a:p>
            <a:r>
              <a:t>Mail Links</a:t>
            </a:r>
          </a:p>
        </p:txBody>
      </p:sp>
      <p:sp>
        <p:nvSpPr>
          <p:cNvPr id="145" name="Use the “mailto” protocol to make a linked email address open in a mail program:…"/>
          <p:cNvSpPr txBox="1">
            <a:spLocks noGrp="1"/>
          </p:cNvSpPr>
          <p:nvPr>
            <p:ph type="body" idx="1"/>
          </p:nvPr>
        </p:nvSpPr>
        <p:spPr>
          <a:xfrm>
            <a:off x="1286544" y="2817415"/>
            <a:ext cx="10178605" cy="5678885"/>
          </a:xfrm>
          <a:prstGeom prst="rect">
            <a:avLst/>
          </a:prstGeom>
        </p:spPr>
        <p:txBody>
          <a:bodyPr anchor="t"/>
          <a:lstStyle/>
          <a:p>
            <a:pPr marL="0" indent="0">
              <a:buSzTx/>
              <a:buNone/>
              <a:defRPr sz="3000"/>
            </a:pPr>
            <a:r>
              <a:rPr dirty="0"/>
              <a:t>Use the “mailto” protocol to make a linked email address open in a mail program:</a:t>
            </a:r>
          </a:p>
          <a:p>
            <a:pPr marL="0" indent="0" defTabSz="457200">
              <a:spcBef>
                <a:spcPts val="2400"/>
              </a:spcBef>
              <a:buSz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rgbClr val="000000"/>
                </a:solidFill>
                <a:latin typeface="Courier"/>
                <a:ea typeface="Courier"/>
                <a:cs typeface="Courier"/>
                <a:sym typeface="Courier"/>
              </a:defRPr>
            </a:pPr>
            <a:r>
              <a:rPr sz="2800" dirty="0"/>
              <a:t>&lt;a href=</a:t>
            </a:r>
            <a:r>
              <a:rPr sz="2800" dirty="0">
                <a:solidFill>
                  <a:schemeClr val="accent4">
                    <a:hueOff val="384618"/>
                    <a:satOff val="3869"/>
                    <a:lumOff val="5802"/>
                  </a:schemeClr>
                </a:solidFill>
              </a:rPr>
              <a:t>"mailto:wonderwoman@example.com"</a:t>
            </a:r>
            <a:r>
              <a:rPr sz="2800" dirty="0"/>
              <a:t>&gt;Email WonderWoman&lt;/a&gt; (wonderwoman@example.com)</a:t>
            </a:r>
          </a:p>
          <a:p>
            <a:pPr marL="0" indent="0">
              <a:spcBef>
                <a:spcPts val="7200"/>
              </a:spcBef>
              <a:buSzTx/>
              <a:buNone/>
              <a:defRPr sz="2700">
                <a:solidFill>
                  <a:schemeClr val="accent4"/>
                </a:solidFill>
              </a:defRPr>
            </a:pPr>
            <a:r>
              <a:rPr dirty="0"/>
              <a:t>NOTE: </a:t>
            </a:r>
            <a:r>
              <a:rPr dirty="0">
                <a:solidFill>
                  <a:srgbClr val="53585F"/>
                </a:solidFill>
              </a:rPr>
              <a:t>Most browsers are configured to open the computer’s primary email program, but this may not work for some users. Be sure the email address is included on the page and use the </a:t>
            </a:r>
            <a:r>
              <a:rPr dirty="0">
                <a:solidFill>
                  <a:srgbClr val="53585F"/>
                </a:solidFill>
                <a:latin typeface="Courier"/>
                <a:ea typeface="Courier"/>
                <a:cs typeface="Courier"/>
                <a:sym typeface="Courier"/>
              </a:rPr>
              <a:t>mailto</a:t>
            </a:r>
            <a:r>
              <a:rPr dirty="0">
                <a:solidFill>
                  <a:srgbClr val="53585F"/>
                </a:solidFill>
              </a:rPr>
              <a:t> link as progressive enhancement.</a:t>
            </a:r>
          </a:p>
        </p:txBody>
      </p:sp>
    </p:spTree>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he a element…"/>
          <p:cNvSpPr txBox="1">
            <a:spLocks noGrp="1"/>
          </p:cNvSpPr>
          <p:nvPr>
            <p:ph type="body" idx="13"/>
          </p:nvPr>
        </p:nvSpPr>
        <p:spPr>
          <a:xfrm>
            <a:off x="2257921" y="3167583"/>
            <a:ext cx="9781679" cy="5105847"/>
          </a:xfrm>
          <a:prstGeom prst="rect">
            <a:avLst/>
          </a:prstGeom>
        </p:spPr>
        <p:txBody>
          <a:bodyPr/>
          <a:lstStyle/>
          <a:p>
            <a:pPr marL="364489" indent="-364489" defTabSz="479044">
              <a:spcBef>
                <a:spcPts val="3400"/>
              </a:spcBef>
              <a:defRPr sz="2952" b="1">
                <a:latin typeface="+mj-lt"/>
                <a:ea typeface="+mj-ea"/>
                <a:cs typeface="+mj-cs"/>
                <a:sym typeface="Helvetica"/>
              </a:defRPr>
            </a:pPr>
            <a:r>
              <a:t>The </a:t>
            </a:r>
            <a:r>
              <a:rPr sz="3443">
                <a:latin typeface="Courier"/>
                <a:ea typeface="Courier"/>
                <a:cs typeface="Courier"/>
                <a:sym typeface="Courier"/>
              </a:rPr>
              <a:t>a</a:t>
            </a:r>
            <a:r>
              <a:t> element</a:t>
            </a:r>
          </a:p>
          <a:p>
            <a:pPr marL="364489" indent="-364489" defTabSz="479044">
              <a:spcBef>
                <a:spcPts val="3400"/>
              </a:spcBef>
              <a:defRPr sz="2952" b="1">
                <a:latin typeface="+mj-lt"/>
                <a:ea typeface="+mj-ea"/>
                <a:cs typeface="+mj-cs"/>
                <a:sym typeface="Helvetica"/>
              </a:defRPr>
            </a:pPr>
            <a:r>
              <a:t>External links with absolute URLs</a:t>
            </a:r>
          </a:p>
          <a:p>
            <a:pPr marL="364489" indent="-364489" defTabSz="479044">
              <a:spcBef>
                <a:spcPts val="3400"/>
              </a:spcBef>
              <a:defRPr sz="2952" b="1">
                <a:latin typeface="+mj-lt"/>
                <a:ea typeface="+mj-ea"/>
                <a:cs typeface="+mj-cs"/>
                <a:sym typeface="Helvetica"/>
              </a:defRPr>
            </a:pPr>
            <a:r>
              <a:t>Links with relative pathnames</a:t>
            </a:r>
          </a:p>
          <a:p>
            <a:pPr marL="364489" indent="-364489" defTabSz="479044">
              <a:spcBef>
                <a:spcPts val="3400"/>
              </a:spcBef>
              <a:defRPr sz="2952" b="1">
                <a:latin typeface="+mj-lt"/>
                <a:ea typeface="+mj-ea"/>
                <a:cs typeface="+mj-cs"/>
                <a:sym typeface="Helvetica"/>
              </a:defRPr>
            </a:pPr>
            <a:r>
              <a:t>Linking within a page (fragments)</a:t>
            </a:r>
          </a:p>
          <a:p>
            <a:pPr marL="364489" indent="-364489" defTabSz="479044">
              <a:spcBef>
                <a:spcPts val="3400"/>
              </a:spcBef>
              <a:defRPr sz="2952" b="1">
                <a:latin typeface="+mj-lt"/>
                <a:ea typeface="+mj-ea"/>
                <a:cs typeface="+mj-cs"/>
                <a:sym typeface="Helvetica"/>
              </a:defRPr>
            </a:pPr>
            <a:r>
              <a:t>Targeting browser windows</a:t>
            </a:r>
          </a:p>
          <a:p>
            <a:pPr marL="364489" indent="-364489" defTabSz="479044">
              <a:spcBef>
                <a:spcPts val="3400"/>
              </a:spcBef>
              <a:defRPr sz="2952" b="1">
                <a:latin typeface="+mj-lt"/>
                <a:ea typeface="+mj-ea"/>
                <a:cs typeface="+mj-cs"/>
                <a:sym typeface="Helvetica"/>
              </a:defRPr>
            </a:pPr>
            <a:r>
              <a:t>Mail links</a:t>
            </a:r>
          </a:p>
        </p:txBody>
      </p:sp>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Adding Links"/>
          <p:cNvSpPr txBox="1">
            <a:spLocks noGrp="1"/>
          </p:cNvSpPr>
          <p:nvPr>
            <p:ph type="title"/>
          </p:nvPr>
        </p:nvSpPr>
        <p:spPr>
          <a:prstGeom prst="rect">
            <a:avLst/>
          </a:prstGeom>
        </p:spPr>
        <p:txBody>
          <a:bodyPr/>
          <a:lstStyle/>
          <a:p>
            <a:r>
              <a:t>Adding Links</a:t>
            </a:r>
          </a:p>
        </p:txBody>
      </p:sp>
      <p:sp>
        <p:nvSpPr>
          <p:cNvPr id="89" name="&lt;a&gt; &lt;/a&gt;…"/>
          <p:cNvSpPr txBox="1">
            <a:spLocks noGrp="1"/>
          </p:cNvSpPr>
          <p:nvPr>
            <p:ph type="body" idx="1"/>
          </p:nvPr>
        </p:nvSpPr>
        <p:spPr>
          <a:xfrm>
            <a:off x="952500" y="2006600"/>
            <a:ext cx="11099800" cy="7753847"/>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&lt;a&gt; &lt;/a&gt;</a:t>
            </a:r>
          </a:p>
          <a:p>
            <a:pPr marL="0" indent="0" algn="ctr">
              <a:spcBef>
                <a:spcPts val="3000"/>
              </a:spcBef>
              <a:buSzTx/>
              <a:buNone/>
              <a:defRPr sz="2700">
                <a:latin typeface="Courier"/>
                <a:ea typeface="Courier"/>
                <a:cs typeface="Courier"/>
                <a:sym typeface="Courier"/>
              </a:defRPr>
            </a:pPr>
            <a:r>
              <a:rPr b="1">
                <a:solidFill>
                  <a:schemeClr val="accent4">
                    <a:hueOff val="384618"/>
                    <a:satOff val="3869"/>
                    <a:lumOff val="5802"/>
                  </a:schemeClr>
                </a:solidFill>
              </a:rPr>
              <a:t>&lt;a</a:t>
            </a:r>
            <a:r>
              <a:rPr>
                <a:solidFill>
                  <a:schemeClr val="accent4">
                    <a:hueOff val="384618"/>
                    <a:satOff val="3869"/>
                    <a:lumOff val="5802"/>
                  </a:schemeClr>
                </a:solidFill>
              </a:rPr>
              <a:t> href="URL"</a:t>
            </a:r>
            <a:r>
              <a:rPr b="1">
                <a:solidFill>
                  <a:schemeClr val="accent4">
                    <a:hueOff val="384618"/>
                    <a:satOff val="3869"/>
                    <a:lumOff val="5802"/>
                  </a:schemeClr>
                </a:solidFill>
              </a:rPr>
              <a:t>&gt;</a:t>
            </a:r>
            <a:r>
              <a:t>Link text or image</a:t>
            </a:r>
            <a:r>
              <a:rPr b="1">
                <a:solidFill>
                  <a:schemeClr val="accent4">
                    <a:hueOff val="384618"/>
                    <a:satOff val="3869"/>
                    <a:lumOff val="5802"/>
                  </a:schemeClr>
                </a:solidFill>
              </a:rPr>
              <a:t>&lt;/a&gt;</a:t>
            </a:r>
          </a:p>
          <a:p>
            <a:pPr marL="0" indent="0">
              <a:buSzTx/>
              <a:buNone/>
              <a:defRPr sz="3000"/>
            </a:pPr>
            <a:r>
              <a:t>The </a:t>
            </a:r>
            <a:r>
              <a:rPr b="1">
                <a:solidFill>
                  <a:schemeClr val="accent1"/>
                </a:solidFill>
                <a:latin typeface="Courier"/>
                <a:ea typeface="Courier"/>
                <a:cs typeface="Courier"/>
                <a:sym typeface="Courier"/>
              </a:rPr>
              <a:t>href</a:t>
            </a:r>
            <a:r>
              <a:t> attribute provides the location (URL) of the resource.</a:t>
            </a:r>
          </a:p>
          <a:p>
            <a:pPr marL="0" indent="0">
              <a:spcBef>
                <a:spcPts val="3000"/>
              </a:spcBef>
              <a:buSzTx/>
              <a:buNone/>
              <a:defRPr sz="3000"/>
            </a:pPr>
            <a:r>
              <a:t>You can link to any resource: </a:t>
            </a:r>
          </a:p>
          <a:p>
            <a:pPr lvl="2">
              <a:spcBef>
                <a:spcPts val="2000"/>
              </a:spcBef>
              <a:defRPr sz="3000"/>
            </a:pPr>
            <a:r>
              <a:t>HTML documents</a:t>
            </a:r>
          </a:p>
          <a:p>
            <a:pPr lvl="2">
              <a:spcBef>
                <a:spcPts val="1200"/>
              </a:spcBef>
              <a:defRPr sz="3000"/>
            </a:pPr>
            <a:r>
              <a:t>Images</a:t>
            </a:r>
          </a:p>
          <a:p>
            <a:pPr lvl="2">
              <a:spcBef>
                <a:spcPts val="1200"/>
              </a:spcBef>
              <a:defRPr sz="3000"/>
            </a:pPr>
            <a:r>
              <a:t>Movies</a:t>
            </a:r>
          </a:p>
          <a:p>
            <a:pPr lvl="2">
              <a:spcBef>
                <a:spcPts val="1200"/>
              </a:spcBef>
              <a:defRPr sz="3000"/>
            </a:pPr>
            <a:r>
              <a:t>PDFs</a:t>
            </a:r>
          </a:p>
          <a:p>
            <a:pPr lvl="2">
              <a:spcBef>
                <a:spcPts val="1200"/>
              </a:spcBef>
              <a:defRPr sz="3000"/>
            </a:pPr>
            <a:r>
              <a:t>More!</a:t>
            </a:r>
          </a:p>
        </p:txBody>
      </p:sp>
    </p:spTree>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href Attributes"/>
          <p:cNvSpPr txBox="1">
            <a:spLocks noGrp="1"/>
          </p:cNvSpPr>
          <p:nvPr>
            <p:ph type="title"/>
          </p:nvPr>
        </p:nvSpPr>
        <p:spPr>
          <a:prstGeom prst="rect">
            <a:avLst/>
          </a:prstGeom>
        </p:spPr>
        <p:txBody>
          <a:bodyPr/>
          <a:lstStyle/>
          <a:p>
            <a:r>
              <a:t>href Attributes</a:t>
            </a:r>
          </a:p>
        </p:txBody>
      </p:sp>
      <p:sp>
        <p:nvSpPr>
          <p:cNvPr id="92" name="Absolute URLs begin with the protocol (ex: http://).…"/>
          <p:cNvSpPr txBox="1"/>
          <p:nvPr/>
        </p:nvSpPr>
        <p:spPr>
          <a:xfrm>
            <a:off x="1450082" y="2394160"/>
            <a:ext cx="10104636" cy="36190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44500" indent="-444500" algn="l">
              <a:spcBef>
                <a:spcPts val="4200"/>
              </a:spcBef>
              <a:buSzPct val="75000"/>
              <a:buChar char="•"/>
              <a:defRPr sz="3000">
                <a:solidFill>
                  <a:srgbClr val="53585F"/>
                </a:solidFill>
              </a:defRPr>
            </a:pPr>
            <a:r>
              <a:rPr b="1">
                <a:latin typeface="+mj-lt"/>
                <a:ea typeface="+mj-ea"/>
                <a:cs typeface="+mj-cs"/>
                <a:sym typeface="Helvetica"/>
              </a:rPr>
              <a:t>Absolute URLs</a:t>
            </a:r>
            <a:r>
              <a:t> begin with the protocol (ex: </a:t>
            </a:r>
            <a:r>
              <a:rPr b="1">
                <a:solidFill>
                  <a:schemeClr val="accent1"/>
                </a:solidFill>
                <a:latin typeface="Courier"/>
                <a:ea typeface="Courier"/>
                <a:cs typeface="Courier"/>
                <a:sym typeface="Courier"/>
              </a:rPr>
              <a:t>http://</a:t>
            </a:r>
            <a:r>
              <a:t>).</a:t>
            </a:r>
          </a:p>
          <a:p>
            <a:pPr marL="444500" indent="-444500" algn="l">
              <a:spcBef>
                <a:spcPts val="3000"/>
              </a:spcBef>
              <a:buSzPct val="75000"/>
              <a:buChar char="•"/>
              <a:defRPr sz="3000">
                <a:solidFill>
                  <a:srgbClr val="53585F"/>
                </a:solidFill>
              </a:defRPr>
            </a:pPr>
            <a:r>
              <a:rPr b="1">
                <a:latin typeface="+mj-lt"/>
                <a:ea typeface="+mj-ea"/>
                <a:cs typeface="+mj-cs"/>
                <a:sym typeface="Helvetica"/>
              </a:rPr>
              <a:t>Relative URLs</a:t>
            </a:r>
            <a:r>
              <a:t> provide the path to a file on the same server as the document containing the link </a:t>
            </a:r>
            <a:br/>
            <a:r>
              <a:t>(ex: </a:t>
            </a:r>
            <a:r>
              <a:rPr b="1">
                <a:solidFill>
                  <a:schemeClr val="accent1"/>
                </a:solidFill>
                <a:latin typeface="Courier"/>
                <a:ea typeface="Courier"/>
                <a:cs typeface="Courier"/>
                <a:sym typeface="Courier"/>
              </a:rPr>
              <a:t>/directory/document.html</a:t>
            </a:r>
            <a:r>
              <a:t>).</a:t>
            </a:r>
          </a:p>
          <a:p>
            <a:pPr marL="444500" indent="-444500" algn="l">
              <a:spcBef>
                <a:spcPts val="3000"/>
              </a:spcBef>
              <a:buSzPct val="75000"/>
              <a:buChar char="•"/>
              <a:defRPr sz="3000">
                <a:solidFill>
                  <a:srgbClr val="53585F"/>
                </a:solidFill>
              </a:defRPr>
            </a:pPr>
            <a:r>
              <a:t>Long URLs can make the markup look complicated, but the structure is the same:</a:t>
            </a:r>
          </a:p>
        </p:txBody>
      </p:sp>
      <p:pic>
        <p:nvPicPr>
          <p:cNvPr id="93" name="lwd5_0602_longurl.png" descr="lwd5_0602_longurl.png"/>
          <p:cNvPicPr>
            <a:picLocks noChangeAspect="1"/>
          </p:cNvPicPr>
          <p:nvPr/>
        </p:nvPicPr>
        <p:blipFill>
          <a:blip r:embed="rId2">
            <a:extLst/>
          </a:blip>
          <a:stretch>
            <a:fillRect/>
          </a:stretch>
        </p:blipFill>
        <p:spPr>
          <a:xfrm>
            <a:off x="2041473" y="6193947"/>
            <a:ext cx="9016013" cy="2749885"/>
          </a:xfrm>
          <a:prstGeom prst="rect">
            <a:avLst/>
          </a:prstGeom>
          <a:ln w="12700">
            <a:miter lim="400000"/>
          </a:ln>
        </p:spPr>
      </p:pic>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External Links"/>
          <p:cNvSpPr txBox="1">
            <a:spLocks noGrp="1"/>
          </p:cNvSpPr>
          <p:nvPr>
            <p:ph type="title"/>
          </p:nvPr>
        </p:nvSpPr>
        <p:spPr>
          <a:prstGeom prst="rect">
            <a:avLst/>
          </a:prstGeom>
        </p:spPr>
        <p:txBody>
          <a:bodyPr/>
          <a:lstStyle/>
          <a:p>
            <a:r>
              <a:t>External Links</a:t>
            </a:r>
          </a:p>
        </p:txBody>
      </p:sp>
      <p:sp>
        <p:nvSpPr>
          <p:cNvPr id="96" name="External links go to pages that are not on your server.…"/>
          <p:cNvSpPr txBox="1">
            <a:spLocks noGrp="1"/>
          </p:cNvSpPr>
          <p:nvPr>
            <p:ph type="body" idx="1"/>
          </p:nvPr>
        </p:nvSpPr>
        <p:spPr>
          <a:xfrm>
            <a:off x="952500" y="2817415"/>
            <a:ext cx="11099800" cy="4651128"/>
          </a:xfrm>
          <a:prstGeom prst="rect">
            <a:avLst/>
          </a:prstGeom>
        </p:spPr>
        <p:txBody>
          <a:bodyPr anchor="t"/>
          <a:lstStyle/>
          <a:p>
            <a:pPr>
              <a:defRPr sz="3000"/>
            </a:pPr>
            <a:r>
              <a:rPr b="1">
                <a:latin typeface="+mj-lt"/>
                <a:ea typeface="+mj-ea"/>
                <a:cs typeface="+mj-cs"/>
                <a:sym typeface="Helvetica"/>
              </a:rPr>
              <a:t>External links</a:t>
            </a:r>
            <a:r>
              <a:t> go to pages that are </a:t>
            </a:r>
            <a:r>
              <a:rPr b="1">
                <a:latin typeface="+mj-lt"/>
                <a:ea typeface="+mj-ea"/>
                <a:cs typeface="+mj-cs"/>
                <a:sym typeface="Helvetica"/>
              </a:rPr>
              <a:t>not</a:t>
            </a:r>
            <a:r>
              <a:t> on your server. </a:t>
            </a:r>
          </a:p>
          <a:p>
            <a:pPr>
              <a:defRPr sz="3000"/>
            </a:pPr>
            <a:r>
              <a:t>An absolute URL is required, including “</a:t>
            </a:r>
            <a:r>
              <a:rPr b="1">
                <a:latin typeface="Courier"/>
                <a:ea typeface="Courier"/>
                <a:cs typeface="Courier"/>
                <a:sym typeface="Courier"/>
              </a:rPr>
              <a:t>http://</a:t>
            </a:r>
            <a:r>
              <a:t>”</a:t>
            </a:r>
          </a:p>
          <a:p>
            <a:pPr marL="457200" marR="457200" indent="0" defTabSz="457200">
              <a:buSzTx/>
              <a:buNone/>
              <a:defRPr sz="2700">
                <a:solidFill>
                  <a:srgbClr val="FAA757"/>
                </a:solidFill>
                <a:latin typeface="Courier"/>
                <a:ea typeface="Courier"/>
                <a:cs typeface="Courier"/>
                <a:sym typeface="Courier"/>
              </a:defRPr>
            </a:pPr>
            <a:r>
              <a:rPr>
                <a:solidFill>
                  <a:srgbClr val="000000"/>
                </a:solidFill>
              </a:rPr>
              <a:t>&lt;li&gt;&lt;a </a:t>
            </a:r>
            <a:r>
              <a:rPr>
                <a:solidFill>
                  <a:schemeClr val="accent4">
                    <a:hueOff val="384618"/>
                    <a:satOff val="3869"/>
                    <a:lumOff val="5802"/>
                  </a:schemeClr>
                </a:solidFill>
              </a:rPr>
              <a:t>href="</a:t>
            </a:r>
            <a:r>
              <a:rPr b="1">
                <a:solidFill>
                  <a:schemeClr val="accent4">
                    <a:hueOff val="384618"/>
                    <a:satOff val="3869"/>
                    <a:lumOff val="5802"/>
                  </a:schemeClr>
                </a:solidFill>
              </a:rPr>
              <a:t>http://</a:t>
            </a:r>
            <a:r>
              <a:rPr>
                <a:solidFill>
                  <a:schemeClr val="accent4">
                    <a:hueOff val="384618"/>
                    <a:satOff val="3869"/>
                    <a:lumOff val="5802"/>
                  </a:schemeClr>
                </a:solidFill>
              </a:rPr>
              <a:t>www.foodnetwork.com"</a:t>
            </a:r>
            <a:r>
              <a:rPr>
                <a:solidFill>
                  <a:srgbClr val="000000"/>
                </a:solidFill>
              </a:rPr>
              <a:t>&gt;The Food Network&lt;/a&gt;&lt;/li&gt;</a:t>
            </a:r>
          </a:p>
        </p:txBody>
      </p:sp>
    </p:spTree>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Linking on Your Own Site"/>
          <p:cNvSpPr txBox="1">
            <a:spLocks noGrp="1"/>
          </p:cNvSpPr>
          <p:nvPr>
            <p:ph type="title"/>
          </p:nvPr>
        </p:nvSpPr>
        <p:spPr>
          <a:prstGeom prst="rect">
            <a:avLst/>
          </a:prstGeom>
        </p:spPr>
        <p:txBody>
          <a:bodyPr/>
          <a:lstStyle/>
          <a:p>
            <a:r>
              <a:t>Linking on Your Own Site</a:t>
            </a:r>
          </a:p>
        </p:txBody>
      </p:sp>
      <p:sp>
        <p:nvSpPr>
          <p:cNvPr id="99" name="When no protocol is provided, the browser looks on the current server for the resource.…"/>
          <p:cNvSpPr txBox="1">
            <a:spLocks noGrp="1"/>
          </p:cNvSpPr>
          <p:nvPr>
            <p:ph type="body" idx="1"/>
          </p:nvPr>
        </p:nvSpPr>
        <p:spPr>
          <a:xfrm>
            <a:off x="952500" y="2603500"/>
            <a:ext cx="11099800" cy="5172224"/>
          </a:xfrm>
          <a:prstGeom prst="rect">
            <a:avLst/>
          </a:prstGeom>
        </p:spPr>
        <p:txBody>
          <a:bodyPr anchor="t"/>
          <a:lstStyle/>
          <a:p>
            <a:pPr>
              <a:defRPr sz="3000"/>
            </a:pPr>
            <a:r>
              <a:t>When no protocol is provided, the browser looks on the current server for the resource. </a:t>
            </a:r>
          </a:p>
          <a:p>
            <a:pPr>
              <a:defRPr sz="3000"/>
            </a:pPr>
            <a:r>
              <a:t>A </a:t>
            </a:r>
            <a:r>
              <a:rPr b="1">
                <a:latin typeface="+mj-lt"/>
                <a:ea typeface="+mj-ea"/>
                <a:cs typeface="+mj-cs"/>
                <a:sym typeface="Helvetica"/>
              </a:rPr>
              <a:t>relative pathname</a:t>
            </a:r>
            <a:r>
              <a:t> describes how to get to the resource starting from the current document.</a:t>
            </a:r>
          </a:p>
          <a:p>
            <a:pPr>
              <a:defRPr sz="3000"/>
            </a:pPr>
            <a:r>
              <a:t>Pathnames follow UNIX syntax conventions.</a:t>
            </a:r>
          </a:p>
        </p:txBody>
      </p:sp>
    </p:spTree>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Example Server Directory Structure"/>
          <p:cNvSpPr txBox="1">
            <a:spLocks noGrp="1"/>
          </p:cNvSpPr>
          <p:nvPr>
            <p:ph type="title"/>
          </p:nvPr>
        </p:nvSpPr>
        <p:spPr>
          <a:prstGeom prst="rect">
            <a:avLst/>
          </a:prstGeom>
        </p:spPr>
        <p:txBody>
          <a:bodyPr/>
          <a:lstStyle/>
          <a:p>
            <a:r>
              <a:t>Example Server Directory Structure</a:t>
            </a:r>
          </a:p>
        </p:txBody>
      </p:sp>
      <p:sp>
        <p:nvSpPr>
          <p:cNvPr id="102" name="The following relative pathname discussions are based on this site structure.…"/>
          <p:cNvSpPr txBox="1">
            <a:spLocks noGrp="1"/>
          </p:cNvSpPr>
          <p:nvPr>
            <p:ph type="body" sz="quarter" idx="4294967295"/>
          </p:nvPr>
        </p:nvSpPr>
        <p:spPr>
          <a:xfrm>
            <a:off x="723726" y="2667000"/>
            <a:ext cx="4117033" cy="2959200"/>
          </a:xfrm>
          <a:prstGeom prst="rect">
            <a:avLst/>
          </a:prstGeom>
        </p:spPr>
        <p:txBody>
          <a:bodyPr/>
          <a:lstStyle/>
          <a:p>
            <a:pPr marL="0" indent="0" defTabSz="549148">
              <a:spcBef>
                <a:spcPts val="3900"/>
              </a:spcBef>
              <a:buSzTx/>
              <a:buNone/>
              <a:defRPr sz="2820"/>
            </a:pPr>
            <a:r>
              <a:t>The following relative pathname discussions are based on this site structure. </a:t>
            </a:r>
          </a:p>
          <a:p>
            <a:pPr marL="0" indent="0" defTabSz="549148">
              <a:spcBef>
                <a:spcPts val="1800"/>
              </a:spcBef>
              <a:buSzTx/>
              <a:buNone/>
              <a:defRPr sz="2820"/>
            </a:pPr>
            <a:r>
              <a:t>The root directory is called </a:t>
            </a:r>
            <a:r>
              <a:rPr i="1">
                <a:latin typeface="+mj-lt"/>
                <a:ea typeface="+mj-ea"/>
                <a:cs typeface="+mj-cs"/>
                <a:sym typeface="Helvetica"/>
              </a:rPr>
              <a:t>jenskitchen</a:t>
            </a:r>
            <a:r>
              <a:t>.</a:t>
            </a:r>
          </a:p>
        </p:txBody>
      </p:sp>
      <p:pic>
        <p:nvPicPr>
          <p:cNvPr id="103" name="lwd5_0604_site.png" descr="lwd5_0604_site.png"/>
          <p:cNvPicPr>
            <a:picLocks noChangeAspect="1"/>
          </p:cNvPicPr>
          <p:nvPr/>
        </p:nvPicPr>
        <p:blipFill>
          <a:blip r:embed="rId2">
            <a:extLst/>
          </a:blip>
          <a:stretch>
            <a:fillRect/>
          </a:stretch>
        </p:blipFill>
        <p:spPr>
          <a:xfrm>
            <a:off x="4400550" y="2463800"/>
            <a:ext cx="8318500" cy="6350000"/>
          </a:xfrm>
          <a:prstGeom prst="rect">
            <a:avLst/>
          </a:prstGeom>
          <a:ln w="12700">
            <a:miter lim="400000"/>
          </a:ln>
        </p:spPr>
      </p:pic>
      <p:sp>
        <p:nvSpPr>
          <p:cNvPr id="104" name="How it looks in the MacOS Finder"/>
          <p:cNvSpPr txBox="1"/>
          <p:nvPr/>
        </p:nvSpPr>
        <p:spPr>
          <a:xfrm>
            <a:off x="1701800" y="6257925"/>
            <a:ext cx="2491086" cy="80754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lgn="r">
              <a:spcBef>
                <a:spcPts val="4200"/>
              </a:spcBef>
              <a:defRPr sz="1800" b="1">
                <a:solidFill>
                  <a:schemeClr val="accent4"/>
                </a:solidFill>
                <a:latin typeface="+mj-lt"/>
                <a:ea typeface="+mj-ea"/>
                <a:cs typeface="+mj-cs"/>
                <a:sym typeface="Helvetica"/>
              </a:defRPr>
            </a:lvl1pPr>
          </a:lstStyle>
          <a:p>
            <a:r>
              <a:t>How it looks in the MacOS Finder</a:t>
            </a:r>
          </a:p>
        </p:txBody>
      </p:sp>
    </p:spTree>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Linking in the Same Directory"/>
          <p:cNvSpPr txBox="1">
            <a:spLocks noGrp="1"/>
          </p:cNvSpPr>
          <p:nvPr>
            <p:ph type="title"/>
          </p:nvPr>
        </p:nvSpPr>
        <p:spPr>
          <a:prstGeom prst="rect">
            <a:avLst/>
          </a:prstGeom>
        </p:spPr>
        <p:txBody>
          <a:bodyPr/>
          <a:lstStyle/>
          <a:p>
            <a:r>
              <a:t>Linking in the Same Directory</a:t>
            </a:r>
          </a:p>
        </p:txBody>
      </p:sp>
      <p:pic>
        <p:nvPicPr>
          <p:cNvPr id="107" name="lwd5_0605_samedir.png" descr="lwd5_0605_samedir.png"/>
          <p:cNvPicPr>
            <a:picLocks noChangeAspect="1"/>
          </p:cNvPicPr>
          <p:nvPr/>
        </p:nvPicPr>
        <p:blipFill>
          <a:blip r:embed="rId2">
            <a:extLst/>
          </a:blip>
          <a:stretch>
            <a:fillRect/>
          </a:stretch>
        </p:blipFill>
        <p:spPr>
          <a:xfrm>
            <a:off x="4520024" y="2489616"/>
            <a:ext cx="8300711" cy="5453818"/>
          </a:xfrm>
          <a:prstGeom prst="rect">
            <a:avLst/>
          </a:prstGeom>
          <a:ln w="12700">
            <a:miter lim="400000"/>
          </a:ln>
        </p:spPr>
      </p:pic>
      <p:sp>
        <p:nvSpPr>
          <p:cNvPr id="108" name="When the linked document is in the same directory as the current document, just provide its filename:…"/>
          <p:cNvSpPr txBox="1"/>
          <p:nvPr/>
        </p:nvSpPr>
        <p:spPr>
          <a:xfrm>
            <a:off x="502952" y="2493565"/>
            <a:ext cx="3560887" cy="3517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000">
                <a:solidFill>
                  <a:srgbClr val="53585F"/>
                </a:solidFill>
              </a:defRPr>
            </a:pPr>
            <a:r>
              <a:t>When the linked document is in the same directory as the current document, just provide its filename:</a:t>
            </a:r>
          </a:p>
          <a:p>
            <a:pPr algn="l" defTabSz="457200">
              <a:spcBef>
                <a:spcPts val="24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rgbClr val="53585F"/>
                </a:solidFill>
                <a:latin typeface="Courier"/>
                <a:ea typeface="Courier"/>
                <a:cs typeface="Courier"/>
                <a:sym typeface="Courier"/>
              </a:defRPr>
            </a:pPr>
            <a:r>
              <a:t>href="</a:t>
            </a:r>
            <a:r>
              <a:rPr b="1">
                <a:solidFill>
                  <a:schemeClr val="accent4">
                    <a:hueOff val="384618"/>
                    <a:satOff val="3869"/>
                    <a:lumOff val="5802"/>
                  </a:schemeClr>
                </a:solidFill>
              </a:rPr>
              <a:t>about.html</a:t>
            </a:r>
            <a:r>
              <a:t>"</a:t>
            </a:r>
          </a:p>
        </p:txBody>
      </p:sp>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Linking into a Lower Directory"/>
          <p:cNvSpPr txBox="1">
            <a:spLocks noGrp="1"/>
          </p:cNvSpPr>
          <p:nvPr>
            <p:ph type="title"/>
          </p:nvPr>
        </p:nvSpPr>
        <p:spPr>
          <a:xfrm>
            <a:off x="952500" y="444500"/>
            <a:ext cx="11099800" cy="1689100"/>
          </a:xfrm>
          <a:prstGeom prst="rect">
            <a:avLst/>
          </a:prstGeom>
        </p:spPr>
        <p:txBody>
          <a:bodyPr/>
          <a:lstStyle/>
          <a:p>
            <a:r>
              <a:t>Linking into a Lower Directory</a:t>
            </a:r>
          </a:p>
        </p:txBody>
      </p:sp>
      <p:pic>
        <p:nvPicPr>
          <p:cNvPr id="111" name="lwd5_0606_1dirdown.png" descr="lwd5_0606_1dirdown.png"/>
          <p:cNvPicPr>
            <a:picLocks noChangeAspect="1"/>
          </p:cNvPicPr>
          <p:nvPr/>
        </p:nvPicPr>
        <p:blipFill>
          <a:blip r:embed="rId2">
            <a:extLst/>
          </a:blip>
          <a:stretch>
            <a:fillRect/>
          </a:stretch>
        </p:blipFill>
        <p:spPr>
          <a:xfrm>
            <a:off x="2795665" y="3853458"/>
            <a:ext cx="8041028" cy="5283199"/>
          </a:xfrm>
          <a:prstGeom prst="rect">
            <a:avLst/>
          </a:prstGeom>
          <a:ln w="12700">
            <a:miter lim="400000"/>
          </a:ln>
        </p:spPr>
      </p:pic>
      <p:sp>
        <p:nvSpPr>
          <p:cNvPr id="112" name="If the linked file is in a directory, include the directory name in the path.…"/>
          <p:cNvSpPr txBox="1"/>
          <p:nvPr/>
        </p:nvSpPr>
        <p:spPr>
          <a:xfrm>
            <a:off x="1501589" y="1947465"/>
            <a:ext cx="10001622" cy="1689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3000">
                <a:solidFill>
                  <a:srgbClr val="53585F"/>
                </a:solidFill>
              </a:defRPr>
            </a:pPr>
            <a:r>
              <a:t>If the linked file is in a directory, include the directory name in the path.</a:t>
            </a:r>
          </a:p>
          <a:p>
            <a:pPr defTabSz="457200">
              <a:spcBef>
                <a:spcPts val="2400"/>
              </a:spcBef>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2400">
                <a:solidFill>
                  <a:srgbClr val="53585F"/>
                </a:solidFill>
                <a:latin typeface="Courier"/>
                <a:ea typeface="Courier"/>
                <a:cs typeface="Courier"/>
                <a:sym typeface="Courier"/>
              </a:defRPr>
            </a:pPr>
            <a:r>
              <a:t>href="</a:t>
            </a:r>
            <a:r>
              <a:rPr b="1">
                <a:solidFill>
                  <a:schemeClr val="accent4">
                    <a:hueOff val="384618"/>
                    <a:satOff val="3869"/>
                    <a:lumOff val="5802"/>
                  </a:schemeClr>
                </a:solidFill>
              </a:rPr>
              <a:t>recipes/salmon.html</a:t>
            </a:r>
            <a:r>
              <a:t>"</a:t>
            </a:r>
          </a:p>
        </p:txBody>
      </p:sp>
    </p:spTree>
  </p:cSld>
  <p:clrMapOvr>
    <a:masterClrMapping/>
  </p:clrMapOvr>
  <p:transition xmlns:p14="http://schemas.microsoft.com/office/powerpoint/2010/mai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865</Words>
  <Application>Microsoft Macintosh PowerPoint</Application>
  <PresentationFormat>Custom</PresentationFormat>
  <Paragraphs>80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White</vt:lpstr>
      <vt:lpstr>PowerPoint Presentation</vt:lpstr>
      <vt:lpstr>PowerPoint Presentation</vt:lpstr>
      <vt:lpstr>Adding Links</vt:lpstr>
      <vt:lpstr>href Attributes</vt:lpstr>
      <vt:lpstr>External Links</vt:lpstr>
      <vt:lpstr>Linking on Your Own Site</vt:lpstr>
      <vt:lpstr>Example Server Directory Structure</vt:lpstr>
      <vt:lpstr>Linking in the Same Directory</vt:lpstr>
      <vt:lpstr>Linking into a Lower Directory</vt:lpstr>
      <vt:lpstr>Linking into Two Directories</vt:lpstr>
      <vt:lpstr>Linking to a Higher Directory</vt:lpstr>
      <vt:lpstr>Linking Up Two Directory Levels</vt:lpstr>
      <vt:lpstr>Site Root Relative Paths</vt:lpstr>
      <vt:lpstr>Image src Pathnames</vt:lpstr>
      <vt:lpstr>Linking Within a Page (Fragments)</vt:lpstr>
      <vt:lpstr>Linking to a Fragment</vt:lpstr>
      <vt:lpstr>Targeting Browser Windows</vt:lpstr>
      <vt:lpstr>Mail Links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Jen Robbins</cp:lastModifiedBy>
  <cp:revision>2</cp:revision>
  <dcterms:modified xsi:type="dcterms:W3CDTF">2018-09-21T12:33:14Z</dcterms:modified>
</cp:coreProperties>
</file>