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307480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4 CREATING A SIMPLE PAGE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4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CREATING A SIMPLE PAGE</a:t>
            </a:r>
            <a:endParaRPr sz="6000"/>
          </a:p>
          <a:p>
            <a:pPr marL="0" indent="0" algn="ctr">
              <a:spcBef>
                <a:spcPts val="0"/>
              </a:spcBef>
              <a:buSzTx/>
              <a:buNone/>
            </a:pPr>
            <a:r>
              <a:t>(HTML OVERVIEW)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Attribut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0238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Attributes (cont’d)</a:t>
            </a:r>
          </a:p>
        </p:txBody>
      </p:sp>
      <p:sp>
        <p:nvSpPr>
          <p:cNvPr id="118" name="Most attributes take values, which follow an = sign; some are single descriptive words.…"/>
          <p:cNvSpPr txBox="1">
            <a:spLocks noGrp="1"/>
          </p:cNvSpPr>
          <p:nvPr>
            <p:ph type="body" idx="1"/>
          </p:nvPr>
        </p:nvSpPr>
        <p:spPr>
          <a:xfrm>
            <a:off x="952500" y="2156966"/>
            <a:ext cx="11099800" cy="62865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13384" indent="-413384" defTabSz="543305">
              <a:spcBef>
                <a:spcPts val="3900"/>
              </a:spcBef>
              <a:defRPr sz="2790"/>
            </a:pPr>
            <a:r>
              <a:t>Most attributes take values, which follow an = sign; some are single descriptive words.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A value might be a number, word, string of text, URL, or measurement.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Quotation marks aren’t strictly required but are recommended for consistency. 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Single or double quotation marks are okay.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Attribute names and values are defined in the HTML specification.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Some attributes are required.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Nesting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Nesting Elements</a:t>
            </a:r>
          </a:p>
        </p:txBody>
      </p:sp>
      <p:sp>
        <p:nvSpPr>
          <p:cNvPr id="121" name="Putting elements inside other elements is called nesting. Make sure closing tags don’t overlap:"/>
          <p:cNvSpPr txBox="1">
            <a:spLocks noGrp="1"/>
          </p:cNvSpPr>
          <p:nvPr>
            <p:ph type="body" sz="quarter" idx="1"/>
          </p:nvPr>
        </p:nvSpPr>
        <p:spPr>
          <a:xfrm>
            <a:off x="952500" y="2603500"/>
            <a:ext cx="11099800" cy="1443435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Putting elements inside other elements is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nesting</a:t>
            </a:r>
            <a:r>
              <a:t>. Make sure closing tags don’t overlap:</a:t>
            </a:r>
          </a:p>
        </p:txBody>
      </p:sp>
      <p:sp>
        <p:nvSpPr>
          <p:cNvPr id="122" name="&lt;div&gt;…"/>
          <p:cNvSpPr txBox="1"/>
          <p:nvPr/>
        </p:nvSpPr>
        <p:spPr>
          <a:xfrm>
            <a:off x="1863799" y="4311372"/>
            <a:ext cx="9371361" cy="223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lnSpc>
                <a:spcPct val="120000"/>
              </a:lnSpc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&lt;div&gt;</a:t>
            </a:r>
          </a:p>
          <a:p>
            <a:pPr marL="457200" marR="457200" algn="l" defTabSz="457200">
              <a:lnSpc>
                <a:spcPct val="120000"/>
              </a:lnSpc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/>
              <a:t>&lt;h1&gt;</a:t>
            </a:r>
            <a:r>
              <a:t>Headline</a:t>
            </a:r>
            <a:r>
              <a:rPr b="1"/>
              <a:t>&lt;/h1&gt;</a:t>
            </a:r>
          </a:p>
          <a:p>
            <a:pPr marL="457200" marR="457200" algn="l" defTabSz="457200">
              <a:lnSpc>
                <a:spcPct val="120000"/>
              </a:lnSpc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/>
                </a:solidFill>
              </a:rPr>
              <a:t>&lt;p&gt;</a:t>
            </a:r>
            <a:r>
              <a:t>This is </a:t>
            </a:r>
            <a:r>
              <a:rPr b="1">
                <a:solidFill>
                  <a:schemeClr val="accent4">
                    <a:hueOff val="46120"/>
                    <a:satOff val="4178"/>
                    <a:lumOff val="-16732"/>
                  </a:schemeClr>
                </a:solidFill>
              </a:rPr>
              <a:t>&lt;em&gt;</a:t>
            </a:r>
            <a:r>
              <a:t>emphasized</a:t>
            </a:r>
            <a:r>
              <a:rPr b="1">
                <a:solidFill>
                  <a:schemeClr val="accent4">
                    <a:hueOff val="46120"/>
                    <a:satOff val="4178"/>
                    <a:lumOff val="-16732"/>
                  </a:schemeClr>
                </a:solidFill>
              </a:rPr>
              <a:t>&lt;/em&gt;</a:t>
            </a:r>
            <a:r>
              <a:t> text.</a:t>
            </a:r>
            <a:r>
              <a:rPr b="1">
                <a:solidFill>
                  <a:schemeClr val="accent4"/>
                </a:solidFill>
              </a:rPr>
              <a:t>&lt;/p&gt;</a:t>
            </a:r>
          </a:p>
          <a:p>
            <a:pPr marL="457200" marR="457200" algn="l" defTabSz="457200">
              <a:lnSpc>
                <a:spcPct val="120000"/>
              </a:lnSpc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&lt;/div&gt;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HTML Com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HTML Comments</a:t>
            </a:r>
          </a:p>
        </p:txBody>
      </p:sp>
      <p:sp>
        <p:nvSpPr>
          <p:cNvPr id="125" name="To leave a note in an HTML document, mark it up as a comment:"/>
          <p:cNvSpPr txBox="1">
            <a:spLocks noGrp="1"/>
          </p:cNvSpPr>
          <p:nvPr>
            <p:ph type="body" sz="quarter" idx="1"/>
          </p:nvPr>
        </p:nvSpPr>
        <p:spPr>
          <a:xfrm>
            <a:off x="952500" y="2286000"/>
            <a:ext cx="11099800" cy="138737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To leave a note in an HTML document, mark it up as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comment</a:t>
            </a:r>
            <a:r>
              <a:t>:</a:t>
            </a:r>
          </a:p>
        </p:txBody>
      </p:sp>
      <p:sp>
        <p:nvSpPr>
          <p:cNvPr id="126" name="&lt;!-- start global navigation --&gt;…"/>
          <p:cNvSpPr txBox="1"/>
          <p:nvPr/>
        </p:nvSpPr>
        <p:spPr>
          <a:xfrm>
            <a:off x="2875675" y="3828089"/>
            <a:ext cx="6150323" cy="26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&lt;!--</a:t>
            </a:r>
            <a:r>
              <a:rPr b="1">
                <a:solidFill>
                  <a:schemeClr val="accent1"/>
                </a:solidFill>
              </a:rPr>
              <a:t> </a:t>
            </a:r>
            <a:r>
              <a:rPr>
                <a:solidFill>
                  <a:srgbClr val="53585F"/>
                </a:solidFill>
              </a:rPr>
              <a:t>start global navigation</a:t>
            </a: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--&gt;</a:t>
            </a:r>
            <a:endParaRPr b="1">
              <a:solidFill>
                <a:schemeClr val="accent1"/>
              </a:solidFill>
            </a:endParaRPr>
          </a:p>
          <a:p>
            <a:pPr algn="l"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&lt;ul&gt;</a:t>
            </a:r>
          </a:p>
          <a:p>
            <a:pPr algn="l"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…</a:t>
            </a:r>
          </a:p>
          <a:p>
            <a:pPr algn="l"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&lt;/ul&gt;</a:t>
            </a:r>
          </a:p>
          <a:p>
            <a:pPr algn="l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&lt;!--</a:t>
            </a:r>
            <a:r>
              <a:t> </a:t>
            </a:r>
            <a:r>
              <a:rPr>
                <a:solidFill>
                  <a:srgbClr val="53585F"/>
                </a:solidFill>
              </a:rPr>
              <a:t>end global navigation</a:t>
            </a:r>
          </a:p>
          <a:p>
            <a:pPr algn="l"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and begin the main header</a:t>
            </a:r>
          </a:p>
          <a:p>
            <a:pPr algn="l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53585F"/>
                </a:solidFill>
              </a:rPr>
              <a:t>for content page</a:t>
            </a: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--&gt;</a:t>
            </a:r>
          </a:p>
        </p:txBody>
      </p:sp>
      <p:sp>
        <p:nvSpPr>
          <p:cNvPr id="127" name="Text between &lt;!-- and --&gt; won’t display in the browser. Keep in mind that they are still visible in the source."/>
          <p:cNvSpPr txBox="1"/>
          <p:nvPr/>
        </p:nvSpPr>
        <p:spPr>
          <a:xfrm>
            <a:off x="952500" y="7236981"/>
            <a:ext cx="11099800" cy="1387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Text between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&lt;!--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--&gt;</a:t>
            </a:r>
            <a:r>
              <a:t> won’t display in the browser. Keep in mind that they are still visible in the source.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Minimal Document 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Minimal Document Structure</a:t>
            </a:r>
          </a:p>
        </p:txBody>
      </p:sp>
      <p:sp>
        <p:nvSpPr>
          <p:cNvPr id="130" name="It is recommended that HTML documents have the following minimal structure:"/>
          <p:cNvSpPr txBox="1"/>
          <p:nvPr/>
        </p:nvSpPr>
        <p:spPr>
          <a:xfrm>
            <a:off x="1319332" y="2425699"/>
            <a:ext cx="1017504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</a:defRPr>
            </a:lvl1pPr>
          </a:lstStyle>
          <a:p>
            <a:r>
              <a:t>It is recommended that HTML documents have the following minimal structure:</a:t>
            </a:r>
          </a:p>
        </p:txBody>
      </p:sp>
      <p:sp>
        <p:nvSpPr>
          <p:cNvPr id="131" name="&lt;!DOCTYPE html&gt;…"/>
          <p:cNvSpPr txBox="1"/>
          <p:nvPr/>
        </p:nvSpPr>
        <p:spPr>
          <a:xfrm>
            <a:off x="1643955" y="3667124"/>
            <a:ext cx="9716890" cy="462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spcBef>
                <a:spcPts val="1200"/>
              </a:spcBef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&lt;meta charset="utf-8"&gt;</a:t>
            </a:r>
          </a:p>
          <a:p>
            <a:pPr marL="457200" marR="457200" algn="l" defTabSz="457200">
              <a:defRPr sz="2700" b="1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&lt;title&gt;</a:t>
            </a:r>
            <a:r>
              <a:rPr b="0"/>
              <a:t>Title here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&lt;/title&gt;</a:t>
            </a:r>
          </a:p>
          <a:p>
            <a:pPr marL="457200" marR="457200" algn="l" defTabSz="457200">
              <a:defRPr sz="2700" b="1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&lt;/head&gt;</a:t>
            </a:r>
          </a:p>
          <a:p>
            <a:pPr marL="457200" marR="457200" algn="l" defTabSz="457200">
              <a:spcBef>
                <a:spcPts val="1200"/>
              </a:spcBef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&lt;body&gt;</a:t>
            </a:r>
          </a:p>
          <a:p>
            <a:pPr marL="457200" marR="457200" algn="l" defTabSz="457200">
              <a:defRPr sz="2700" b="1"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 b="0">
                <a:solidFill>
                  <a:srgbClr val="53585F"/>
                </a:solidFill>
              </a:rPr>
              <a:t> &lt;!-- Page content goes here.--&gt;</a:t>
            </a:r>
            <a:endParaRPr b="0"/>
          </a:p>
          <a:p>
            <a:pPr marL="457200" marR="457200" algn="l" defTabSz="457200">
              <a:defRPr sz="2700" b="1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&lt;/body&gt;</a:t>
            </a:r>
          </a:p>
          <a:p>
            <a:pPr marL="457200" marR="457200" algn="l" defTabSz="457200">
              <a:spcBef>
                <a:spcPts val="1200"/>
              </a:spcBef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Minimal Document Structure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(cont’d)</a:t>
            </a:r>
          </a:p>
        </p:txBody>
      </p:sp>
      <p:sp>
        <p:nvSpPr>
          <p:cNvPr id="134" name="The DOCTYPE declaration lets browsers know that the document is written according to the HTML5 specification:"/>
          <p:cNvSpPr txBox="1"/>
          <p:nvPr/>
        </p:nvSpPr>
        <p:spPr>
          <a:xfrm>
            <a:off x="999156" y="2156318"/>
            <a:ext cx="11006488" cy="1016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DOCTYPE declaration</a:t>
            </a:r>
            <a:r>
              <a:t> lets browsers know that the document is written according to the HTML5 specification:</a:t>
            </a:r>
          </a:p>
        </p:txBody>
      </p:sp>
      <p:sp>
        <p:nvSpPr>
          <p:cNvPr id="135" name="&lt;!DOCTYPE html&gt;…"/>
          <p:cNvSpPr txBox="1"/>
          <p:nvPr/>
        </p:nvSpPr>
        <p:spPr>
          <a:xfrm>
            <a:off x="1643955" y="390624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&lt;title&gt;Title here&lt;/title&gt;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Minimal Document Structure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(cont’d)</a:t>
            </a:r>
          </a:p>
        </p:txBody>
      </p:sp>
      <p:sp>
        <p:nvSpPr>
          <p:cNvPr id="138" name="The html element is the root element that contains all the elements in the document:"/>
          <p:cNvSpPr txBox="1"/>
          <p:nvPr/>
        </p:nvSpPr>
        <p:spPr>
          <a:xfrm>
            <a:off x="1353233" y="2127646"/>
            <a:ext cx="10298334" cy="107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2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 is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root element</a:t>
            </a:r>
            <a:r>
              <a:t> that contains all the elements in the document:</a:t>
            </a:r>
          </a:p>
        </p:txBody>
      </p:sp>
      <p:sp>
        <p:nvSpPr>
          <p:cNvPr id="139" name="&lt;!DOCTYPE html&gt;…"/>
          <p:cNvSpPr txBox="1"/>
          <p:nvPr/>
        </p:nvSpPr>
        <p:spPr>
          <a:xfrm>
            <a:off x="1643955" y="393164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&lt;title&gt;Title here&lt;/title&gt;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Minimal Document Structure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(cont’d)</a:t>
            </a:r>
          </a:p>
        </p:txBody>
      </p:sp>
      <p:sp>
        <p:nvSpPr>
          <p:cNvPr id="142" name="The head element contains elements that pertain to the document and are not rendered as content, such as title, metadata, style sheets, and scripts:"/>
          <p:cNvSpPr txBox="1"/>
          <p:nvPr/>
        </p:nvSpPr>
        <p:spPr>
          <a:xfrm>
            <a:off x="1353233" y="1924648"/>
            <a:ext cx="10298334" cy="1479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element contains elements that pertain to the document and are not rendered as content, such as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title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metadata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style sheets</a:t>
            </a:r>
            <a:r>
              <a:t>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scripts</a:t>
            </a:r>
            <a:r>
              <a:t>:</a:t>
            </a:r>
          </a:p>
        </p:txBody>
      </p:sp>
      <p:sp>
        <p:nvSpPr>
          <p:cNvPr id="143" name="&lt;!DOCTYPE html&gt;…"/>
          <p:cNvSpPr txBox="1"/>
          <p:nvPr/>
        </p:nvSpPr>
        <p:spPr>
          <a:xfrm>
            <a:off x="1643955" y="419834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DCDEE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&lt;head&gt;</a:t>
            </a:r>
          </a:p>
          <a:p>
            <a:pPr marL="457200" marR="457200" algn="l" defTabSz="457200">
              <a:defRPr sz="2700">
                <a:solidFill>
                  <a:srgbClr val="DCDEE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rgbClr val="A6AAA9"/>
                </a:solidFill>
              </a:rPr>
              <a:t> 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&lt;title&gt;Title here&lt;/title&gt;</a:t>
            </a:r>
          </a:p>
          <a:p>
            <a:pPr marL="457200" marR="457200" algn="l" defTabSz="457200">
              <a:defRPr sz="2700">
                <a:solidFill>
                  <a:srgbClr val="DCDEE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&lt;/head&gt;</a:t>
            </a:r>
          </a:p>
          <a:p>
            <a:pPr marL="457200" marR="457200" algn="l" defTabSz="457200">
              <a:defRPr sz="2700">
                <a:solidFill>
                  <a:srgbClr val="DCDEE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Minimal Document Structure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(cont’d)</a:t>
            </a:r>
          </a:p>
        </p:txBody>
      </p:sp>
      <p:sp>
        <p:nvSpPr>
          <p:cNvPr id="146" name="meta elements provide document metadata. In this case, it says that the document uses an expanded character set (UTF-8). It could also provide keywords, author information, publishing status, and more:"/>
          <p:cNvSpPr txBox="1"/>
          <p:nvPr/>
        </p:nvSpPr>
        <p:spPr>
          <a:xfrm>
            <a:off x="1353233" y="1696048"/>
            <a:ext cx="10298334" cy="1936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meta</a:t>
            </a:r>
            <a:r>
              <a:t> elements provide document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metadata</a:t>
            </a:r>
            <a:r>
              <a:t>. In this case, it says that the document uses an expanded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character set</a:t>
            </a:r>
            <a:r>
              <a:t> (UTF-8). It could also provide keywords, author information, publishing status, and more:</a:t>
            </a:r>
          </a:p>
        </p:txBody>
      </p:sp>
      <p:sp>
        <p:nvSpPr>
          <p:cNvPr id="147" name="&lt;!DOCTYPE html&gt;…"/>
          <p:cNvSpPr txBox="1"/>
          <p:nvPr/>
        </p:nvSpPr>
        <p:spPr>
          <a:xfrm>
            <a:off x="1643955" y="418564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&lt;title&gt;Title here&lt;/title&gt;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Minimal Document Structure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(cont’d)</a:t>
            </a:r>
          </a:p>
        </p:txBody>
      </p:sp>
      <p:sp>
        <p:nvSpPr>
          <p:cNvPr id="150" name="The title element is required. Titles display in the browser tab and bookmark lists, and are used by search engines:"/>
          <p:cNvSpPr txBox="1"/>
          <p:nvPr/>
        </p:nvSpPr>
        <p:spPr>
          <a:xfrm>
            <a:off x="1353233" y="1875259"/>
            <a:ext cx="10298334" cy="138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90000"/>
              </a:lnSpc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title</a:t>
            </a:r>
            <a:r>
              <a:t> element is required. Titles display in the browser tab and bookmark lists, and are used by search engines:</a:t>
            </a:r>
          </a:p>
        </p:txBody>
      </p:sp>
      <p:sp>
        <p:nvSpPr>
          <p:cNvPr id="151" name="&lt;!DOCTYPE html&gt;…"/>
          <p:cNvSpPr txBox="1"/>
          <p:nvPr/>
        </p:nvSpPr>
        <p:spPr>
          <a:xfrm>
            <a:off x="1643955" y="418986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&lt;title&gt;</a:t>
            </a:r>
            <a:r>
              <a:t>Title here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&lt;/title&gt;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Minimal Document Structure (cont’d.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Minimal Document Structure (cont’d.)</a:t>
            </a:r>
          </a:p>
        </p:txBody>
      </p:sp>
      <p:sp>
        <p:nvSpPr>
          <p:cNvPr id="154" name="The body element contains the content of the document. The content is everything you want to show up in the browser window:"/>
          <p:cNvSpPr txBox="1"/>
          <p:nvPr/>
        </p:nvSpPr>
        <p:spPr>
          <a:xfrm>
            <a:off x="1353233" y="1966441"/>
            <a:ext cx="10298334" cy="138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90000"/>
              </a:lnSpc>
              <a:defRPr sz="3000">
                <a:solidFill>
                  <a:srgbClr val="53585F"/>
                </a:solidFill>
              </a:defRPr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body</a:t>
            </a:r>
            <a:r>
              <a:rPr dirty="0"/>
              <a:t> element contains the content of the document. The content is everything you want to show up in the browser window:</a:t>
            </a:r>
          </a:p>
        </p:txBody>
      </p:sp>
      <p:sp>
        <p:nvSpPr>
          <p:cNvPr id="155" name="&lt;!DOCTYPE html&gt;…"/>
          <p:cNvSpPr txBox="1"/>
          <p:nvPr/>
        </p:nvSpPr>
        <p:spPr>
          <a:xfrm>
            <a:off x="1643955" y="4189862"/>
            <a:ext cx="9716890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&lt;html&gt;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&lt;meta charset="utf-8"&gt;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&lt;title&gt;Title here&lt;/title&gt;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&lt;/head&gt;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[Page content goes here.]</a:t>
            </a:r>
          </a:p>
          <a:p>
            <a:pPr marL="457200" marR="457200" algn="l" defTabSz="457200"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&lt;/body&gt;</a:t>
            </a:r>
          </a:p>
          <a:p>
            <a:pPr marL="457200" marR="457200" algn="l" defTabSz="457200">
              <a:defRPr sz="27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How markup works: Elements and attributes…"/>
          <p:cNvSpPr txBox="1">
            <a:spLocks noGrp="1"/>
          </p:cNvSpPr>
          <p:nvPr>
            <p:ph type="body" idx="13"/>
          </p:nvPr>
        </p:nvSpPr>
        <p:spPr>
          <a:xfrm>
            <a:off x="1611560" y="2703363"/>
            <a:ext cx="9781680" cy="5105848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How markup works: Elements and attributes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Minimal HTML document structure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Identifying text elements: Block and inline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Troubleshooting and validating HTML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A Structured Document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Structured Document</a:t>
            </a:r>
          </a:p>
        </p:txBody>
      </p:sp>
      <p:sp>
        <p:nvSpPr>
          <p:cNvPr id="158" name="With the document structure in place, there is a title in the browser tab, but the content is still unstructured."/>
          <p:cNvSpPr txBox="1">
            <a:spLocks noGrp="1"/>
          </p:cNvSpPr>
          <p:nvPr>
            <p:ph type="body" idx="4294967295"/>
          </p:nvPr>
        </p:nvSpPr>
        <p:spPr>
          <a:xfrm>
            <a:off x="952500" y="2273300"/>
            <a:ext cx="11099800" cy="628650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</a:lstStyle>
          <a:p>
            <a:r>
              <a:t>With the document structure in place, there is a title in the browser tab, but the content is still unstructured.</a:t>
            </a:r>
          </a:p>
        </p:txBody>
      </p:sp>
      <p:sp>
        <p:nvSpPr>
          <p:cNvPr id="159" name="&lt;!DOCTYPE html&gt; &lt;html&gt;…"/>
          <p:cNvSpPr txBox="1"/>
          <p:nvPr/>
        </p:nvSpPr>
        <p:spPr>
          <a:xfrm>
            <a:off x="63500" y="3908656"/>
            <a:ext cx="5472708" cy="513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&lt;!DOCTYPE html&gt;</a:t>
            </a:r>
            <a:br/>
            <a:r>
              <a:t>&lt;html&gt;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&lt;meta charset="utf-8"&gt;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&lt;title&gt;Black Goose Bistro&lt;/title&gt;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&lt;body&gt;</a:t>
            </a:r>
          </a:p>
          <a:p>
            <a:pPr marL="457200" marR="457200" algn="l" defTabSz="457200"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Black Goose Bistro</a:t>
            </a:r>
            <a:br/>
            <a:endParaRPr/>
          </a:p>
          <a:p>
            <a:pPr marL="457200" marR="457200" algn="l" defTabSz="457200"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The Restaurant</a:t>
            </a:r>
            <a:br/>
            <a:r>
              <a:t>The Black Goose Bistro offers casual lunch and dinner fare in a relaxed atmosphere. The menu changes regularly to highlight the freshest local ingredients.</a:t>
            </a:r>
          </a:p>
          <a:p>
            <a:pPr marL="457200" marR="457200" algn="l" defTabSz="457200"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…</a:t>
            </a:r>
          </a:p>
          <a:p>
            <a:pPr marL="457200" marR="457200" algn="l" defTabSz="457200"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Location and Hours </a:t>
            </a:r>
            <a:br/>
            <a:r>
              <a:t>Seekonk, Massachusetts;</a:t>
            </a:r>
            <a:br/>
            <a:r>
              <a:t>Monday through Thursday 11am to 9pm; Friday and Saturday, 11am to midnight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&lt;/body&gt;</a:t>
            </a:r>
          </a:p>
          <a:p>
            <a:pPr marL="457200" marR="457200" algn="l" defTabSz="457200">
              <a:defRPr sz="1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&lt;/html&gt;</a:t>
            </a:r>
          </a:p>
        </p:txBody>
      </p:sp>
      <p:pic>
        <p:nvPicPr>
          <p:cNvPr id="160" name="lwd5_0409_structureonly.png" descr="lwd5_0409_structureonl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7000" y="3898900"/>
            <a:ext cx="7620000" cy="4495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Marking Up Cont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Marking Up Content</a:t>
            </a:r>
          </a:p>
        </p:txBody>
      </p:sp>
      <p:sp>
        <p:nvSpPr>
          <p:cNvPr id="163" name="The purpose of HTML is to add meaning and structure to the content. This is called semantic markup.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533514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91159" indent="-391159" defTabSz="514095">
              <a:spcBef>
                <a:spcPts val="3600"/>
              </a:spcBef>
              <a:defRPr sz="3168"/>
            </a:pPr>
            <a:r>
              <a:t>The purpose of HTML is to add meaning and structure to the content. This is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semantic markup</a:t>
            </a:r>
            <a:r>
              <a:t>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It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not</a:t>
            </a:r>
            <a:r>
              <a:t> intended to describe how the content should look (its presentation).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The way elements relate to one another forms an outline-like structure called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DOM (Document Object Model)</a:t>
            </a:r>
            <a:r>
              <a:t>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The DOM is the foundation on which you apply styles and scripts.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Basic Text Element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Basic Text Elements</a:t>
            </a:r>
          </a:p>
        </p:txBody>
      </p:sp>
      <p:sp>
        <p:nvSpPr>
          <p:cNvPr id="166" name="With headings (&lt;h1&gt;) and paragraphs (&lt;p&gt;) identified, the browser can display the content appropriately:"/>
          <p:cNvSpPr txBox="1">
            <a:spLocks noGrp="1"/>
          </p:cNvSpPr>
          <p:nvPr>
            <p:ph type="body" sz="quarter" idx="4294967295"/>
          </p:nvPr>
        </p:nvSpPr>
        <p:spPr>
          <a:xfrm>
            <a:off x="952500" y="2273300"/>
            <a:ext cx="11099800" cy="1035745"/>
          </a:xfrm>
          <a:prstGeom prst="rect">
            <a:avLst/>
          </a:prstGeom>
        </p:spPr>
        <p:txBody>
          <a:bodyPr anchor="t"/>
          <a:lstStyle/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t>With headings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&lt;h1&gt;</a:t>
            </a:r>
            <a:r>
              <a:t>) and paragraphs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&lt;p&gt;</a:t>
            </a:r>
            <a:r>
              <a:t>) identified, the browser can display the content appropriately:</a:t>
            </a:r>
          </a:p>
        </p:txBody>
      </p:sp>
      <p:sp>
        <p:nvSpPr>
          <p:cNvPr id="167" name="……"/>
          <p:cNvSpPr txBox="1"/>
          <p:nvPr/>
        </p:nvSpPr>
        <p:spPr>
          <a:xfrm>
            <a:off x="0" y="3669901"/>
            <a:ext cx="5736382" cy="505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…</a:t>
            </a:r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&lt;body&gt;</a:t>
            </a:r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&lt;h1&gt;</a:t>
            </a:r>
            <a:r>
              <a:t>Black Goose Bistro</a:t>
            </a:r>
            <a:r>
              <a:rPr b="1"/>
              <a:t>&lt;/h1&gt;</a:t>
            </a:r>
            <a:br>
              <a:rPr b="1"/>
            </a:br>
            <a:endParaRPr b="1"/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&lt;h2&gt;</a:t>
            </a:r>
            <a:r>
              <a:t>The Restaurant</a:t>
            </a:r>
            <a:r>
              <a:rPr b="1"/>
              <a:t>&lt;/h2&gt;</a:t>
            </a:r>
            <a:br>
              <a:rPr b="1"/>
            </a:br>
            <a:r>
              <a:rPr b="1"/>
              <a:t>&lt;p&gt;</a:t>
            </a:r>
            <a:r>
              <a:t>The Black Goose Bistro offers casual lunch and dinner fare in a relaxed atmosphere. The menu changes regularly to highlight the freshest local ingredients.</a:t>
            </a:r>
            <a:r>
              <a:rPr b="1"/>
              <a:t>&lt;/p&gt;</a:t>
            </a:r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 b="1"/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&lt;!--more content--&gt;</a:t>
            </a:r>
          </a:p>
          <a:p>
            <a:pPr marL="457200" marR="457200" algn="l" defTabSz="457200">
              <a:defRPr sz="22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&lt;/body&gt;</a:t>
            </a:r>
          </a:p>
        </p:txBody>
      </p:sp>
      <p:pic>
        <p:nvPicPr>
          <p:cNvPr id="168" name="lwd5_0410_contentmarkup.png" descr="lwd5_0410_contentmarku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6544" y="3669901"/>
            <a:ext cx="7103456" cy="4617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Block and Inline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Block and Inline Elements</a:t>
            </a:r>
          </a:p>
        </p:txBody>
      </p:sp>
      <p:sp>
        <p:nvSpPr>
          <p:cNvPr id="171" name="Block elements  Major components of the page that display like rectangular blocks stacking up on the page…"/>
          <p:cNvSpPr txBox="1"/>
          <p:nvPr/>
        </p:nvSpPr>
        <p:spPr>
          <a:xfrm>
            <a:off x="1295400" y="2946394"/>
            <a:ext cx="10969997" cy="4292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Block elements</a:t>
            </a:r>
            <a:r>
              <a:rPr dirty="0"/>
              <a:t> </a:t>
            </a:r>
            <a:br>
              <a:rPr dirty="0"/>
            </a:br>
            <a:r>
              <a:rPr dirty="0"/>
              <a:t>Major components of the page that display like rectangular blocks stacking up on the page</a:t>
            </a:r>
          </a:p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Example: headings, paragraphs, long quotations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Inline elements</a:t>
            </a:r>
            <a:r>
              <a:rPr dirty="0"/>
              <a:t/>
            </a:r>
            <a:br>
              <a:rPr dirty="0"/>
            </a:br>
            <a:r>
              <a:rPr dirty="0"/>
              <a:t>Appear within the text flow of a block element</a:t>
            </a:r>
          </a:p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Example: emphasized text, links, abbreviations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Block and Inline Element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636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Block and Inline Elements (cont’d)</a:t>
            </a:r>
          </a:p>
        </p:txBody>
      </p:sp>
      <p:pic>
        <p:nvPicPr>
          <p:cNvPr id="174" name="lwd5_0411_outlined.png" descr="lwd5_0411_outlin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41825" y="1524000"/>
            <a:ext cx="8921150" cy="5798747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Block elements (headings, paragraphs) outlined in RED.…"/>
          <p:cNvSpPr txBox="1"/>
          <p:nvPr/>
        </p:nvSpPr>
        <p:spPr>
          <a:xfrm>
            <a:off x="1273403" y="7563996"/>
            <a:ext cx="9811513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000"/>
            </a:pPr>
            <a:r>
              <a:rPr>
                <a:solidFill>
                  <a:srgbClr val="53585F"/>
                </a:solidFill>
              </a:rPr>
              <a:t>Block elements (headings, paragraphs) outlined in </a:t>
            </a:r>
            <a:r>
              <a:rPr>
                <a:solidFill>
                  <a:schemeClr val="accent5"/>
                </a:solidFill>
              </a:rPr>
              <a:t>RED</a:t>
            </a:r>
            <a:r>
              <a:t>.</a:t>
            </a:r>
          </a:p>
          <a:p>
            <a:pPr algn="l">
              <a:spcBef>
                <a:spcPts val="1200"/>
              </a:spcBef>
              <a:defRPr sz="3000"/>
            </a:pPr>
            <a:r>
              <a:rPr>
                <a:solidFill>
                  <a:srgbClr val="53585F"/>
                </a:solidFill>
              </a:rPr>
              <a:t>Inline element (emphasized text) outlined in </a:t>
            </a:r>
            <a:r>
              <a:rPr>
                <a:solidFill>
                  <a:schemeClr val="accent1">
                    <a:satOff val="-3355"/>
                    <a:lumOff val="26614"/>
                  </a:schemeClr>
                </a:solidFill>
              </a:rPr>
              <a:t>BLUE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tyle She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Style Sheets</a:t>
            </a:r>
          </a:p>
        </p:txBody>
      </p:sp>
      <p:sp>
        <p:nvSpPr>
          <p:cNvPr id="178" name="HTML only describes structure, not presentation…"/>
          <p:cNvSpPr txBox="1">
            <a:spLocks noGrp="1"/>
          </p:cNvSpPr>
          <p:nvPr>
            <p:ph type="body" idx="1"/>
          </p:nvPr>
        </p:nvSpPr>
        <p:spPr>
          <a:xfrm>
            <a:off x="952500" y="3023641"/>
            <a:ext cx="11099800" cy="4697761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HTML only describes structure, not presentation</a:t>
            </a:r>
          </a:p>
          <a:p>
            <a:pPr>
              <a:defRPr sz="3000"/>
            </a:pPr>
            <a:r>
              <a:t>Presentation is controlled by style sheets (CSS)</a:t>
            </a:r>
          </a:p>
          <a:p>
            <a:pPr>
              <a:defRPr sz="3000"/>
            </a:pPr>
            <a:r>
              <a:t>Browsers have their own style sheets (user agent style sheets) with default styles for HTML elements</a:t>
            </a:r>
          </a:p>
          <a:p>
            <a:pPr>
              <a:defRPr sz="3000"/>
            </a:pPr>
            <a:r>
              <a:t>You can write your own styles to override the default styles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tyle Sheet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4823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Style Sheets (cont’d)</a:t>
            </a:r>
          </a:p>
        </p:txBody>
      </p:sp>
      <p:pic>
        <p:nvPicPr>
          <p:cNvPr id="181" name="lwd5_0410_contentmarkup.png" descr="lwd5_0410_contentmarku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6590" y="3556000"/>
            <a:ext cx="7620001" cy="4953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Margin around page"/>
          <p:cNvSpPr txBox="1"/>
          <p:nvPr/>
        </p:nvSpPr>
        <p:spPr>
          <a:xfrm>
            <a:off x="989756" y="4298949"/>
            <a:ext cx="30270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Margin around page</a:t>
            </a:r>
          </a:p>
        </p:txBody>
      </p:sp>
      <p:sp>
        <p:nvSpPr>
          <p:cNvPr id="183" name="Headings bold and large"/>
          <p:cNvSpPr txBox="1"/>
          <p:nvPr/>
        </p:nvSpPr>
        <p:spPr>
          <a:xfrm>
            <a:off x="362892" y="5360822"/>
            <a:ext cx="36538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Headings bold and large</a:t>
            </a:r>
          </a:p>
        </p:txBody>
      </p:sp>
      <p:sp>
        <p:nvSpPr>
          <p:cNvPr id="184" name="Space added above  block elements"/>
          <p:cNvSpPr txBox="1"/>
          <p:nvPr/>
        </p:nvSpPr>
        <p:spPr>
          <a:xfrm>
            <a:off x="971897" y="6340143"/>
            <a:ext cx="304487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Space added above </a:t>
            </a:r>
            <a:br/>
            <a:r>
              <a:t>block elements</a:t>
            </a:r>
          </a:p>
        </p:txBody>
      </p:sp>
      <p:sp>
        <p:nvSpPr>
          <p:cNvPr id="185" name="Emphasized text in italic font"/>
          <p:cNvSpPr txBox="1"/>
          <p:nvPr/>
        </p:nvSpPr>
        <p:spPr>
          <a:xfrm>
            <a:off x="1326455" y="7567116"/>
            <a:ext cx="269031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Emphasized text in italic font</a:t>
            </a:r>
          </a:p>
        </p:txBody>
      </p:sp>
      <p:sp>
        <p:nvSpPr>
          <p:cNvPr id="186" name="Line"/>
          <p:cNvSpPr/>
          <p:nvPr/>
        </p:nvSpPr>
        <p:spPr>
          <a:xfrm>
            <a:off x="4129397" y="4533900"/>
            <a:ext cx="1256594" cy="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7" name="Line"/>
          <p:cNvSpPr/>
          <p:nvPr/>
        </p:nvSpPr>
        <p:spPr>
          <a:xfrm flipV="1">
            <a:off x="4135314" y="4889499"/>
            <a:ext cx="1251825" cy="736105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8" name="Line"/>
          <p:cNvSpPr/>
          <p:nvPr/>
        </p:nvSpPr>
        <p:spPr>
          <a:xfrm flipV="1">
            <a:off x="4131976" y="6155315"/>
            <a:ext cx="1254850" cy="431717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" name="Line"/>
          <p:cNvSpPr/>
          <p:nvPr/>
        </p:nvSpPr>
        <p:spPr>
          <a:xfrm flipV="1">
            <a:off x="4060226" y="6920590"/>
            <a:ext cx="2232715" cy="1251905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0" name="The browser parsed the markup and used its built-in style sheet to format the text elements in the example:"/>
          <p:cNvSpPr txBox="1">
            <a:spLocks noGrp="1"/>
          </p:cNvSpPr>
          <p:nvPr>
            <p:ph type="body" sz="quarter" idx="4294967295"/>
          </p:nvPr>
        </p:nvSpPr>
        <p:spPr>
          <a:xfrm>
            <a:off x="999579" y="1798802"/>
            <a:ext cx="11099801" cy="1351129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z="3000"/>
            </a:lvl1pPr>
          </a:lstStyle>
          <a:p>
            <a:r>
              <a:t>The browser parsed the markup and used its built-in style sheet to format the text elements in the example: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roubleshooting HTM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Troubleshooting HTML</a:t>
            </a:r>
          </a:p>
        </p:txBody>
      </p:sp>
      <p:sp>
        <p:nvSpPr>
          <p:cNvPr id="193" name="Small mistakes and missing characters can cause HTML documents to “break.”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Small mistakes and missing characters can cause HTML documents to “break.” 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Common mishaps:</a:t>
            </a:r>
          </a:p>
          <a:p>
            <a:pPr lvl="1">
              <a:spcBef>
                <a:spcPts val="3600"/>
              </a:spcBef>
              <a:defRPr sz="3000"/>
            </a:pPr>
            <a:r>
              <a:t>Missing closing tag (or / in closing tag)</a:t>
            </a:r>
          </a:p>
          <a:p>
            <a:pPr lvl="1">
              <a:spcBef>
                <a:spcPts val="3000"/>
              </a:spcBef>
              <a:defRPr sz="3000"/>
            </a:pPr>
            <a:r>
              <a:t>Missing closing bracket in a tag</a:t>
            </a:r>
          </a:p>
          <a:p>
            <a:pPr lvl="1">
              <a:spcBef>
                <a:spcPts val="3000"/>
              </a:spcBef>
              <a:defRPr sz="3000"/>
            </a:pPr>
            <a:r>
              <a:t>Missing quotation mark around an attribute value</a:t>
            </a:r>
          </a:p>
          <a:p>
            <a:pPr lvl="1">
              <a:spcBef>
                <a:spcPts val="3000"/>
              </a:spcBef>
              <a:defRPr sz="3000"/>
            </a:pPr>
            <a:r>
              <a:t>Not saving your document before viewing changes in the browser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roubleshooting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0085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Troubleshooting (cont’d)</a:t>
            </a:r>
          </a:p>
        </p:txBody>
      </p:sp>
      <p:pic>
        <p:nvPicPr>
          <p:cNvPr id="196" name="lwd5_0417_missingslash.png" descr="lwd5_0417_missingslas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7607" y="3434315"/>
            <a:ext cx="9663744" cy="5282847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When a slash is omitted, the browser doesn’t know when the element ends:"/>
          <p:cNvSpPr txBox="1"/>
          <p:nvPr/>
        </p:nvSpPr>
        <p:spPr>
          <a:xfrm>
            <a:off x="1073833" y="1779386"/>
            <a:ext cx="10298334" cy="101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200">
                <a:solidFill>
                  <a:srgbClr val="53585F"/>
                </a:solidFill>
              </a:defRPr>
            </a:lvl1pPr>
          </a:lstStyle>
          <a:p>
            <a:r>
              <a:t>When a slash is omitted, the browser doesn’t know when the element ends: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roubleshooting (cont’d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90085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Troubleshooting (cont’d)</a:t>
            </a:r>
          </a:p>
        </p:txBody>
      </p:sp>
      <p:sp>
        <p:nvSpPr>
          <p:cNvPr id="200" name="A missing end bracket makes the browser interpret all the following characters as part of the tag:"/>
          <p:cNvSpPr txBox="1"/>
          <p:nvPr/>
        </p:nvSpPr>
        <p:spPr>
          <a:xfrm>
            <a:off x="1073833" y="1779386"/>
            <a:ext cx="10298334" cy="101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lnSpc>
                <a:spcPct val="90000"/>
              </a:lnSpc>
              <a:defRPr sz="3200">
                <a:solidFill>
                  <a:srgbClr val="53585F"/>
                </a:solidFill>
              </a:defRPr>
            </a:lvl1pPr>
          </a:lstStyle>
          <a:p>
            <a:r>
              <a:t>A missing end bracket makes the browser interpret all the following characters as part of the tag:</a:t>
            </a:r>
          </a:p>
        </p:txBody>
      </p:sp>
      <p:pic>
        <p:nvPicPr>
          <p:cNvPr id="201" name="lwd5_0418_missingbracket.png" descr="lwd5_0418_missingbracke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7607" y="3231955"/>
            <a:ext cx="9663744" cy="56693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ontent Without Marku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Content Without Markup</a:t>
            </a:r>
          </a:p>
        </p:txBody>
      </p:sp>
      <p:sp>
        <p:nvSpPr>
          <p:cNvPr id="89" name="Without HTML markup to describe content structure, text runs together; line breaks are ignored: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628650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3000"/>
            </a:lvl1pPr>
          </a:lstStyle>
          <a:p>
            <a:r>
              <a:t>Without HTML markup to describe content structure, text runs together; line breaks are ignored: </a:t>
            </a:r>
          </a:p>
        </p:txBody>
      </p:sp>
      <p:pic>
        <p:nvPicPr>
          <p:cNvPr id="90" name="lwd5_0405_textonly.png" descr="lwd5_0405_textonl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5413" y="4073755"/>
            <a:ext cx="6947487" cy="3809540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Black Goose Bistro…"/>
          <p:cNvSpPr txBox="1"/>
          <p:nvPr/>
        </p:nvSpPr>
        <p:spPr>
          <a:xfrm>
            <a:off x="76200" y="4073756"/>
            <a:ext cx="6197700" cy="490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1200"/>
              </a:spcBef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Black Goose Bistro</a:t>
            </a:r>
            <a:br/>
            <a:endParaRPr/>
          </a:p>
          <a:p>
            <a:pPr marL="457200" marR="457200" algn="l" defTabSz="457200">
              <a:spcBef>
                <a:spcPts val="1200"/>
              </a:spcBef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The Restaurant</a:t>
            </a:r>
            <a:br/>
            <a:r>
              <a:t>The Black Goose Bistro offers casual lunch and dinner fare in a relaxed atmosphere. The menu changes regularly to highlight the freshest local ingredients.</a:t>
            </a:r>
            <a:br/>
            <a:endParaRPr/>
          </a:p>
          <a:p>
            <a:pPr marL="457200" marR="457200" algn="l" defTabSz="457200">
              <a:spcBef>
                <a:spcPts val="1200"/>
              </a:spcBef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Catering</a:t>
            </a:r>
            <a:br/>
            <a:r>
              <a:t>You have fun. We'll handle the cooking. Black Goose Catering can handle events from snacks for a meetup to elegant corporate fundraisers.</a:t>
            </a:r>
            <a:br/>
            <a:endParaRPr/>
          </a:p>
          <a:p>
            <a:pPr marL="457200" marR="457200" algn="l" defTabSz="457200">
              <a:spcBef>
                <a:spcPts val="1200"/>
              </a:spcBef>
              <a:defRPr sz="15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Location and Hours </a:t>
            </a:r>
            <a:br/>
            <a:r>
              <a:t>Seekonk, Massachusetts;</a:t>
            </a:r>
            <a:br/>
            <a:r>
              <a:t>Monday through Thursday 11am to 9pm; Friday and Saturday, 11am to midnight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Validating Your Docu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Validating Your Documents</a:t>
            </a:r>
          </a:p>
        </p:txBody>
      </p:sp>
      <p:sp>
        <p:nvSpPr>
          <p:cNvPr id="204" name="Validate a document to make sure that you have abided by the HTML rules and that there are no errors:…"/>
          <p:cNvSpPr txBox="1">
            <a:spLocks noGrp="1"/>
          </p:cNvSpPr>
          <p:nvPr>
            <p:ph type="body" idx="1"/>
          </p:nvPr>
        </p:nvSpPr>
        <p:spPr>
          <a:xfrm>
            <a:off x="952500" y="2476500"/>
            <a:ext cx="11099800" cy="62865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Validate</a:t>
            </a:r>
            <a:r>
              <a:t> a document to make sure that you have abided by the HTML rules and that there are no errors: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Include the DOCTYPE declaration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Indicate the character encoding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Include required attributes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Don’t use non-standard elements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Don’t mismatch tags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Nest elements correctly (no overlaps)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t>Check for typos and other minor errors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Validating Your Document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4158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Validating Your Documents</a:t>
            </a:r>
          </a:p>
        </p:txBody>
      </p:sp>
      <p:sp>
        <p:nvSpPr>
          <p:cNvPr id="207" name="Use a validator tool like the one at html5.validator.nu.…"/>
          <p:cNvSpPr txBox="1">
            <a:spLocks noGrp="1"/>
          </p:cNvSpPr>
          <p:nvPr>
            <p:ph type="body" sz="quarter" idx="1"/>
          </p:nvPr>
        </p:nvSpPr>
        <p:spPr>
          <a:xfrm>
            <a:off x="313779" y="2082601"/>
            <a:ext cx="3484911" cy="4438304"/>
          </a:xfrm>
          <a:prstGeom prst="rect">
            <a:avLst/>
          </a:prstGeom>
        </p:spPr>
        <p:txBody>
          <a:bodyPr/>
          <a:lstStyle/>
          <a:p>
            <a:pPr marL="333375" indent="-333375" defTabSz="438150">
              <a:spcBef>
                <a:spcPts val="3100"/>
              </a:spcBef>
              <a:defRPr sz="2700"/>
            </a:pPr>
            <a:r>
              <a:t>Use a validator tool like the one at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html5.validator.nu</a:t>
            </a:r>
            <a:r>
              <a:rPr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</a:rPr>
              <a:t>.</a:t>
            </a:r>
          </a:p>
          <a:p>
            <a:pPr marL="333375" indent="-333375" defTabSz="438150">
              <a:spcBef>
                <a:spcPts val="3100"/>
              </a:spcBef>
              <a:defRPr sz="2700"/>
            </a:pPr>
            <a:r>
              <a:t>Upload a document or provide a link, and the validator returns an error report.</a:t>
            </a:r>
          </a:p>
        </p:txBody>
      </p:sp>
      <p:pic>
        <p:nvPicPr>
          <p:cNvPr id="208" name="lwd5_0419_validator.png" descr="lwd5_0419_validat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5335" y="2004105"/>
            <a:ext cx="8802889" cy="59969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What Browsers Igno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Browsers Ignore</a:t>
            </a:r>
          </a:p>
        </p:txBody>
      </p:sp>
      <p:sp>
        <p:nvSpPr>
          <p:cNvPr id="94" name="Multiple character spaces (white space)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11099800" cy="4546600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Multiple character spaces (white space)</a:t>
            </a:r>
          </a:p>
          <a:p>
            <a:pPr>
              <a:defRPr sz="3000"/>
            </a:pPr>
            <a:r>
              <a:t>Line breaks (carriage returns)</a:t>
            </a:r>
          </a:p>
          <a:p>
            <a:pPr>
              <a:defRPr sz="3000"/>
            </a:pPr>
            <a:r>
              <a:t>Tabs</a:t>
            </a:r>
          </a:p>
          <a:p>
            <a:pPr>
              <a:defRPr sz="3000"/>
            </a:pPr>
            <a:r>
              <a:t>Unrecognized markup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Markup Bas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Markup Basics</a:t>
            </a:r>
          </a:p>
        </p:txBody>
      </p:sp>
      <p:sp>
        <p:nvSpPr>
          <p:cNvPr id="97" name="Text must be marked up meaningfully and accurately (semantically) with HTML tags:…"/>
          <p:cNvSpPr txBox="1">
            <a:spLocks noGrp="1"/>
          </p:cNvSpPr>
          <p:nvPr>
            <p:ph type="body" idx="1"/>
          </p:nvPr>
        </p:nvSpPr>
        <p:spPr>
          <a:xfrm>
            <a:off x="952500" y="2336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Text must be marked up meaningfully and accurately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semantically</a:t>
            </a:r>
            <a:r>
              <a:t>) with HTML tags:</a:t>
            </a:r>
          </a:p>
          <a:p>
            <a:pPr>
              <a:defRPr sz="3000"/>
            </a:pPr>
            <a:r>
              <a:t>Browsers need markup to display content correctly.</a:t>
            </a:r>
          </a:p>
          <a:p>
            <a:pPr>
              <a:defRPr sz="3000"/>
            </a:pPr>
            <a:r>
              <a:t>Markup makes content elements available to scripts and style rules.</a:t>
            </a:r>
          </a:p>
          <a:p>
            <a:pPr>
              <a:defRPr sz="3000"/>
            </a:pPr>
            <a:r>
              <a:t>Markup aids search engines.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Anatomy of an HTML Element"/>
          <p:cNvSpPr txBox="1">
            <a:spLocks noGrp="1"/>
          </p:cNvSpPr>
          <p:nvPr>
            <p:ph type="title"/>
          </p:nvPr>
        </p:nvSpPr>
        <p:spPr>
          <a:xfrm>
            <a:off x="952500" y="1778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rPr dirty="0"/>
              <a:t>Anatomy of an HTML Element</a:t>
            </a:r>
          </a:p>
        </p:txBody>
      </p:sp>
      <p:pic>
        <p:nvPicPr>
          <p:cNvPr id="100" name="lwd5_0406_element.png" descr="lwd5_0406_elem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0230" y="4477840"/>
            <a:ext cx="10204340" cy="4297162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ag The element name in angle brackets"/>
          <p:cNvSpPr txBox="1"/>
          <p:nvPr/>
        </p:nvSpPr>
        <p:spPr>
          <a:xfrm>
            <a:off x="1219200" y="2070099"/>
            <a:ext cx="4636433" cy="215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tag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The element name in angle brackets</a:t>
            </a:r>
          </a:p>
        </p:txBody>
      </p:sp>
      <p:sp>
        <p:nvSpPr>
          <p:cNvPr id="102" name="element The content and its markup (start and end tags)"/>
          <p:cNvSpPr txBox="1"/>
          <p:nvPr/>
        </p:nvSpPr>
        <p:spPr>
          <a:xfrm>
            <a:off x="7191629" y="2419454"/>
            <a:ext cx="5290035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8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element</a:t>
            </a:r>
            <a:br>
              <a:rPr dirty="0"/>
            </a:br>
            <a:r>
              <a:rPr b="0" dirty="0">
                <a:latin typeface="+mn-lt"/>
                <a:ea typeface="+mn-ea"/>
                <a:cs typeface="+mn-cs"/>
                <a:sym typeface="Helvetica Light"/>
              </a:rPr>
              <a:t>The content and its markup (start and end tags)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ome Elements Are Emp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Some Elements Are Empty</a:t>
            </a:r>
          </a:p>
        </p:txBody>
      </p:sp>
      <p:pic>
        <p:nvPicPr>
          <p:cNvPr id="105" name="lwd5_0412_emptyelement.png" descr="lwd5_0412_emptyelem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7311" y="4718050"/>
            <a:ext cx="9470178" cy="2893666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Some elements have no content and provide a simple directive. They are called empty elements:"/>
          <p:cNvSpPr txBox="1"/>
          <p:nvPr/>
        </p:nvSpPr>
        <p:spPr>
          <a:xfrm>
            <a:off x="876300" y="2705097"/>
            <a:ext cx="10825500" cy="1016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t>Some elements have no content and provide a simple directive. They are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empty elements</a:t>
            </a:r>
            <a:r>
              <a:t>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ttribu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Attributes</a:t>
            </a:r>
          </a:p>
        </p:txBody>
      </p:sp>
      <p:sp>
        <p:nvSpPr>
          <p:cNvPr id="109" name="Attributes are instructions that clarify or modify an element. They appear in the opening tag after the element name:…"/>
          <p:cNvSpPr txBox="1"/>
          <p:nvPr/>
        </p:nvSpPr>
        <p:spPr>
          <a:xfrm>
            <a:off x="635000" y="2703112"/>
            <a:ext cx="11734800" cy="3073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Attributes</a:t>
            </a:r>
            <a:r>
              <a:t> are instructions that clarify or modify an element. They appear in the opening tag after the element name:</a:t>
            </a:r>
          </a:p>
          <a:p>
            <a: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pPr>
            <a:endParaRPr/>
          </a:p>
          <a:p>
            <a:pPr>
              <a:spcBef>
                <a:spcPts val="1800"/>
              </a:spcBef>
              <a:defRPr sz="30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</a:t>
            </a:r>
            <a:r>
              <a:rPr i="1"/>
              <a:t>element </a:t>
            </a:r>
            <a:r>
              <a:rPr b="1" i="1"/>
              <a:t>attribute</a:t>
            </a:r>
            <a:r>
              <a:rPr b="1"/>
              <a:t>="</a:t>
            </a:r>
            <a:r>
              <a:rPr b="1" i="1"/>
              <a:t>value</a:t>
            </a:r>
            <a:r>
              <a:rPr b="1"/>
              <a:t>"</a:t>
            </a:r>
            <a:r>
              <a:t>&gt;Content&lt;/</a:t>
            </a:r>
            <a:r>
              <a:rPr i="1"/>
              <a:t>element</a:t>
            </a:r>
            <a:r>
              <a:t>&gt;</a:t>
            </a:r>
          </a:p>
        </p:txBody>
      </p:sp>
      <p:sp>
        <p:nvSpPr>
          <p:cNvPr id="110" name="&lt;a href=&quot;http://oreilly.com&quot;&gt;O’Reilly site&lt;/a&gt;"/>
          <p:cNvSpPr txBox="1"/>
          <p:nvPr/>
        </p:nvSpPr>
        <p:spPr>
          <a:xfrm>
            <a:off x="1072275" y="6248399"/>
            <a:ext cx="1086025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18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&lt;a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href="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http://oreilly.com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t>&gt;O’Reilly site&lt;/a&gt;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Attribut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2754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Attributes (cont’d)</a:t>
            </a:r>
          </a:p>
        </p:txBody>
      </p:sp>
      <p:sp>
        <p:nvSpPr>
          <p:cNvPr id="113" name="There can be more than one attribute in a tag:"/>
          <p:cNvSpPr txBox="1"/>
          <p:nvPr/>
        </p:nvSpPr>
        <p:spPr>
          <a:xfrm>
            <a:off x="2491803" y="1966962"/>
            <a:ext cx="802119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1800"/>
              </a:spcBef>
              <a:defRPr sz="3000">
                <a:solidFill>
                  <a:srgbClr val="53585F"/>
                </a:solidFill>
              </a:defRPr>
            </a:lvl1pPr>
          </a:lstStyle>
          <a:p>
            <a:r>
              <a:t>There can be more than one attribute in a tag:</a:t>
            </a:r>
          </a:p>
        </p:txBody>
      </p:sp>
      <p:sp>
        <p:nvSpPr>
          <p:cNvPr id="114" name="They are separated by spaces and can go in any order."/>
          <p:cNvSpPr txBox="1"/>
          <p:nvPr/>
        </p:nvSpPr>
        <p:spPr>
          <a:xfrm>
            <a:off x="1715706" y="7296150"/>
            <a:ext cx="957338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1800"/>
              </a:spcBef>
              <a:defRPr sz="3000">
                <a:solidFill>
                  <a:srgbClr val="53585F"/>
                </a:solidFill>
              </a:defRPr>
            </a:lvl1pPr>
          </a:lstStyle>
          <a:p>
            <a:r>
              <a:t>They are separated by spaces and can go in any order.</a:t>
            </a:r>
          </a:p>
        </p:txBody>
      </p:sp>
      <p:pic>
        <p:nvPicPr>
          <p:cNvPr id="115" name="lwd5_0413_attributes.png" descr="lwd5_0413_attribut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7119" y="3013526"/>
            <a:ext cx="9290562" cy="37265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1495</Words>
  <Application>Microsoft Macintosh PowerPoint</Application>
  <PresentationFormat>Custom</PresentationFormat>
  <Paragraphs>212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White</vt:lpstr>
      <vt:lpstr>PowerPoint Presentation</vt:lpstr>
      <vt:lpstr>PowerPoint Presentation</vt:lpstr>
      <vt:lpstr>Content Without Markup</vt:lpstr>
      <vt:lpstr>What Browsers Ignore</vt:lpstr>
      <vt:lpstr>Markup Basics</vt:lpstr>
      <vt:lpstr>Anatomy of an HTML Element</vt:lpstr>
      <vt:lpstr>Some Elements Are Empty</vt:lpstr>
      <vt:lpstr>Attributes</vt:lpstr>
      <vt:lpstr>Attributes (cont’d)</vt:lpstr>
      <vt:lpstr>Attributes (cont’d)</vt:lpstr>
      <vt:lpstr>Nesting Elements</vt:lpstr>
      <vt:lpstr>HTML Comments</vt:lpstr>
      <vt:lpstr>Minimal Document Structure</vt:lpstr>
      <vt:lpstr>Minimal Document Structure (cont’d)</vt:lpstr>
      <vt:lpstr>Minimal Document Structure (cont’d)</vt:lpstr>
      <vt:lpstr>Minimal Document Structure (cont’d)</vt:lpstr>
      <vt:lpstr>Minimal Document Structure (cont’d)</vt:lpstr>
      <vt:lpstr>Minimal Document Structure (cont’d)</vt:lpstr>
      <vt:lpstr>Minimal Document Structure (cont’d.)</vt:lpstr>
      <vt:lpstr>A Structured Document</vt:lpstr>
      <vt:lpstr>Marking Up Content</vt:lpstr>
      <vt:lpstr>Basic Text Elements</vt:lpstr>
      <vt:lpstr>Block and Inline Elements</vt:lpstr>
      <vt:lpstr>Block and Inline Elements (cont’d)</vt:lpstr>
      <vt:lpstr>Style Sheets</vt:lpstr>
      <vt:lpstr>Style Sheets (cont’d)</vt:lpstr>
      <vt:lpstr>Troubleshooting HTML</vt:lpstr>
      <vt:lpstr>Troubleshooting (cont’d)</vt:lpstr>
      <vt:lpstr>Troubleshooting (cont’d)</vt:lpstr>
      <vt:lpstr>Validating Your Documents</vt:lpstr>
      <vt:lpstr>Validating Your Documents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2018-09-21T12:29:38Z</dcterms:modified>
</cp:coreProperties>
</file>