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913377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8F499C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CHAPTER TITLE</a:t>
            </a:r>
          </a:p>
        </p:txBody>
      </p:sp>
      <p:pic>
        <p:nvPicPr>
          <p:cNvPr id="19" name="partIV_header.png" descr="partIV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-1905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8F499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8F499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 marL="0" indent="0">
              <a:spcBef>
                <a:spcPts val="3600"/>
              </a:spcBef>
              <a:buSzTx/>
              <a:buNone/>
              <a:defRPr sz="3000"/>
            </a:lvl1pPr>
            <a:lvl2pPr marL="0" indent="228600">
              <a:spcBef>
                <a:spcPts val="3600"/>
              </a:spcBef>
              <a:buSzTx/>
              <a:buNone/>
              <a:defRPr sz="3000"/>
            </a:lvl2pPr>
            <a:lvl3pPr marL="0" indent="457200">
              <a:spcBef>
                <a:spcPts val="3600"/>
              </a:spcBef>
              <a:buSzTx/>
              <a:buNone/>
              <a:defRPr sz="3000"/>
            </a:lvl3pPr>
            <a:lvl4pPr marL="0" indent="685800">
              <a:spcBef>
                <a:spcPts val="3600"/>
              </a:spcBef>
              <a:buSzTx/>
              <a:buNone/>
              <a:defRPr sz="3000"/>
            </a:lvl4pPr>
            <a:lvl5pPr marL="0" indent="914400">
              <a:spcBef>
                <a:spcPts val="3600"/>
              </a:spcBef>
              <a:buSzTx/>
              <a:buNone/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8F499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8F499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8F499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21 INTRODUCTION TO JAVASCRIPT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8F499C"/>
                </a:solidFill>
              </a:rPr>
              <a:t>21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INTRODUCTION TO JAVASCRIPT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Variables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Variables (cont’d)</a:t>
            </a:r>
          </a:p>
        </p:txBody>
      </p:sp>
      <p:sp>
        <p:nvSpPr>
          <p:cNvPr id="117" name="Rules for naming a variable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318578" cy="6286500"/>
          </a:xfrm>
          <a:prstGeom prst="rect">
            <a:avLst/>
          </a:prstGeom>
        </p:spPr>
        <p:txBody>
          <a:bodyPr/>
          <a:lstStyle/>
          <a:p>
            <a:r>
              <a:t>Rules for naming a variable:</a:t>
            </a:r>
          </a:p>
          <a:p>
            <a:pPr marL="814916" lvl="1" indent="-370416">
              <a:buSzPct val="75000"/>
              <a:buChar char="•"/>
            </a:pPr>
            <a:r>
              <a:t>It must start with a letter or underscore.</a:t>
            </a:r>
          </a:p>
          <a:p>
            <a:pPr marL="814916" lvl="1" indent="-370416">
              <a:buSzPct val="75000"/>
              <a:buChar char="•"/>
            </a:pPr>
            <a:r>
              <a:t>It may not contain character spaces. Use underscores or CamelCase instead.</a:t>
            </a:r>
          </a:p>
          <a:p>
            <a:pPr marL="814916" lvl="1" indent="-370416">
              <a:buSzPct val="75000"/>
              <a:buChar char="•"/>
            </a:pPr>
            <a:r>
              <a:t>It may not contain special characters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! . , / \ + * =</a:t>
            </a:r>
            <a:r>
              <a:t>).</a:t>
            </a:r>
          </a:p>
          <a:p>
            <a:pPr marL="814916" lvl="1" indent="-370416">
              <a:buSzPct val="75000"/>
              <a:buChar char="•"/>
            </a:pPr>
            <a:r>
              <a:t>It should describe the information it contains.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Value Data Typ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72556"/>
          </a:xfrm>
          <a:prstGeom prst="rect">
            <a:avLst/>
          </a:prstGeom>
        </p:spPr>
        <p:txBody>
          <a:bodyPr/>
          <a:lstStyle/>
          <a:p>
            <a:r>
              <a:t>Value Data Types</a:t>
            </a:r>
          </a:p>
        </p:txBody>
      </p:sp>
      <p:sp>
        <p:nvSpPr>
          <p:cNvPr id="120" name="Values assigned to variables fall under a few data types:…"/>
          <p:cNvSpPr txBox="1">
            <a:spLocks noGrp="1"/>
          </p:cNvSpPr>
          <p:nvPr>
            <p:ph type="body" idx="1"/>
          </p:nvPr>
        </p:nvSpPr>
        <p:spPr>
          <a:xfrm>
            <a:off x="952500" y="2130970"/>
            <a:ext cx="11099800" cy="6759030"/>
          </a:xfrm>
          <a:prstGeom prst="rect">
            <a:avLst/>
          </a:prstGeom>
        </p:spPr>
        <p:txBody>
          <a:bodyPr/>
          <a:lstStyle/>
          <a:p>
            <a:pPr defTabSz="484886">
              <a:spcBef>
                <a:spcPts val="2900"/>
              </a:spcBef>
              <a:defRPr sz="2490"/>
            </a:pPr>
            <a:r>
              <a:t>Values assigned to variables fall under a few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data types</a:t>
            </a:r>
            <a:r>
              <a:t>:</a:t>
            </a:r>
          </a:p>
          <a:p>
            <a:pPr defTabSz="484886">
              <a:spcBef>
                <a:spcPts val="2900"/>
              </a:spcBef>
              <a:defRPr sz="24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Undefined</a:t>
            </a:r>
            <a:r>
              <a:t/>
            </a:r>
            <a:br/>
            <a:r>
              <a:t>The variable is declared by giving it a name, but no value:</a:t>
            </a:r>
          </a:p>
          <a:p>
            <a:pPr marL="284606" marR="379475" defTabSz="379475">
              <a:spcBef>
                <a:spcPts val="900"/>
              </a:spcBef>
              <a:defRPr sz="1826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var foo;</a:t>
            </a:r>
          </a:p>
          <a:p>
            <a:pPr marL="284606" marR="379475" defTabSz="379475">
              <a:spcBef>
                <a:spcPts val="900"/>
              </a:spcBef>
              <a:defRPr sz="182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alert(foo); </a:t>
            </a:r>
            <a:r>
              <a:rPr>
                <a:solidFill>
                  <a:srgbClr val="53585F"/>
                </a:solidFill>
              </a:rPr>
              <a:t>// Will open a dialog containing "undefined"</a:t>
            </a:r>
          </a:p>
          <a:p>
            <a:pPr defTabSz="484886">
              <a:spcBef>
                <a:spcPts val="2900"/>
              </a:spcBef>
              <a:defRPr sz="249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null</a:t>
            </a:r>
            <a:r>
              <a:t/>
            </a:r>
            <a:br/>
            <a:r>
              <a:t>Assigns the variable no inherent value:</a:t>
            </a:r>
          </a:p>
          <a:p>
            <a:pPr marL="284606" marR="379475" algn="just" defTabSz="379475">
              <a:spcBef>
                <a:spcPts val="900"/>
              </a:spcBef>
              <a:defRPr sz="182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var foo = </a:t>
            </a:r>
            <a:r>
              <a:rPr b="1">
                <a:solidFill>
                  <a:schemeClr val="accent4"/>
                </a:solidFill>
              </a:rPr>
              <a:t>null</a:t>
            </a:r>
            <a:r>
              <a:t>;</a:t>
            </a:r>
          </a:p>
          <a:p>
            <a:pPr marL="284606" marR="379475" algn="just" defTabSz="379475">
              <a:spcBef>
                <a:spcPts val="900"/>
              </a:spcBef>
              <a:defRPr sz="182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alert(foo); </a:t>
            </a:r>
            <a:r>
              <a:rPr>
                <a:solidFill>
                  <a:srgbClr val="53585F"/>
                </a:solidFill>
              </a:rPr>
              <a:t>// Will open a dialog containing "null"</a:t>
            </a:r>
          </a:p>
          <a:p>
            <a:pPr defTabSz="484886">
              <a:spcBef>
                <a:spcPts val="2900"/>
              </a:spcBef>
              <a:defRPr sz="24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Numbers</a:t>
            </a:r>
            <a:r>
              <a:t/>
            </a:r>
            <a:br/>
            <a:r>
              <a:t>When you assign a number (e.g., 5), JavaScript treats it as a number (you don’t need to tell it it's a number):</a:t>
            </a:r>
          </a:p>
          <a:p>
            <a:pPr marL="379475" marR="379475" algn="just" defTabSz="379475">
              <a:spcBef>
                <a:spcPts val="900"/>
              </a:spcBef>
              <a:defRPr sz="182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var foo =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5</a:t>
            </a:r>
            <a:r>
              <a:t>;</a:t>
            </a:r>
          </a:p>
          <a:p>
            <a:pPr marL="379475" marR="379475" defTabSz="379475">
              <a:spcBef>
                <a:spcPts val="900"/>
              </a:spcBef>
              <a:defRPr sz="182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alert(foo + foo); </a:t>
            </a:r>
            <a:r>
              <a:rPr>
                <a:solidFill>
                  <a:srgbClr val="53585F"/>
                </a:solidFill>
              </a:rPr>
              <a:t>// This will alert "10"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Value Data Typ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4075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Value Data Types (cont’d)</a:t>
            </a:r>
          </a:p>
        </p:txBody>
      </p:sp>
      <p:sp>
        <p:nvSpPr>
          <p:cNvPr id="123" name="Strings If the value is wrapped in single or double quotes, it is treated as a string of text:…"/>
          <p:cNvSpPr txBox="1">
            <a:spLocks noGrp="1"/>
          </p:cNvSpPr>
          <p:nvPr>
            <p:ph type="body" idx="1"/>
          </p:nvPr>
        </p:nvSpPr>
        <p:spPr>
          <a:xfrm>
            <a:off x="952500" y="1699170"/>
            <a:ext cx="11099800" cy="7256811"/>
          </a:xfrm>
          <a:prstGeom prst="rect">
            <a:avLst/>
          </a:prstGeom>
        </p:spPr>
        <p:txBody>
          <a:bodyPr/>
          <a:lstStyle/>
          <a:p>
            <a:pPr defTabSz="473201">
              <a:spcBef>
                <a:spcPts val="2900"/>
              </a:spcBef>
              <a:defRPr sz="243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Strings</a:t>
            </a:r>
            <a:r>
              <a:t/>
            </a:r>
            <a:br/>
            <a:r>
              <a:t>If the value is wrapped in single or double quotes, it is treated as a string of text:</a:t>
            </a:r>
          </a:p>
          <a:p>
            <a:pPr marL="277749" marR="370331" defTabSz="370331">
              <a:spcBef>
                <a:spcPts val="900"/>
              </a:spcBef>
              <a:defRPr sz="1782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0">
                <a:solidFill>
                  <a:srgbClr val="000000"/>
                </a:solidFill>
              </a:rPr>
              <a:t>var foo = </a:t>
            </a:r>
            <a:r>
              <a:t>"five";</a:t>
            </a:r>
          </a:p>
          <a:p>
            <a:pPr marL="277749" marR="370331" defTabSz="370331">
              <a:spcBef>
                <a:spcPts val="900"/>
              </a:spcBef>
              <a:defRPr sz="178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alert(foo); </a:t>
            </a:r>
            <a:r>
              <a:rPr>
                <a:solidFill>
                  <a:srgbClr val="53585F"/>
                </a:solidFill>
              </a:rPr>
              <a:t>// Will alert "five"</a:t>
            </a:r>
          </a:p>
          <a:p>
            <a:pPr marL="277749" marR="370331" defTabSz="370331">
              <a:spcBef>
                <a:spcPts val="900"/>
              </a:spcBef>
              <a:defRPr sz="178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alert(foo + foo); </a:t>
            </a:r>
            <a:r>
              <a:rPr>
                <a:solidFill>
                  <a:srgbClr val="53585F"/>
                </a:solidFill>
              </a:rPr>
              <a:t>// Will alert "fivefive"</a:t>
            </a:r>
          </a:p>
          <a:p>
            <a:pPr defTabSz="473201">
              <a:spcBef>
                <a:spcPts val="2900"/>
              </a:spcBef>
              <a:defRPr sz="243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Booleans</a:t>
            </a:r>
            <a:r>
              <a:t/>
            </a:r>
            <a:br/>
            <a:r>
              <a:t>Assigns a true or false value, used for scripting logic:</a:t>
            </a:r>
          </a:p>
          <a:p>
            <a:pPr marL="370331" marR="370331" algn="just" defTabSz="370331">
              <a:spcBef>
                <a:spcPts val="900"/>
              </a:spcBef>
              <a:defRPr sz="178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var foo =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true</a:t>
            </a:r>
            <a:r>
              <a:t>; </a:t>
            </a:r>
            <a:r>
              <a:rPr>
                <a:solidFill>
                  <a:srgbClr val="53585F"/>
                </a:solidFill>
              </a:rPr>
              <a:t>// The variable "foo" is now true</a:t>
            </a:r>
          </a:p>
          <a:p>
            <a:pPr defTabSz="473201">
              <a:spcBef>
                <a:spcPts val="2900"/>
              </a:spcBef>
              <a:defRPr sz="243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Arrays</a:t>
            </a:r>
            <a:r>
              <a:t/>
            </a:r>
            <a:br/>
            <a:r>
              <a:t>A group of multiple values (called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members</a:t>
            </a:r>
            <a:r>
              <a:t>) assigned to a single variable. Values in arrays are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indexed</a:t>
            </a:r>
            <a:r>
              <a:t> (assigned a number starting with 0). You can refer to array values by their index numbers:</a:t>
            </a:r>
          </a:p>
          <a:p>
            <a:pPr marL="370331" marR="370331" algn="just" defTabSz="370331">
              <a:spcBef>
                <a:spcPts val="900"/>
              </a:spcBef>
              <a:defRPr sz="178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var foo =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[5, "five", "5"]</a:t>
            </a:r>
            <a:r>
              <a:rPr>
                <a:solidFill>
                  <a:srgbClr val="000000"/>
                </a:solidFill>
              </a:rPr>
              <a:t>;</a:t>
            </a:r>
          </a:p>
          <a:p>
            <a:pPr marR="370331" algn="just" defTabSz="370331">
              <a:spcBef>
                <a:spcPts val="0"/>
              </a:spcBef>
              <a:defRPr sz="178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>
              <a:solidFill>
                <a:srgbClr val="000000"/>
              </a:solidFill>
            </a:endParaRPr>
          </a:p>
          <a:p>
            <a:pPr marL="370331" marR="370331" algn="just" defTabSz="370331">
              <a:spcBef>
                <a:spcPts val="0"/>
              </a:spcBef>
              <a:defRPr sz="178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foo[0]</a:t>
            </a:r>
            <a:r>
              <a:t> ); </a:t>
            </a:r>
            <a:r>
              <a:rPr>
                <a:solidFill>
                  <a:srgbClr val="53585F"/>
                </a:solidFill>
              </a:rPr>
              <a:t>// Alerts "5"</a:t>
            </a:r>
          </a:p>
          <a:p>
            <a:pPr marL="370331" marR="370331" algn="just" defTabSz="370331">
              <a:spcBef>
                <a:spcPts val="0"/>
              </a:spcBef>
              <a:defRPr sz="178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foo[1]</a:t>
            </a:r>
            <a:r>
              <a:t> ); </a:t>
            </a:r>
            <a:r>
              <a:rPr>
                <a:solidFill>
                  <a:srgbClr val="53585F"/>
                </a:solidFill>
              </a:rPr>
              <a:t>// Alerts "five"</a:t>
            </a:r>
          </a:p>
          <a:p>
            <a:pPr marL="370331" marR="370331" algn="just" defTabSz="370331">
              <a:spcBef>
                <a:spcPts val="0"/>
              </a:spcBef>
              <a:defRPr sz="178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foo[2]</a:t>
            </a:r>
            <a:r>
              <a:t> ); </a:t>
            </a:r>
            <a:r>
              <a:rPr>
                <a:solidFill>
                  <a:srgbClr val="53585F"/>
                </a:solidFill>
              </a:rPr>
              <a:t>// Also alerts "5"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omparison Opera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Comparison Operators</a:t>
            </a:r>
          </a:p>
        </p:txBody>
      </p:sp>
      <p:sp>
        <p:nvSpPr>
          <p:cNvPr id="126" name="Comparison operators are special characters in JavaScript syntax that evaluate and compare value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Comparison operators</a:t>
            </a:r>
            <a:r>
              <a:rPr dirty="0"/>
              <a:t> are special characters in JavaScript syntax that evaluate and compare values:</a:t>
            </a:r>
          </a:p>
          <a:p>
            <a:pPr marR="457200" lvl="4" defTabSz="457200">
              <a:lnSpc>
                <a:spcPct val="120000"/>
              </a:lnSpc>
              <a:spcBef>
                <a:spcPts val="3000"/>
              </a:spcBef>
              <a:defRPr sz="27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==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  </a:t>
            </a:r>
            <a:r>
              <a:rPr dirty="0"/>
              <a:t>Is equal to</a:t>
            </a:r>
          </a:p>
          <a:p>
            <a:pPr marR="457200" lvl="4" defTabSz="457200">
              <a:lnSpc>
                <a:spcPct val="120000"/>
              </a:lnSpc>
              <a:spcBef>
                <a:spcPts val="1200"/>
              </a:spcBef>
              <a:defRPr sz="27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!=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	   </a:t>
            </a:r>
            <a:r>
              <a:rPr dirty="0"/>
              <a:t>Is not equal to</a:t>
            </a:r>
          </a:p>
          <a:p>
            <a:pPr marR="457200" lvl="4" defTabSz="457200">
              <a:lnSpc>
                <a:spcPct val="120000"/>
              </a:lnSpc>
              <a:spcBef>
                <a:spcPts val="1200"/>
              </a:spcBef>
              <a:defRPr sz="27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===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  </a:t>
            </a:r>
            <a:r>
              <a:rPr dirty="0"/>
              <a:t>Is identical to (equal to and of the same data type)</a:t>
            </a:r>
          </a:p>
          <a:p>
            <a:pPr marR="457200" lvl="4" defTabSz="457200">
              <a:lnSpc>
                <a:spcPct val="120000"/>
              </a:lnSpc>
              <a:spcBef>
                <a:spcPts val="1200"/>
              </a:spcBef>
              <a:defRPr sz="27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!==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 </a:t>
            </a:r>
            <a:r>
              <a:rPr dirty="0"/>
              <a:t>Is not identical to</a:t>
            </a:r>
          </a:p>
          <a:p>
            <a:pPr marR="457200" lvl="4" defTabSz="457200">
              <a:lnSpc>
                <a:spcPct val="120000"/>
              </a:lnSpc>
              <a:spcBef>
                <a:spcPts val="1200"/>
              </a:spcBef>
              <a:defRPr sz="27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&gt;</a:t>
            </a:r>
            <a:r>
              <a:rPr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rPr dirty="0"/>
              <a:t>Is greater than</a:t>
            </a:r>
          </a:p>
          <a:p>
            <a:pPr marR="457200" lvl="4" defTabSz="457200">
              <a:lnSpc>
                <a:spcPct val="120000"/>
              </a:lnSpc>
              <a:spcBef>
                <a:spcPts val="1200"/>
              </a:spcBef>
              <a:defRPr sz="27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&gt;=</a:t>
            </a:r>
            <a:r>
              <a:rPr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  </a:t>
            </a:r>
            <a:r>
              <a:rPr dirty="0"/>
              <a:t>Is greater than or equal to</a:t>
            </a:r>
          </a:p>
          <a:p>
            <a:pPr marR="457200" lvl="4" defTabSz="457200">
              <a:lnSpc>
                <a:spcPct val="120000"/>
              </a:lnSpc>
              <a:spcBef>
                <a:spcPts val="1200"/>
              </a:spcBef>
              <a:defRPr sz="27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&lt;</a:t>
            </a:r>
            <a:r>
              <a:rPr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   </a:t>
            </a:r>
            <a:r>
              <a:rPr dirty="0"/>
              <a:t>Is less than</a:t>
            </a:r>
          </a:p>
          <a:p>
            <a:pPr marR="457200" lvl="4" defTabSz="457200">
              <a:lnSpc>
                <a:spcPct val="120000"/>
              </a:lnSpc>
              <a:spcBef>
                <a:spcPts val="1200"/>
              </a:spcBef>
              <a:defRPr sz="27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&lt;=</a:t>
            </a:r>
            <a:r>
              <a:rPr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  </a:t>
            </a:r>
            <a:r>
              <a:rPr dirty="0"/>
              <a:t>Is less than or equal to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omparison Operator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0010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Comparison Operators (cont’d)</a:t>
            </a:r>
          </a:p>
        </p:txBody>
      </p:sp>
      <p:sp>
        <p:nvSpPr>
          <p:cNvPr id="129" name="Example When we compare two values, JavaScript evaluates the statement and gives back a Boolean (true/false) value:…"/>
          <p:cNvSpPr txBox="1">
            <a:spLocks noGrp="1"/>
          </p:cNvSpPr>
          <p:nvPr>
            <p:ph type="body" idx="1"/>
          </p:nvPr>
        </p:nvSpPr>
        <p:spPr>
          <a:xfrm>
            <a:off x="952500" y="2258516"/>
            <a:ext cx="11099800" cy="6631484"/>
          </a:xfrm>
          <a:prstGeom prst="rect">
            <a:avLst/>
          </a:prstGeom>
        </p:spPr>
        <p:txBody>
          <a:bodyPr/>
          <a:lstStyle/>
          <a:p>
            <a:pPr defTabSz="554990">
              <a:spcBef>
                <a:spcPts val="3400"/>
              </a:spcBef>
              <a:defRPr sz="285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When we compare two values, JavaScript evaluates the statement and gives back a Boolean (true/false) value:</a:t>
            </a:r>
          </a:p>
          <a:p>
            <a:pPr marL="434340" marR="434340" algn="just" defTabSz="434340">
              <a:spcBef>
                <a:spcPts val="150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alert( 5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==</a:t>
            </a:r>
            <a:r>
              <a:t> 5 ); </a:t>
            </a:r>
            <a:r>
              <a:rPr>
                <a:solidFill>
                  <a:srgbClr val="53585F"/>
                </a:solidFill>
              </a:rPr>
              <a:t>// This will alert "true"</a:t>
            </a:r>
          </a:p>
          <a:p>
            <a:pPr marL="434340" marR="434340" algn="just" defTabSz="434340">
              <a:spcBef>
                <a:spcPts val="110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alert( 5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!=</a:t>
            </a:r>
            <a:r>
              <a:t> 6 ); </a:t>
            </a:r>
            <a:r>
              <a:rPr>
                <a:solidFill>
                  <a:srgbClr val="53585F"/>
                </a:solidFill>
              </a:rPr>
              <a:t>// This will alert "true"</a:t>
            </a:r>
          </a:p>
          <a:p>
            <a:pPr marL="434340" marR="434340" algn="just" defTabSz="434340">
              <a:spcBef>
                <a:spcPts val="110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alert( 5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</a:t>
            </a:r>
            <a:r>
              <a:t> 1 );  </a:t>
            </a:r>
            <a:r>
              <a:rPr>
                <a:solidFill>
                  <a:srgbClr val="53585F"/>
                </a:solidFill>
              </a:rPr>
              <a:t>// This will alert "false"</a:t>
            </a:r>
          </a:p>
          <a:p>
            <a:pPr defTabSz="554990">
              <a:spcBef>
                <a:spcPts val="3900"/>
              </a:spcBef>
              <a:defRPr sz="2850"/>
            </a:pPr>
            <a:r>
              <a:rPr>
                <a:solidFill>
                  <a:schemeClr val="accent4">
                    <a:satOff val="1488"/>
                    <a:lumOff val="-7242"/>
                  </a:schemeClr>
                </a:solidFill>
              </a:rPr>
              <a:t>NOTE:</a:t>
            </a:r>
            <a:r>
              <a:t> Equal to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==</a:t>
            </a:r>
            <a:r>
              <a:t>) is not the same as identical to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===</a:t>
            </a:r>
            <a:r>
              <a:t>). Identical values must share a data type:</a:t>
            </a:r>
          </a:p>
          <a:p>
            <a:pPr marL="434340" marR="434340" algn="just" defTabSz="434340">
              <a:spcBef>
                <a:spcPts val="110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 "5" == 5 ); </a:t>
            </a:r>
            <a:r>
              <a:rPr>
                <a:solidFill>
                  <a:srgbClr val="53585F"/>
                </a:solidFill>
              </a:rPr>
              <a:t>// This will alert "true". They're both "5".</a:t>
            </a:r>
          </a:p>
          <a:p>
            <a:pPr marL="434340" marR="434340" algn="just" defTabSz="434340">
              <a:spcBef>
                <a:spcPts val="190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 "5" === 5 ); </a:t>
            </a:r>
            <a:r>
              <a:rPr>
                <a:solidFill>
                  <a:srgbClr val="53585F"/>
                </a:solidFill>
              </a:rPr>
              <a:t>// This will alert "false". They're both "5", but they're not the same data type.</a:t>
            </a:r>
          </a:p>
          <a:p>
            <a:pPr marL="434340" marR="434340" algn="just" defTabSz="434340">
              <a:spcBef>
                <a:spcPts val="190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alert( "5" !== 5 ); </a:t>
            </a:r>
            <a:r>
              <a:rPr>
                <a:solidFill>
                  <a:srgbClr val="53585F"/>
                </a:solidFill>
              </a:rPr>
              <a:t>// This will alert "true", since they're not the same data type.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Mathematical Opera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Mathematical Operators</a:t>
            </a:r>
          </a:p>
        </p:txBody>
      </p:sp>
      <p:sp>
        <p:nvSpPr>
          <p:cNvPr id="132" name="Mathematical operators perform mathematical functions on numeric value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 dirty="0">
                <a:latin typeface="+mj-lt"/>
                <a:ea typeface="+mj-ea"/>
                <a:cs typeface="+mj-cs"/>
                <a:sym typeface="Helvetica"/>
              </a:rPr>
              <a:t>Mathematical operators</a:t>
            </a:r>
            <a:r>
              <a:rPr dirty="0"/>
              <a:t> perform mathematical functions on numeric values:</a:t>
            </a:r>
          </a:p>
          <a:p>
            <a:pPr marR="457200" lvl="1" defTabSz="457200">
              <a:lnSpc>
                <a:spcPts val="4400"/>
              </a:lnSpc>
              <a:spcBef>
                <a:spcPts val="3000"/>
              </a:spcBef>
              <a:defRPr sz="26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+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  </a:t>
            </a:r>
            <a:r>
              <a:rPr dirty="0"/>
              <a:t>Add</a:t>
            </a:r>
          </a:p>
          <a:p>
            <a:pPr marR="457200" lvl="1" defTabSz="457200">
              <a:lnSpc>
                <a:spcPts val="4400"/>
              </a:lnSpc>
              <a:spcBef>
                <a:spcPts val="1200"/>
              </a:spcBef>
              <a:defRPr sz="26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-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  </a:t>
            </a:r>
            <a:r>
              <a:rPr dirty="0"/>
              <a:t>Subtract</a:t>
            </a:r>
          </a:p>
          <a:p>
            <a:pPr marR="457200" lvl="1" defTabSz="457200">
              <a:lnSpc>
                <a:spcPts val="4400"/>
              </a:lnSpc>
              <a:spcBef>
                <a:spcPts val="1200"/>
              </a:spcBef>
              <a:defRPr sz="26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*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   </a:t>
            </a:r>
            <a:r>
              <a:rPr dirty="0"/>
              <a:t>Multiply</a:t>
            </a:r>
          </a:p>
          <a:p>
            <a:pPr marR="457200" lvl="1" defTabSz="457200">
              <a:lnSpc>
                <a:spcPts val="4400"/>
              </a:lnSpc>
              <a:spcBef>
                <a:spcPts val="1200"/>
              </a:spcBef>
              <a:defRPr sz="26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/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  </a:t>
            </a:r>
            <a:r>
              <a:rPr dirty="0"/>
              <a:t>Divide</a:t>
            </a:r>
          </a:p>
          <a:p>
            <a:pPr marR="457200" lvl="1" defTabSz="457200">
              <a:lnSpc>
                <a:spcPts val="4400"/>
              </a:lnSpc>
              <a:spcBef>
                <a:spcPts val="1200"/>
              </a:spcBef>
              <a:defRPr sz="26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+=</a:t>
            </a:r>
            <a:r>
              <a:rPr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 </a:t>
            </a:r>
            <a:r>
              <a:rPr dirty="0"/>
              <a:t>Adds the value to itself</a:t>
            </a:r>
          </a:p>
          <a:p>
            <a:pPr marR="457200" lvl="1" defTabSz="457200">
              <a:lnSpc>
                <a:spcPts val="4400"/>
              </a:lnSpc>
              <a:spcBef>
                <a:spcPts val="1200"/>
              </a:spcBef>
              <a:defRPr sz="26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++</a:t>
            </a:r>
            <a:r>
              <a:rPr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 </a:t>
            </a:r>
            <a:r>
              <a:rPr dirty="0"/>
              <a:t>Increases the value of a number (or number in a variable) by 1 </a:t>
            </a:r>
          </a:p>
          <a:p>
            <a:pPr marR="457200" lvl="1" defTabSz="457200">
              <a:lnSpc>
                <a:spcPts val="4400"/>
              </a:lnSpc>
              <a:spcBef>
                <a:spcPts val="1200"/>
              </a:spcBef>
              <a:defRPr sz="2600">
                <a:latin typeface="+mj-lt"/>
                <a:ea typeface="+mj-ea"/>
                <a:cs typeface="+mj-cs"/>
                <a:sym typeface="Helvetica"/>
              </a:defRPr>
            </a:pPr>
            <a:r>
              <a:rPr b="1"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--</a:t>
            </a:r>
            <a:r>
              <a:rPr dirty="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rPr>
              <a:t>  </a:t>
            </a:r>
            <a:r>
              <a:rPr dirty="0"/>
              <a:t>Decreases the value of a number (or number in a variable) by 1 </a:t>
            </a:r>
            <a:endParaRPr dirty="0">
              <a:solidFill>
                <a:srgbClr val="000000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f/else State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if/else Statements</a:t>
            </a:r>
          </a:p>
        </p:txBody>
      </p:sp>
      <p:sp>
        <p:nvSpPr>
          <p:cNvPr id="135" name="An if/else statement tests for conditions by asking a true/false question.…"/>
          <p:cNvSpPr txBox="1">
            <a:spLocks noGrp="1"/>
          </p:cNvSpPr>
          <p:nvPr>
            <p:ph type="body" idx="1"/>
          </p:nvPr>
        </p:nvSpPr>
        <p:spPr>
          <a:xfrm>
            <a:off x="952500" y="2322363"/>
            <a:ext cx="11099800" cy="6567637"/>
          </a:xfrm>
          <a:prstGeom prst="rect">
            <a:avLst/>
          </a:prstGeom>
        </p:spPr>
        <p:txBody>
          <a:bodyPr/>
          <a:lstStyle/>
          <a:p>
            <a:r>
              <a:t>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if/else statement</a:t>
            </a:r>
            <a:r>
              <a:t> tests for conditions by asking a true/false question.</a:t>
            </a:r>
          </a:p>
          <a:p>
            <a:pPr>
              <a:spcBef>
                <a:spcPts val="2400"/>
              </a:spcBef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If</a:t>
            </a:r>
            <a:r>
              <a:t> the condition in parentheses is met, then execute the commands between the curly brackets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{}</a:t>
            </a:r>
            <a:r>
              <a:t>):</a:t>
            </a:r>
          </a:p>
          <a:p>
            <a:pPr marL="0" lvl="8" indent="1828800">
              <a:spcBef>
                <a:spcPts val="2400"/>
              </a:spcBef>
              <a:buSzTx/>
              <a:buNone/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if(</a:t>
            </a:r>
            <a:r>
              <a:rPr>
                <a:solidFill>
                  <a:srgbClr val="53585F"/>
                </a:solidFill>
              </a:rPr>
              <a:t>true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) {</a:t>
            </a:r>
          </a:p>
          <a:p>
            <a:pPr marL="0" lvl="8" indent="18288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// Do something.</a:t>
            </a:r>
          </a:p>
          <a:p>
            <a:pPr marL="0" lvl="8" indent="1828800">
              <a:spcBef>
                <a:spcPts val="0"/>
              </a:spcBef>
              <a:buSzTx/>
              <a:buNone/>
              <a:defRPr sz="27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>
              <a:spcBef>
                <a:spcPts val="3000"/>
              </a:spcBef>
              <a:defRPr sz="2700" b="1">
                <a:latin typeface="+mj-lt"/>
                <a:ea typeface="+mj-ea"/>
                <a:cs typeface="+mj-cs"/>
                <a:sym typeface="Helvetica"/>
              </a:defRPr>
            </a:pPr>
            <a:r>
              <a:t>Example:</a:t>
            </a:r>
          </a:p>
          <a:p>
            <a:pPr lvl="1" algn="just" defTabSz="457200">
              <a:spcBef>
                <a:spcPts val="1200"/>
              </a:spcBef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if( 1 != 2 ) {</a:t>
            </a:r>
          </a:p>
          <a:p>
            <a:pPr lvl="1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alert("These values are not equal.");</a:t>
            </a:r>
          </a:p>
          <a:p>
            <a:pPr lvl="1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53585F"/>
                </a:solidFill>
              </a:rPr>
              <a:t>// It is true that 1 is never equal to 2, so we should see this alert.</a:t>
            </a:r>
          </a:p>
          <a:p>
            <a:pPr lvl="1" defTabSz="457200">
              <a:spcBef>
                <a:spcPts val="0"/>
              </a:spcBef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if/else Statement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63949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if/else Statements (cont’d)</a:t>
            </a:r>
          </a:p>
        </p:txBody>
      </p:sp>
      <p:sp>
        <p:nvSpPr>
          <p:cNvPr id="138" name="If you want to do one thing if the test is true and something else if it is false, include an else statement after the if statement:…"/>
          <p:cNvSpPr txBox="1">
            <a:spLocks noGrp="1"/>
          </p:cNvSpPr>
          <p:nvPr>
            <p:ph type="body" idx="1"/>
          </p:nvPr>
        </p:nvSpPr>
        <p:spPr>
          <a:xfrm>
            <a:off x="952500" y="2322363"/>
            <a:ext cx="11099800" cy="6567637"/>
          </a:xfrm>
          <a:prstGeom prst="rect">
            <a:avLst/>
          </a:prstGeom>
        </p:spPr>
        <p:txBody>
          <a:bodyPr/>
          <a:lstStyle/>
          <a:p>
            <a:r>
              <a:t>If you want to do one thing if the test is true and something else if it is false, include 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else statement</a:t>
            </a:r>
            <a:r>
              <a:t> after the if statement:</a:t>
            </a:r>
          </a:p>
          <a:p>
            <a:pPr marL="762000" marR="762000" algn="just" defTabSz="457200">
              <a:spcBef>
                <a:spcPts val="600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var test = "testing";</a:t>
            </a:r>
          </a:p>
          <a:p>
            <a:pPr marL="762000" marR="762000" algn="just" defTabSz="457200">
              <a:spcBef>
                <a:spcPts val="0"/>
              </a:spcBef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if( test == "testing" )</a:t>
            </a:r>
            <a:r>
              <a:rPr>
                <a:solidFill>
                  <a:srgbClr val="000000"/>
                </a:solidFill>
              </a:rPr>
              <a:t> {</a:t>
            </a:r>
          </a:p>
          <a:p>
            <a:pPr marL="762000" marR="762000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     alert( "You haven't changed anything." );</a:t>
            </a:r>
          </a:p>
          <a:p>
            <a:pPr marL="762000" marR="762000" algn="just" defTabSz="457200">
              <a:spcBef>
                <a:spcPts val="0"/>
              </a:spcBef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}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else</a:t>
            </a:r>
            <a:r>
              <a:rPr>
                <a:solidFill>
                  <a:srgbClr val="000000"/>
                </a:solidFill>
              </a:rPr>
              <a:t> {</a:t>
            </a:r>
          </a:p>
          <a:p>
            <a:pPr marL="762000" marR="762000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     alert( "You've changed something!" );</a:t>
            </a:r>
          </a:p>
          <a:p>
            <a:pPr marL="762000" marR="762000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lvl="3">
              <a:defRPr sz="2700"/>
            </a:pPr>
            <a:r>
              <a:t>Changing the value of the test variable to anything but the word “testing” will trigger the alert “You've changed something!”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Loo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Loops</a:t>
            </a:r>
          </a:p>
        </p:txBody>
      </p:sp>
      <p:sp>
        <p:nvSpPr>
          <p:cNvPr id="141" name="Loops allow you to do something to every variable in an array without writing a statement for every one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Loops</a:t>
            </a:r>
            <a:r>
              <a:t> allow you to do something to every variable in an array without writing a statement for every one. </a:t>
            </a:r>
          </a:p>
          <a:p>
            <a:r>
              <a:t>One way to write a loop is with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for statement</a:t>
            </a:r>
            <a:r>
              <a:t>:</a:t>
            </a:r>
          </a:p>
          <a:p>
            <a:pPr defTabSz="457200">
              <a:defRPr sz="23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for(</a:t>
            </a:r>
            <a:r>
              <a:rPr i="1">
                <a:solidFill>
                  <a:srgbClr val="53585F"/>
                </a:solidFill>
              </a:rPr>
              <a:t>initialize variable</a:t>
            </a:r>
            <a:r>
              <a:t>; </a:t>
            </a:r>
            <a:r>
              <a:rPr i="1">
                <a:solidFill>
                  <a:srgbClr val="53585F"/>
                </a:solidFill>
              </a:rPr>
              <a:t>test condition</a:t>
            </a:r>
            <a:r>
              <a:t>; </a:t>
            </a:r>
            <a:r>
              <a:rPr i="1">
                <a:solidFill>
                  <a:srgbClr val="53585F"/>
                </a:solidFill>
              </a:rPr>
              <a:t>alter the value;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) {</a:t>
            </a:r>
          </a:p>
          <a:p>
            <a:pPr defTabSz="457200">
              <a:spcBef>
                <a:spcPts val="0"/>
              </a:spcBef>
              <a:defRPr sz="23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</a:t>
            </a:r>
            <a:r>
              <a:rPr>
                <a:solidFill>
                  <a:srgbClr val="53585F"/>
                </a:solidFill>
              </a:rPr>
              <a:t>// do something</a:t>
            </a:r>
          </a:p>
          <a:p>
            <a:pPr defTabSz="457200">
              <a:spcBef>
                <a:spcPts val="0"/>
              </a:spcBef>
              <a:defRPr sz="23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Loop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4788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Loops (cont’d)</a:t>
            </a:r>
          </a:p>
        </p:txBody>
      </p:sp>
      <p:sp>
        <p:nvSpPr>
          <p:cNvPr id="144" name="Example: This loop triggers 3 alerts, reading &quot;0&quot;, &quot;1&quot;, and “2&quot;:…"/>
          <p:cNvSpPr txBox="1">
            <a:spLocks noGrp="1"/>
          </p:cNvSpPr>
          <p:nvPr>
            <p:ph type="body" idx="1"/>
          </p:nvPr>
        </p:nvSpPr>
        <p:spPr>
          <a:xfrm>
            <a:off x="952500" y="1606301"/>
            <a:ext cx="11324432" cy="7283699"/>
          </a:xfrm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Example: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This loop triggers </a:t>
            </a:r>
            <a:r>
              <a:t>3 alerts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, reading "0", "1", and “2":</a:t>
            </a:r>
          </a:p>
          <a:p>
            <a:pPr marL="0" lvl="8" indent="1828800" defTabSz="457200">
              <a:spcBef>
                <a:spcPts val="2000"/>
              </a:spcBef>
              <a:buSzTx/>
              <a:buNone/>
              <a:defRPr sz="2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for(</a:t>
            </a:r>
            <a:r>
              <a:rPr b="1">
                <a:solidFill>
                  <a:srgbClr val="53585F"/>
                </a:solidFill>
              </a:rPr>
              <a:t>var i = 0, i &lt;= 2, i++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) {</a:t>
            </a:r>
          </a:p>
          <a:p>
            <a:pPr marL="0" lvl="8" indent="1828800" defTabSz="457200">
              <a:spcBef>
                <a:spcPts val="0"/>
              </a:spcBef>
              <a:buSzTx/>
              <a:buNone/>
              <a:defRPr sz="26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</a:t>
            </a:r>
            <a:r>
              <a:rPr>
                <a:solidFill>
                  <a:srgbClr val="53585F"/>
                </a:solidFill>
              </a:rPr>
              <a:t>alert(i);</a:t>
            </a:r>
          </a:p>
          <a:p>
            <a:pPr marL="0" lvl="8" indent="1828800" defTabSz="457200">
              <a:spcBef>
                <a:spcPts val="0"/>
              </a:spcBef>
              <a:buSzTx/>
              <a:buNone/>
              <a:defRPr sz="26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333375" indent="-333375" defTabSz="457200">
              <a:spcBef>
                <a:spcPts val="3000"/>
              </a:spcBef>
              <a:buSzPct val="75000"/>
              <a:buChar char="•"/>
              <a:defRPr sz="27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for()</a:t>
            </a:r>
            <a:r>
              <a:t>:  Says, "for every time this is true, do this.”</a:t>
            </a:r>
          </a:p>
          <a:p>
            <a:pPr marL="333375" indent="-333375" defTabSz="457200">
              <a:spcBef>
                <a:spcPts val="3000"/>
              </a:spcBef>
              <a:buSzPct val="75000"/>
              <a:buChar char="•"/>
              <a:defRPr sz="27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var i = 0</a:t>
            </a:r>
            <a:r>
              <a:t>:  Creates a new variable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</a:t>
            </a:r>
            <a:r>
              <a:t> with its value set to 0. "i" (short for “index”) is a common variable name.</a:t>
            </a:r>
          </a:p>
          <a:p>
            <a:pPr marL="333375" indent="-333375" defTabSz="457200">
              <a:spcBef>
                <a:spcPts val="3000"/>
              </a:spcBef>
              <a:buSzPct val="75000"/>
              <a:buChar char="•"/>
              <a:defRPr sz="27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i &lt;= 2</a:t>
            </a:r>
            <a:r>
              <a:t>:  Says, “as long as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</a:t>
            </a:r>
            <a:r>
              <a:t> is less than or equal to 2, keep looping.”</a:t>
            </a:r>
          </a:p>
          <a:p>
            <a:pPr marL="333375" indent="-333375" defTabSz="457200">
              <a:spcBef>
                <a:spcPts val="3000"/>
              </a:spcBef>
              <a:buSzPct val="75000"/>
              <a:buChar char="•"/>
              <a:defRPr sz="27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i++</a:t>
            </a:r>
            <a:r>
              <a:t>:  Shorthand for “every time this loop runs, add 1 to the value of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</a:t>
            </a:r>
            <a:r>
              <a:t>.”</a:t>
            </a:r>
          </a:p>
          <a:p>
            <a:pPr marL="333375" indent="-333375" defTabSz="457200">
              <a:spcBef>
                <a:spcPts val="3000"/>
              </a:spcBef>
              <a:buSzPct val="75000"/>
              <a:buChar char="•"/>
              <a:defRPr sz="27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{alert(i);}</a:t>
            </a:r>
            <a:r>
              <a:t>:  This loop will run three times (once each for 0, 1, and 2 values) and alert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</a:t>
            </a:r>
            <a:r>
              <a:t> value.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What JavaScript is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JavaScript is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Variables and arrays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if/else statements and loops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Native and custom functions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Browser objects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Event handlers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Func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Functions</a:t>
            </a:r>
          </a:p>
        </p:txBody>
      </p:sp>
      <p:sp>
        <p:nvSpPr>
          <p:cNvPr id="147" name="A function is a bit of code for performing a task that doesn’t run until it is referenced or called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3000"/>
              </a:spcBef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function</a:t>
            </a:r>
            <a:r>
              <a:t> is a bit of code for performing a task that doesn’t run until it is referenced or called.</a:t>
            </a:r>
          </a:p>
          <a:p>
            <a:pPr>
              <a:spcBef>
                <a:spcPts val="3000"/>
              </a:spcBef>
            </a:pPr>
            <a:r>
              <a:t>Parentheses sometimes contain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arguments</a:t>
            </a:r>
            <a:r>
              <a:t> (additional information used by the function):</a:t>
            </a:r>
          </a:p>
        </p:txBody>
      </p:sp>
      <p:pic>
        <p:nvPicPr>
          <p:cNvPr id="148" name="lwd5_2106_function.png" descr="lwd5_2106_func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9479" y="5384800"/>
            <a:ext cx="10160001" cy="355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unction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0353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Functions (cont’d)</a:t>
            </a:r>
          </a:p>
        </p:txBody>
      </p:sp>
      <p:sp>
        <p:nvSpPr>
          <p:cNvPr id="151" name="Some functions are built into JavaScript. Here are examples of native functions:…"/>
          <p:cNvSpPr txBox="1">
            <a:spLocks noGrp="1"/>
          </p:cNvSpPr>
          <p:nvPr>
            <p:ph type="body" idx="1"/>
          </p:nvPr>
        </p:nvSpPr>
        <p:spPr>
          <a:xfrm>
            <a:off x="952500" y="1918270"/>
            <a:ext cx="11099800" cy="6865046"/>
          </a:xfrm>
          <a:prstGeom prst="rect">
            <a:avLst/>
          </a:prstGeom>
        </p:spPr>
        <p:txBody>
          <a:bodyPr/>
          <a:lstStyle/>
          <a:p>
            <a:pPr defTabSz="566674">
              <a:spcBef>
                <a:spcPts val="3400"/>
              </a:spcBef>
              <a:defRPr sz="2910"/>
            </a:pPr>
            <a:r>
              <a:t>Some functions are built into JavaScript. Here are examples of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native functions</a:t>
            </a:r>
            <a:r>
              <a:t>:</a:t>
            </a:r>
          </a:p>
          <a:p>
            <a:pPr marL="790469" lvl="1" indent="-359304" defTabSz="566674">
              <a:spcBef>
                <a:spcPts val="1900"/>
              </a:spcBef>
              <a:buSzPct val="75000"/>
              <a:buChar char="•"/>
              <a:defRPr sz="291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alert()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confirm()</a:t>
            </a:r>
            <a:r>
              <a:t>,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prompt()</a:t>
            </a:r>
            <a:r>
              <a:t/>
            </a:r>
            <a:br/>
            <a:r>
              <a:t>Functions that trigger browser-level dialog boxes</a:t>
            </a:r>
          </a:p>
          <a:p>
            <a:pPr marL="790469" lvl="1" indent="-359304" defTabSz="566674">
              <a:spcBef>
                <a:spcPts val="1900"/>
              </a:spcBef>
              <a:buSzPct val="75000"/>
              <a:buChar char="•"/>
              <a:defRPr sz="291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Date()</a:t>
            </a:r>
            <a:r>
              <a:t/>
            </a:r>
            <a:br/>
            <a:r>
              <a:t>Returns the current date and time</a:t>
            </a:r>
          </a:p>
          <a:p>
            <a:pPr defTabSz="566674">
              <a:spcBef>
                <a:spcPts val="4000"/>
              </a:spcBef>
              <a:defRPr sz="2910"/>
            </a:pPr>
            <a:r>
              <a:t>You can also create your own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custom functions</a:t>
            </a:r>
            <a:r>
              <a:t> by typing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function</a:t>
            </a:r>
            <a:r>
              <a:t> followed by a name for the function and the task it performs:</a:t>
            </a:r>
          </a:p>
          <a:p>
            <a:pPr lvl="2" indent="443484" defTabSz="566674">
              <a:spcBef>
                <a:spcPts val="2300"/>
              </a:spcBef>
              <a:defRPr sz="2910" b="1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function name()</a:t>
            </a:r>
            <a:r>
              <a:t> {</a:t>
            </a:r>
          </a:p>
          <a:p>
            <a:pPr lvl="2" indent="443484" defTabSz="566674">
              <a:spcBef>
                <a:spcPts val="0"/>
              </a:spcBef>
              <a:defRPr sz="2910">
                <a:latin typeface="Courier"/>
                <a:ea typeface="Courier"/>
                <a:cs typeface="Courier"/>
                <a:sym typeface="Courier"/>
              </a:defRPr>
            </a:pPr>
            <a:r>
              <a:t>  // Code for the new function goes here.</a:t>
            </a:r>
          </a:p>
          <a:p>
            <a:pPr lvl="2" indent="443484" defTabSz="566674">
              <a:spcBef>
                <a:spcPts val="0"/>
              </a:spcBef>
              <a:defRPr sz="2910" b="1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Variable Scope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705422"/>
          </a:xfrm>
          <a:prstGeom prst="rect">
            <a:avLst/>
          </a:prstGeom>
        </p:spPr>
        <p:txBody>
          <a:bodyPr/>
          <a:lstStyle/>
          <a:p>
            <a:r>
              <a:t>Variable Scope</a:t>
            </a:r>
          </a:p>
        </p:txBody>
      </p:sp>
      <p:sp>
        <p:nvSpPr>
          <p:cNvPr id="154" name="A variable that can only be used within one function is locally scoped. When you define a variable inside a function, include the var keyword to keep it locally scoped (recommended):…"/>
          <p:cNvSpPr txBox="1">
            <a:spLocks noGrp="1"/>
          </p:cNvSpPr>
          <p:nvPr>
            <p:ph type="body" idx="1"/>
          </p:nvPr>
        </p:nvSpPr>
        <p:spPr>
          <a:xfrm>
            <a:off x="952500" y="2193925"/>
            <a:ext cx="11099800" cy="6696075"/>
          </a:xfrm>
          <a:prstGeom prst="rect">
            <a:avLst/>
          </a:prstGeom>
        </p:spPr>
        <p:txBody>
          <a:bodyPr/>
          <a:lstStyle/>
          <a:p>
            <a:pPr defTabSz="543305">
              <a:spcBef>
                <a:spcPts val="3300"/>
              </a:spcBef>
              <a:defRPr sz="2790"/>
            </a:pPr>
            <a:r>
              <a:t>A variable that can only be used within one function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locally scoped</a:t>
            </a:r>
            <a:r>
              <a:t>. When you define a variable inside a function, include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var</a:t>
            </a:r>
            <a:r>
              <a:t> keyword to keep it locally scoped (recommended):</a:t>
            </a:r>
          </a:p>
          <a:p>
            <a:pPr algn="ctr" defTabSz="543305">
              <a:spcBef>
                <a:spcPts val="1100"/>
              </a:spcBef>
              <a:defRPr sz="279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var</a:t>
            </a:r>
            <a:r>
              <a:t> foo = "value";</a:t>
            </a:r>
          </a:p>
          <a:p>
            <a:pPr defTabSz="543305">
              <a:spcBef>
                <a:spcPts val="4900"/>
              </a:spcBef>
              <a:defRPr sz="2790"/>
            </a:pPr>
            <a:r>
              <a:t>A variable that can be used by any script on your page is said to be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globally scoped</a:t>
            </a:r>
            <a:r>
              <a:t>. </a:t>
            </a:r>
          </a:p>
          <a:p>
            <a:pPr marL="757872" lvl="1" indent="-344487" defTabSz="543305">
              <a:spcBef>
                <a:spcPts val="1100"/>
              </a:spcBef>
              <a:buSzPct val="75000"/>
              <a:buChar char="•"/>
              <a:defRPr sz="2790"/>
            </a:pPr>
            <a:r>
              <a:t>Any variable created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outside</a:t>
            </a:r>
            <a:r>
              <a:t> of a function is automatically globally scoped:</a:t>
            </a:r>
          </a:p>
          <a:p>
            <a:pPr algn="ctr" defTabSz="543305">
              <a:spcBef>
                <a:spcPts val="500"/>
              </a:spcBef>
              <a:defRPr sz="279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var</a:t>
            </a:r>
            <a:r>
              <a:t> foo = "value";</a:t>
            </a:r>
          </a:p>
          <a:p>
            <a:pPr marL="757872" lvl="1" indent="-344487" defTabSz="543305">
              <a:spcBef>
                <a:spcPts val="2200"/>
              </a:spcBef>
              <a:buSzPct val="75000"/>
              <a:buChar char="•"/>
              <a:defRPr sz="2790"/>
            </a:pPr>
            <a:r>
              <a:t>To make a variable created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inside</a:t>
            </a:r>
            <a:r>
              <a:t> a function globally scoped, omit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var</a:t>
            </a:r>
            <a:r>
              <a:t> keyword:</a:t>
            </a:r>
          </a:p>
          <a:p>
            <a:pPr algn="ctr" defTabSz="543305">
              <a:spcBef>
                <a:spcPts val="1100"/>
              </a:spcBef>
              <a:defRPr sz="2790">
                <a:latin typeface="Courier"/>
                <a:ea typeface="Courier"/>
                <a:cs typeface="Courier"/>
                <a:sym typeface="Courier"/>
              </a:defRPr>
            </a:pPr>
            <a:r>
              <a:t>foo = "value";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he Browser Objec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981697"/>
          </a:xfrm>
          <a:prstGeom prst="rect">
            <a:avLst/>
          </a:prstGeom>
        </p:spPr>
        <p:txBody>
          <a:bodyPr/>
          <a:lstStyle/>
          <a:p>
            <a:r>
              <a:t>The Browser Object</a:t>
            </a:r>
          </a:p>
        </p:txBody>
      </p:sp>
      <p:sp>
        <p:nvSpPr>
          <p:cNvPr id="157" name="JavaScript lets you manipulate parts of the browser window itself (the window object).…"/>
          <p:cNvSpPr txBox="1">
            <a:spLocks noGrp="1"/>
          </p:cNvSpPr>
          <p:nvPr>
            <p:ph type="body" idx="1"/>
          </p:nvPr>
        </p:nvSpPr>
        <p:spPr>
          <a:xfrm>
            <a:off x="952500" y="2313086"/>
            <a:ext cx="11099800" cy="6576914"/>
          </a:xfrm>
          <a:prstGeom prst="rect">
            <a:avLst/>
          </a:prstGeom>
        </p:spPr>
        <p:txBody>
          <a:bodyPr/>
          <a:lstStyle/>
          <a:p>
            <a:r>
              <a:t>JavaScript lets you manipulate parts of the browser window itself (the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window</a:t>
            </a:r>
            <a:r>
              <a:t> object).</a:t>
            </a:r>
          </a:p>
          <a:p>
            <a:pPr>
              <a:spcBef>
                <a:spcPts val="2400"/>
              </a:spcBef>
            </a:pPr>
            <a:r>
              <a:t>Examples of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window</a:t>
            </a:r>
            <a:r>
              <a:t> properties and methods:</a:t>
            </a:r>
          </a:p>
        </p:txBody>
      </p:sp>
      <p:graphicFrame>
        <p:nvGraphicFramePr>
          <p:cNvPr id="158" name="Table"/>
          <p:cNvGraphicFramePr/>
          <p:nvPr/>
        </p:nvGraphicFramePr>
        <p:xfrm>
          <a:off x="452636" y="4436533"/>
          <a:ext cx="12099528" cy="459740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107847"/>
                <a:gridCol w="8991681"/>
              </a:tblGrid>
              <a:tr h="458274"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400"/>
                        </a:lnSpc>
                        <a:spcBef>
                          <a:spcPts val="6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b="1" spc="15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Property/Method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0">
                      <a:miter lim="400000"/>
                    </a:lnT>
                    <a:lnB w="635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400"/>
                        </a:lnSpc>
                        <a:spcBef>
                          <a:spcPts val="6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b="1" spc="15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Description</a:t>
                      </a:r>
                    </a:p>
                  </a:txBody>
                  <a:tcPr marL="50800" marR="50800" marT="50800" marB="50800" anchor="b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6350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458274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100"/>
                        </a:lnSpc>
                        <a:tabLst>
                          <a:tab pos="381000" algn="l"/>
                        </a:tabLst>
                      </a:pPr>
                      <a:r>
                        <a:rPr spc="15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event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2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pc="15"/>
                        <a:t>Represents the state of an event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458274"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100"/>
                        </a:lnSpc>
                        <a:tabLst>
                          <a:tab pos="381000" algn="l"/>
                        </a:tabLst>
                      </a:pPr>
                      <a:r>
                        <a:rPr spc="15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history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2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pc="-30"/>
                        <a:t>Contains the URLs the user has visited within a browser window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458274"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100"/>
                        </a:lnSpc>
                        <a:tabLst>
                          <a:tab pos="381000" algn="l"/>
                        </a:tabLst>
                      </a:pPr>
                      <a:r>
                        <a:rPr spc="15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location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2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pc="15"/>
                        <a:t>Gives read/write access to the URI in the address bar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458274"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100"/>
                        </a:lnSpc>
                        <a:tabLst>
                          <a:tab pos="381000" algn="l"/>
                        </a:tabLst>
                      </a:pPr>
                      <a:r>
                        <a:rPr spc="15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status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2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pc="15"/>
                        <a:t>Sets or returns the text in the status bar of the window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458274"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100"/>
                        </a:lnSpc>
                        <a:tabLst>
                          <a:tab pos="381000" algn="l"/>
                        </a:tabLst>
                      </a:pPr>
                      <a:r>
                        <a:rPr spc="15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alert()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2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pc="15"/>
                        <a:t>Displays an alert box with a specified message and an OK button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458274"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100"/>
                        </a:lnSpc>
                        <a:tabLst>
                          <a:tab pos="381000" algn="l"/>
                        </a:tabLst>
                      </a:pPr>
                      <a:r>
                        <a:rPr spc="15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close()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2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pc="15"/>
                        <a:t>Closes the current window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458274"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100"/>
                        </a:lnSpc>
                        <a:tabLst>
                          <a:tab pos="381000" algn="l"/>
                        </a:tabLst>
                      </a:pPr>
                      <a:r>
                        <a:rPr spc="15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confirm()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2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pc="15"/>
                        <a:t>Displays a dialog box with a specified message and an OK and a Cancel button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458274"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100"/>
                        </a:lnSpc>
                        <a:tabLst>
                          <a:tab pos="381000" algn="l"/>
                        </a:tabLst>
                      </a:pPr>
                      <a:r>
                        <a:rPr spc="15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focus()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2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pc="15"/>
                        <a:t>Sets focus on the current window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Event Handl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Event Handlers</a:t>
            </a:r>
          </a:p>
        </p:txBody>
      </p:sp>
      <p:sp>
        <p:nvSpPr>
          <p:cNvPr id="161" name="An event is an action that can be detected with JavaScript and used to trigger script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54990">
              <a:spcBef>
                <a:spcPts val="3400"/>
              </a:spcBef>
              <a:defRPr sz="2850"/>
            </a:pPr>
            <a:r>
              <a:t>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event</a:t>
            </a:r>
            <a:r>
              <a:t> is an action that can be detected with JavaScript and used to trigger scripts.</a:t>
            </a:r>
            <a:endParaRPr sz="2945"/>
          </a:p>
          <a:p>
            <a:pPr defTabSz="554990">
              <a:spcBef>
                <a:spcPts val="3400"/>
              </a:spcBef>
              <a:defRPr sz="2850"/>
            </a:pPr>
            <a:r>
              <a:rPr sz="2945"/>
              <a:t>Events are identified by </a:t>
            </a:r>
            <a:r>
              <a:rPr sz="2945" b="1">
                <a:latin typeface="+mj-lt"/>
                <a:ea typeface="+mj-ea"/>
                <a:cs typeface="+mj-cs"/>
                <a:sym typeface="Helvetica"/>
              </a:rPr>
              <a:t>event handlers</a:t>
            </a:r>
            <a:r>
              <a:rPr sz="2945"/>
              <a:t>. Examples:</a:t>
            </a:r>
          </a:p>
          <a:p>
            <a:pPr marL="785900" lvl="1" indent="-363625" defTabSz="554990">
              <a:spcBef>
                <a:spcPts val="3400"/>
              </a:spcBef>
              <a:buSzPct val="75000"/>
              <a:buChar char="•"/>
              <a:defRPr sz="2850"/>
            </a:pPr>
            <a:r>
              <a:rPr sz="2945" b="1">
                <a:latin typeface="Courier"/>
                <a:ea typeface="Courier"/>
                <a:cs typeface="Courier"/>
                <a:sym typeface="Courier"/>
              </a:rPr>
              <a:t>onload </a:t>
            </a:r>
            <a:r>
              <a:rPr sz="2945"/>
              <a:t>  When the page loads</a:t>
            </a:r>
          </a:p>
          <a:p>
            <a:pPr marL="785900" lvl="1" indent="-363625" defTabSz="554990">
              <a:spcBef>
                <a:spcPts val="3400"/>
              </a:spcBef>
              <a:buSzPct val="75000"/>
              <a:buChar char="•"/>
              <a:defRPr sz="2850"/>
            </a:pPr>
            <a:r>
              <a:rPr sz="2945" b="1">
                <a:latin typeface="Courier"/>
                <a:ea typeface="Courier"/>
                <a:cs typeface="Courier"/>
                <a:sym typeface="Courier"/>
              </a:rPr>
              <a:t>onclick </a:t>
            </a:r>
            <a:r>
              <a:rPr sz="2945"/>
              <a:t>  When the mouse clicks an object</a:t>
            </a:r>
          </a:p>
          <a:p>
            <a:pPr marL="785900" lvl="1" indent="-363625" defTabSz="554990">
              <a:spcBef>
                <a:spcPts val="3400"/>
              </a:spcBef>
              <a:buSzPct val="75000"/>
              <a:buChar char="•"/>
              <a:defRPr sz="2850"/>
            </a:pPr>
            <a:r>
              <a:rPr sz="2945" b="1">
                <a:latin typeface="Courier"/>
                <a:ea typeface="Courier"/>
                <a:cs typeface="Courier"/>
                <a:sym typeface="Courier"/>
              </a:rPr>
              <a:t>onmouseover </a:t>
            </a:r>
            <a:r>
              <a:rPr sz="2945"/>
              <a:t>  When the pointer is moved over an element</a:t>
            </a:r>
          </a:p>
          <a:p>
            <a:pPr marL="785900" lvl="1" indent="-363625" defTabSz="554990">
              <a:spcBef>
                <a:spcPts val="3400"/>
              </a:spcBef>
              <a:buSzPct val="75000"/>
              <a:buChar char="•"/>
              <a:defRPr sz="2850"/>
            </a:pPr>
            <a:r>
              <a:rPr sz="2945" b="1">
                <a:latin typeface="Courier"/>
                <a:ea typeface="Courier"/>
                <a:cs typeface="Courier"/>
                <a:sym typeface="Courier"/>
              </a:rPr>
              <a:t>onerror  </a:t>
            </a:r>
            <a:r>
              <a:rPr sz="2945"/>
              <a:t> When an error occurs when the document or a resource loads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Event Handler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7147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Event Handlers (cont’d)</a:t>
            </a:r>
          </a:p>
        </p:txBody>
      </p:sp>
      <p:sp>
        <p:nvSpPr>
          <p:cNvPr id="164" name="Event handlers can be applied to items in pages in three ways:…"/>
          <p:cNvSpPr txBox="1">
            <a:spLocks noGrp="1"/>
          </p:cNvSpPr>
          <p:nvPr>
            <p:ph type="body" idx="1"/>
          </p:nvPr>
        </p:nvSpPr>
        <p:spPr>
          <a:xfrm>
            <a:off x="952500" y="1829891"/>
            <a:ext cx="11099800" cy="7060109"/>
          </a:xfrm>
          <a:prstGeom prst="rect">
            <a:avLst/>
          </a:prstGeom>
        </p:spPr>
        <p:txBody>
          <a:bodyPr/>
          <a:lstStyle/>
          <a:p>
            <a:pPr defTabSz="560831">
              <a:spcBef>
                <a:spcPts val="3400"/>
              </a:spcBef>
              <a:defRPr sz="2880"/>
            </a:pPr>
            <a:r>
              <a:t>Event handlers can be applied to items in pages in three ways:</a:t>
            </a:r>
          </a:p>
          <a:p>
            <a:pPr marL="782319" lvl="1" indent="-355599" defTabSz="560831">
              <a:spcBef>
                <a:spcPts val="3400"/>
              </a:spcBef>
              <a:buSzPct val="75000"/>
              <a:buChar char="•"/>
              <a:defRPr sz="2880"/>
            </a:pPr>
            <a:r>
              <a:t>As an HTML attribute:</a:t>
            </a:r>
          </a:p>
          <a:p>
            <a:pPr marL="438911" marR="438911" lvl="1" indent="219455" algn="just" defTabSz="438911">
              <a:spcBef>
                <a:spcPts val="1700"/>
              </a:spcBef>
              <a:defRPr sz="230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&lt;body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onclick="myFunction();"</a:t>
            </a:r>
            <a:r>
              <a:t>&gt; </a:t>
            </a:r>
          </a:p>
          <a:p>
            <a:pPr marL="438911" marR="438911" lvl="1" indent="219455" algn="just" defTabSz="438911">
              <a:spcBef>
                <a:spcPts val="0"/>
              </a:spcBef>
              <a:defRPr sz="2304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/* myFunction runs when the user clicks anything </a:t>
            </a:r>
            <a:br/>
            <a:r>
              <a:t>within 'body' */</a:t>
            </a:r>
          </a:p>
          <a:p>
            <a:pPr marL="782319" lvl="1" indent="-355599" defTabSz="560831">
              <a:spcBef>
                <a:spcPts val="3400"/>
              </a:spcBef>
              <a:buSzPct val="75000"/>
              <a:buChar char="•"/>
              <a:defRPr sz="2880"/>
            </a:pPr>
            <a:r>
              <a:t>As a method attached to the element:</a:t>
            </a:r>
          </a:p>
          <a:p>
            <a:pPr marR="438911" lvl="3" indent="658368" defTabSz="438911">
              <a:spcBef>
                <a:spcPts val="1700"/>
              </a:spcBef>
              <a:defRPr sz="230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window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.onclick</a:t>
            </a:r>
            <a:r>
              <a:t> = myFunction; </a:t>
            </a:r>
          </a:p>
          <a:p>
            <a:pPr marR="438911" lvl="3" indent="658368" defTabSz="438911">
              <a:spcBef>
                <a:spcPts val="0"/>
              </a:spcBef>
              <a:defRPr sz="2304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/* myFunction will run when the user clicks anything within the browser window */</a:t>
            </a:r>
          </a:p>
          <a:p>
            <a:pPr marL="782319" lvl="1" indent="-355599" defTabSz="560831">
              <a:spcBef>
                <a:spcPts val="3400"/>
              </a:spcBef>
              <a:buSzPct val="75000"/>
              <a:buChar char="•"/>
              <a:defRPr sz="2880"/>
            </a:pPr>
            <a:r>
              <a:t>Using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addEventListener()</a:t>
            </a:r>
            <a:r>
              <a:t>:</a:t>
            </a:r>
          </a:p>
          <a:p>
            <a:pPr lvl="3" indent="658368" algn="just" defTabSz="438911">
              <a:spcBef>
                <a:spcPts val="1700"/>
              </a:spcBef>
              <a:defRPr sz="230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window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.addEventListener(</a:t>
            </a:r>
            <a:r>
              <a:t>"click", myFunction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)</a:t>
            </a:r>
            <a:r>
              <a:t>; </a:t>
            </a:r>
          </a:p>
          <a:p>
            <a:pPr lvl="3" indent="658368" algn="just" defTabSz="438911">
              <a:lnSpc>
                <a:spcPts val="4000"/>
              </a:lnSpc>
              <a:spcBef>
                <a:spcPts val="500"/>
              </a:spcBef>
              <a:defRPr sz="2304">
                <a:latin typeface="+mj-lt"/>
                <a:ea typeface="+mj-ea"/>
                <a:cs typeface="+mj-cs"/>
                <a:sym typeface="Helvetica"/>
              </a:defRPr>
            </a:pPr>
            <a:r>
              <a:t>Notice that we omit the preceding “on” from the event handler with this syntax.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What Is JavaScript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Is JavaScript?</a:t>
            </a:r>
          </a:p>
        </p:txBody>
      </p:sp>
      <p:sp>
        <p:nvSpPr>
          <p:cNvPr id="94" name="JavaScript is a client-side scripting language—it is processed on the user’s machine (not the server)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</a:pPr>
            <a:r>
              <a:t>JavaScript is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client-side scripting language</a:t>
            </a:r>
            <a:r>
              <a:t>—it is processed on the user’s machine (not the server).</a:t>
            </a:r>
          </a:p>
          <a:p>
            <a:pPr marL="370416" indent="-370416">
              <a:buSzPct val="75000"/>
              <a:buChar char="•"/>
            </a:pPr>
            <a:r>
              <a:t>It is reliant on the browser’s capabilities (it may even be unavailable entirely).</a:t>
            </a:r>
          </a:p>
          <a:p>
            <a:pPr marL="370416" indent="-370416">
              <a:buSzPct val="75000"/>
              <a:buChar char="•"/>
            </a:pPr>
            <a:r>
              <a:t>It is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dynamic programming language</a:t>
            </a:r>
            <a:r>
              <a:t>—it does not need to be compiled into an executable program. The browser reads it just as we do.</a:t>
            </a:r>
          </a:p>
          <a:p>
            <a:pPr marL="370416" indent="-370416">
              <a:buSzPct val="75000"/>
              <a:buChar char="•"/>
            </a:pPr>
            <a:r>
              <a:t>It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loosely typed</a:t>
            </a:r>
            <a:r>
              <a:t>—you don’t need to define variable types as you do for other programming languages.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JavaScript Task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JavaScript Tasks</a:t>
            </a:r>
          </a:p>
        </p:txBody>
      </p:sp>
      <p:sp>
        <p:nvSpPr>
          <p:cNvPr id="97" name="JavaScript adds a behavioral layer (interactivity) to a web page. Some examples include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14095">
              <a:spcBef>
                <a:spcPts val="3100"/>
              </a:spcBef>
              <a:defRPr sz="2640"/>
            </a:pPr>
            <a:r>
              <a:t>JavaScript adds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behavioral layer</a:t>
            </a:r>
            <a:r>
              <a:t> (interactivity) to a web page. Some examples include:</a:t>
            </a:r>
          </a:p>
          <a:p>
            <a:pPr marL="325966" indent="-325966" defTabSz="514095">
              <a:spcBef>
                <a:spcPts val="3100"/>
              </a:spcBef>
              <a:buSzPct val="75000"/>
              <a:buChar char="•"/>
              <a:defRPr sz="2640"/>
            </a:pPr>
            <a:r>
              <a:t>Checking form submissions and provide feedback messages and UI changes</a:t>
            </a:r>
          </a:p>
          <a:p>
            <a:pPr marL="325966" indent="-325966" defTabSz="514095">
              <a:spcBef>
                <a:spcPts val="3100"/>
              </a:spcBef>
              <a:buSzPct val="75000"/>
              <a:buChar char="•"/>
              <a:defRPr sz="2640"/>
            </a:pPr>
            <a:r>
              <a:t>Injecting content into current documents on the fly</a:t>
            </a:r>
          </a:p>
          <a:p>
            <a:pPr marL="325966" indent="-325966" defTabSz="514095">
              <a:spcBef>
                <a:spcPts val="3100"/>
              </a:spcBef>
              <a:buSzPct val="75000"/>
              <a:buChar char="•"/>
              <a:defRPr sz="2640"/>
            </a:pPr>
            <a:r>
              <a:t>Showing and hiding content based on a user clicking a link or heading</a:t>
            </a:r>
          </a:p>
          <a:p>
            <a:pPr marL="325966" indent="-325966" defTabSz="514095">
              <a:spcBef>
                <a:spcPts val="3100"/>
              </a:spcBef>
              <a:buSzPct val="75000"/>
              <a:buChar char="•"/>
              <a:defRPr sz="2640"/>
            </a:pPr>
            <a:r>
              <a:t>Completing a term in a search box</a:t>
            </a:r>
          </a:p>
          <a:p>
            <a:pPr marL="325966" indent="-325966" defTabSz="514095">
              <a:spcBef>
                <a:spcPts val="3100"/>
              </a:spcBef>
              <a:buSzPct val="75000"/>
              <a:buChar char="•"/>
              <a:defRPr sz="2640"/>
            </a:pPr>
            <a:r>
              <a:t>Testing for browser features and capabilities</a:t>
            </a:r>
          </a:p>
          <a:p>
            <a:pPr marL="325966" indent="-325966" defTabSz="514095">
              <a:spcBef>
                <a:spcPts val="3100"/>
              </a:spcBef>
              <a:buSzPct val="75000"/>
              <a:buChar char="•"/>
              <a:defRPr sz="2640"/>
            </a:pPr>
            <a:r>
              <a:t>Much more!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Adding Scripts to a Pag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Adding Scripts to a Page</a:t>
            </a:r>
          </a:p>
        </p:txBody>
      </p:sp>
      <p:sp>
        <p:nvSpPr>
          <p:cNvPr id="100" name="Embedded script Include the script in an HTML document with the script element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496570">
              <a:spcBef>
                <a:spcPts val="3000"/>
              </a:spcBef>
              <a:defRPr sz="255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Embedded script</a:t>
            </a:r>
            <a:r>
              <a:t/>
            </a:r>
            <a:br/>
            <a:r>
              <a:t>Include the script in an HTML document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script</a:t>
            </a:r>
            <a:r>
              <a:t> element:</a:t>
            </a:r>
          </a:p>
          <a:p>
            <a:pPr marL="388620" marR="388620" algn="just" defTabSz="388620">
              <a:spcBef>
                <a:spcPts val="2500"/>
              </a:spcBef>
              <a:defRPr sz="204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&lt;script&gt;</a:t>
            </a:r>
          </a:p>
          <a:p>
            <a:pPr marL="388620" marR="388620" algn="just" defTabSz="388620">
              <a:spcBef>
                <a:spcPts val="0"/>
              </a:spcBef>
              <a:defRPr sz="204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… JavaScript code goes here</a:t>
            </a:r>
          </a:p>
          <a:p>
            <a:pPr marL="388620" marR="388620" algn="just" defTabSz="388620">
              <a:spcBef>
                <a:spcPts val="0"/>
              </a:spcBef>
              <a:defRPr sz="204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&lt;/script&gt;</a:t>
            </a:r>
          </a:p>
          <a:p>
            <a:pPr marL="388620" marR="388620" algn="just" defTabSz="388620">
              <a:spcBef>
                <a:spcPts val="1000"/>
              </a:spcBef>
              <a:defRPr sz="850">
                <a:solidFill>
                  <a:srgbClr val="FAA757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/>
          </a:p>
          <a:p>
            <a:pPr defTabSz="496570">
              <a:spcBef>
                <a:spcPts val="3000"/>
              </a:spcBef>
              <a:defRPr sz="255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External script</a:t>
            </a:r>
            <a:r>
              <a:t/>
            </a:r>
            <a:br/>
            <a:r>
              <a:t>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</a:t>
            </a:r>
            <a:r>
              <a:t> attribute in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script</a:t>
            </a:r>
            <a:r>
              <a:t> element to point to an external, standalone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.js</a:t>
            </a:r>
            <a:r>
              <a:t> file:</a:t>
            </a:r>
          </a:p>
          <a:p>
            <a:pPr marL="388620" marR="388620" algn="just" defTabSz="388620">
              <a:spcBef>
                <a:spcPts val="2500"/>
              </a:spcBef>
              <a:defRPr sz="204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&lt;script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src=</a:t>
            </a:r>
            <a:r>
              <a:t>"my_script.js"&gt;&lt;/script&gt;</a:t>
            </a:r>
          </a:p>
          <a:p>
            <a:pPr marL="388620" marR="388620" algn="just" defTabSz="388620">
              <a:spcBef>
                <a:spcPts val="1000"/>
              </a:spcBef>
              <a:defRPr sz="85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/>
          </a:p>
          <a:p>
            <a:pPr defTabSz="496570">
              <a:spcBef>
                <a:spcPts val="3000"/>
              </a:spcBef>
              <a:defRPr sz="2550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cript Plac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Script Placement</a:t>
            </a:r>
          </a:p>
        </p:txBody>
      </p:sp>
      <p:sp>
        <p:nvSpPr>
          <p:cNvPr id="103" name="In the head of the document…"/>
          <p:cNvSpPr txBox="1">
            <a:spLocks noGrp="1"/>
          </p:cNvSpPr>
          <p:nvPr>
            <p:ph type="body" idx="1"/>
          </p:nvPr>
        </p:nvSpPr>
        <p:spPr>
          <a:xfrm>
            <a:off x="645847" y="3719408"/>
            <a:ext cx="11807264" cy="5194400"/>
          </a:xfrm>
          <a:prstGeom prst="rect">
            <a:avLst/>
          </a:prstGeom>
        </p:spPr>
        <p:txBody>
          <a:bodyPr numCol="2" spcCol="590363"/>
          <a:lstStyle/>
          <a:p>
            <a:pPr defTabSz="572516">
              <a:spcBef>
                <a:spcPts val="3500"/>
              </a:spcBef>
              <a:defRPr sz="2940"/>
            </a:pPr>
            <a:r>
              <a:rPr sz="2744" b="1">
                <a:latin typeface="+mj-lt"/>
                <a:ea typeface="+mj-ea"/>
                <a:cs typeface="+mj-cs"/>
                <a:sym typeface="Helvetica"/>
              </a:rPr>
              <a:t>In the </a:t>
            </a:r>
            <a:r>
              <a:rPr sz="2744" b="1">
                <a:latin typeface="Courier"/>
                <a:ea typeface="Courier"/>
                <a:cs typeface="Courier"/>
                <a:sym typeface="Courier"/>
              </a:rPr>
              <a:t>head</a:t>
            </a:r>
            <a:r>
              <a:rPr sz="2744" b="1">
                <a:latin typeface="+mj-lt"/>
                <a:ea typeface="+mj-ea"/>
                <a:cs typeface="+mj-cs"/>
                <a:sym typeface="Helvetica"/>
              </a:rPr>
              <a:t> of the document</a:t>
            </a:r>
          </a:p>
          <a:p>
            <a:pPr defTabSz="572516">
              <a:spcBef>
                <a:spcPts val="1100"/>
              </a:spcBef>
              <a:defRPr sz="2940"/>
            </a:pPr>
            <a:r>
              <a:rPr sz="2744"/>
              <a:t>For when you want the script to do something before the body completely loads (ex: Modernizr):</a:t>
            </a:r>
          </a:p>
          <a:p>
            <a:pPr defTabSz="448055">
              <a:spcBef>
                <a:spcPts val="290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&lt;!DOCTYPE html&gt;</a:t>
            </a:r>
          </a:p>
          <a:p>
            <a:pPr defTabSz="448055">
              <a:spcBef>
                <a:spcPts val="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&lt;html lang="en"&gt;</a:t>
            </a:r>
          </a:p>
          <a:p>
            <a:pPr defTabSz="448055">
              <a:spcBef>
                <a:spcPts val="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&lt;head&gt;</a:t>
            </a:r>
          </a:p>
          <a:p>
            <a:pPr defTabSz="448055">
              <a:spcBef>
                <a:spcPts val="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&lt;meta charset="utf-8"&gt;</a:t>
            </a:r>
          </a:p>
          <a:p>
            <a:pPr defTabSz="448055">
              <a:spcBef>
                <a:spcPts val="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/>
                </a:solidFill>
              </a:rPr>
              <a:t>&lt;script src="script.js"&gt;&lt;/script&gt;</a:t>
            </a:r>
          </a:p>
          <a:p>
            <a:pPr defTabSz="448055">
              <a:spcBef>
                <a:spcPts val="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&lt;/head&gt;</a:t>
            </a:r>
          </a:p>
          <a:p>
            <a:pPr defTabSz="448055">
              <a:spcBef>
                <a:spcPts val="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... </a:t>
            </a:r>
          </a:p>
          <a:p>
            <a:pPr defTabSz="448055">
              <a:spcBef>
                <a:spcPts val="290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defTabSz="448055">
              <a:spcBef>
                <a:spcPts val="290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744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Just before the </a:t>
            </a:r>
            <a:r>
              <a:rPr sz="2744" b="1">
                <a:solidFill>
                  <a:srgbClr val="53585F"/>
                </a:solidFill>
              </a:rPr>
              <a:t>&lt;/body&gt;</a:t>
            </a:r>
            <a:r>
              <a:rPr sz="2744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 tag</a:t>
            </a:r>
          </a:p>
          <a:p>
            <a:pPr defTabSz="448055">
              <a:spcBef>
                <a:spcPts val="110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744">
                <a:solidFill>
                  <a:srgbClr val="53585F"/>
                </a:solidFill>
                <a:latin typeface="+mn-lt"/>
                <a:ea typeface="+mn-ea"/>
                <a:cs typeface="+mn-cs"/>
                <a:sym typeface="Helvetica Light"/>
              </a:rPr>
              <a:t>Preferred when the browser needs to parse the document and its DOM structure before running the script:</a:t>
            </a:r>
            <a:r>
              <a:rPr sz="2744"/>
              <a:t> </a:t>
            </a:r>
          </a:p>
          <a:p>
            <a:pPr defTabSz="448055">
              <a:spcBef>
                <a:spcPts val="290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...</a:t>
            </a:r>
          </a:p>
          <a:p>
            <a:pPr defTabSz="448055">
              <a:spcBef>
                <a:spcPts val="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&lt;body&gt;</a:t>
            </a:r>
          </a:p>
          <a:p>
            <a:pPr defTabSz="448055">
              <a:spcBef>
                <a:spcPts val="0"/>
              </a:spcBef>
              <a:defRPr sz="2058" i="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i="0"/>
              <a:t>  </a:t>
            </a:r>
            <a:r>
              <a:rPr i="0">
                <a:solidFill>
                  <a:srgbClr val="A6AAA9"/>
                </a:solidFill>
              </a:rPr>
              <a:t>&lt;!--</a:t>
            </a:r>
            <a:r>
              <a:rPr>
                <a:solidFill>
                  <a:srgbClr val="A6AAA9"/>
                </a:solidFill>
              </a:rPr>
              <a:t>contents of page--&gt;</a:t>
            </a:r>
            <a:endParaRPr i="0"/>
          </a:p>
          <a:p>
            <a:pPr defTabSz="448055">
              <a:spcBef>
                <a:spcPts val="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/>
                </a:solidFill>
              </a:rPr>
              <a:t>&lt;script src="script.js"&gt;&lt;/script&gt;</a:t>
            </a:r>
          </a:p>
          <a:p>
            <a:pPr defTabSz="448055">
              <a:spcBef>
                <a:spcPts val="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&lt;/body&gt;</a:t>
            </a:r>
          </a:p>
          <a:p>
            <a:pPr defTabSz="448055">
              <a:spcBef>
                <a:spcPts val="0"/>
              </a:spcBef>
              <a:defRPr sz="205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&lt;/html&gt;</a:t>
            </a:r>
          </a:p>
        </p:txBody>
      </p:sp>
      <p:sp>
        <p:nvSpPr>
          <p:cNvPr id="104" name="Text"/>
          <p:cNvSpPr txBox="1"/>
          <p:nvPr/>
        </p:nvSpPr>
        <p:spPr>
          <a:xfrm>
            <a:off x="6953014" y="6127749"/>
            <a:ext cx="281968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</p:txBody>
      </p:sp>
      <p:sp>
        <p:nvSpPr>
          <p:cNvPr id="105" name="The script element can go anywhere in the document, but the most common places are as follows:"/>
          <p:cNvSpPr txBox="1"/>
          <p:nvPr/>
        </p:nvSpPr>
        <p:spPr>
          <a:xfrm>
            <a:off x="536616" y="2257533"/>
            <a:ext cx="11916495" cy="1022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spcBef>
                <a:spcPts val="3600"/>
              </a:spcBef>
              <a:defRPr sz="3000">
                <a:solidFill>
                  <a:srgbClr val="53585F"/>
                </a:solidFill>
              </a:defRPr>
            </a:pPr>
            <a:r>
              <a:rPr dirty="0"/>
              <a:t>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script</a:t>
            </a:r>
            <a:r>
              <a:rPr dirty="0"/>
              <a:t> element can go anywhere in the document, but the most common places are as follows: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JavaScript Syntax Bas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JavaScript Syntax Basics</a:t>
            </a:r>
          </a:p>
        </p:txBody>
      </p:sp>
      <p:sp>
        <p:nvSpPr>
          <p:cNvPr id="108" name="JavaScript is case-sensitive.…"/>
          <p:cNvSpPr txBox="1">
            <a:spLocks noGrp="1"/>
          </p:cNvSpPr>
          <p:nvPr>
            <p:ph type="body" idx="1"/>
          </p:nvPr>
        </p:nvSpPr>
        <p:spPr>
          <a:xfrm>
            <a:off x="952500" y="2419052"/>
            <a:ext cx="11099800" cy="6470948"/>
          </a:xfrm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</a:pPr>
            <a:r>
              <a:t>JavaScript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case-sensitive</a:t>
            </a:r>
            <a:r>
              <a:t>.</a:t>
            </a:r>
          </a:p>
          <a:p>
            <a:pPr marL="370416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Whitespace</a:t>
            </a:r>
            <a:r>
              <a:t>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is ignored</a:t>
            </a:r>
            <a:r>
              <a:t> (unless it is enclosed in quotes in a text string).</a:t>
            </a:r>
          </a:p>
          <a:p>
            <a:pPr marL="370416" indent="-370416">
              <a:buSzPct val="75000"/>
              <a:buChar char="•"/>
            </a:pPr>
            <a:r>
              <a:t>A script is made up of a series of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statements</a:t>
            </a:r>
            <a:r>
              <a:t>, commands that tell the browser what to do.</a:t>
            </a:r>
          </a:p>
          <a:p>
            <a:pPr marL="370416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Single-line comments</a:t>
            </a:r>
            <a:r>
              <a:t> in JavaScript appear after two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//</a:t>
            </a:r>
            <a:r>
              <a:t> characters:  </a:t>
            </a:r>
          </a:p>
          <a:p>
            <a:pPr lvl="2" algn="ctr">
              <a:spcBef>
                <a:spcPts val="1200"/>
              </a:spcBef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// </a:t>
            </a:r>
            <a:r>
              <a:t>This is a single-line comment</a:t>
            </a:r>
          </a:p>
          <a:p>
            <a:pPr marL="370416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Multiple-line comments</a:t>
            </a:r>
            <a:r>
              <a:t> go between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/*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*/</a:t>
            </a:r>
            <a:r>
              <a:t> characters.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uilding Blocks of Scrip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Building Blocks of Scripts</a:t>
            </a:r>
          </a:p>
        </p:txBody>
      </p:sp>
      <p:sp>
        <p:nvSpPr>
          <p:cNvPr id="111" name="Variables…"/>
          <p:cNvSpPr txBox="1">
            <a:spLocks noGrp="1"/>
          </p:cNvSpPr>
          <p:nvPr>
            <p:ph type="body" idx="1"/>
          </p:nvPr>
        </p:nvSpPr>
        <p:spPr>
          <a:xfrm>
            <a:off x="1782762" y="2603500"/>
            <a:ext cx="10269538" cy="6286500"/>
          </a:xfrm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  <a:defRPr sz="3600"/>
            </a:pPr>
            <a:r>
              <a:t>Variables</a:t>
            </a:r>
          </a:p>
          <a:p>
            <a:pPr marL="370416" indent="-370416">
              <a:buSzPct val="75000"/>
              <a:buChar char="•"/>
              <a:defRPr sz="3600"/>
            </a:pPr>
            <a:r>
              <a:t>Comparison operators</a:t>
            </a:r>
          </a:p>
          <a:p>
            <a:pPr marL="370416" indent="-370416">
              <a:buSzPct val="75000"/>
              <a:buChar char="•"/>
              <a:defRPr sz="3600"/>
            </a:pPr>
            <a:r>
              <a:t>if/else statements</a:t>
            </a:r>
          </a:p>
          <a:p>
            <a:pPr marL="370416" indent="-370416">
              <a:buSzPct val="75000"/>
              <a:buChar char="•"/>
              <a:defRPr sz="3600"/>
            </a:pPr>
            <a:r>
              <a:t>Loops</a:t>
            </a:r>
          </a:p>
          <a:p>
            <a:pPr marL="370416" indent="-370416">
              <a:buSzPct val="75000"/>
              <a:buChar char="•"/>
              <a:defRPr sz="3600"/>
            </a:pPr>
            <a:r>
              <a:t>Functions</a:t>
            </a:r>
          </a:p>
          <a:p>
            <a:pPr marL="370416" indent="-370416">
              <a:buSzPct val="75000"/>
              <a:buChar char="•"/>
              <a:defRPr sz="3600"/>
            </a:pPr>
            <a:r>
              <a:t>Scope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Variabl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Variables</a:t>
            </a:r>
          </a:p>
        </p:txBody>
      </p:sp>
      <p:sp>
        <p:nvSpPr>
          <p:cNvPr id="114" name="A variable is made up of a name and a value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59304" indent="-359304" defTabSz="566674">
              <a:spcBef>
                <a:spcPts val="3400"/>
              </a:spcBef>
              <a:buSzPct val="75000"/>
              <a:buChar char="•"/>
              <a:defRPr sz="2910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variable</a:t>
            </a:r>
            <a:r>
              <a:t> is made up of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name</a:t>
            </a:r>
            <a:r>
              <a:t> and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value</a:t>
            </a:r>
            <a:r>
              <a:t>. </a:t>
            </a:r>
          </a:p>
          <a:p>
            <a:pPr marL="359304" indent="-359304" defTabSz="566674">
              <a:spcBef>
                <a:spcPts val="3400"/>
              </a:spcBef>
              <a:buSzPct val="75000"/>
              <a:buChar char="•"/>
              <a:defRPr sz="2910"/>
            </a:pPr>
            <a:r>
              <a:t>You create a variable so that you can refer to the value by name later in the script. </a:t>
            </a:r>
          </a:p>
          <a:p>
            <a:pPr marL="359304" indent="-359304" defTabSz="566674">
              <a:spcBef>
                <a:spcPts val="3400"/>
              </a:spcBef>
              <a:buSzPct val="75000"/>
              <a:buChar char="•"/>
              <a:defRPr sz="2910"/>
            </a:pPr>
            <a:r>
              <a:t>The value can be a number, text string, element in the DOM, or function, to name a few examples.</a:t>
            </a:r>
          </a:p>
          <a:p>
            <a:pPr marL="359304" indent="-359304" defTabSz="566674">
              <a:spcBef>
                <a:spcPts val="3400"/>
              </a:spcBef>
              <a:buSzPct val="75000"/>
              <a:buChar char="•"/>
              <a:defRPr sz="2910"/>
            </a:pPr>
            <a:r>
              <a:t>Variables are defined using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var</a:t>
            </a:r>
            <a:r>
              <a:t> keyword:</a:t>
            </a:r>
          </a:p>
          <a:p>
            <a:pPr algn="ctr" defTabSz="566674">
              <a:spcBef>
                <a:spcPts val="3400"/>
              </a:spcBef>
              <a:defRPr sz="291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var</a:t>
            </a:r>
            <a:r>
              <a:t> foo = 5;</a:t>
            </a:r>
          </a:p>
          <a:p>
            <a:pPr marL="615950" marR="615950" algn="ctr" defTabSz="566674">
              <a:spcBef>
                <a:spcPts val="3400"/>
              </a:spcBef>
              <a:defRPr sz="2619"/>
            </a:pPr>
            <a:r>
              <a:t>The variable is named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foo</a:t>
            </a:r>
            <a:r>
              <a:t>. The equals sign (=) indicates we are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assigning</a:t>
            </a:r>
            <a:r>
              <a:t> it the numeric value of 5.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1479</Words>
  <Application>Microsoft Macintosh PowerPoint</Application>
  <PresentationFormat>Custom</PresentationFormat>
  <Paragraphs>223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White</vt:lpstr>
      <vt:lpstr>PowerPoint Presentation</vt:lpstr>
      <vt:lpstr>PowerPoint Presentation</vt:lpstr>
      <vt:lpstr>What Is JavaScript?</vt:lpstr>
      <vt:lpstr>JavaScript Tasks</vt:lpstr>
      <vt:lpstr>Adding Scripts to a Page</vt:lpstr>
      <vt:lpstr>Script Placement</vt:lpstr>
      <vt:lpstr>JavaScript Syntax Basics</vt:lpstr>
      <vt:lpstr>Building Blocks of Scripts</vt:lpstr>
      <vt:lpstr>Variables</vt:lpstr>
      <vt:lpstr>Variables (cont’d)</vt:lpstr>
      <vt:lpstr>Value Data Types</vt:lpstr>
      <vt:lpstr>Value Data Types (cont’d)</vt:lpstr>
      <vt:lpstr>Comparison Operators</vt:lpstr>
      <vt:lpstr>Comparison Operators (cont’d)</vt:lpstr>
      <vt:lpstr>Mathematical Operators</vt:lpstr>
      <vt:lpstr>if/else Statements</vt:lpstr>
      <vt:lpstr>if/else Statements (cont’d)</vt:lpstr>
      <vt:lpstr>Loops</vt:lpstr>
      <vt:lpstr>Loops (cont’d)</vt:lpstr>
      <vt:lpstr>Functions</vt:lpstr>
      <vt:lpstr>Functions (cont’d)</vt:lpstr>
      <vt:lpstr>Variable Scope</vt:lpstr>
      <vt:lpstr>The Browser Object</vt:lpstr>
      <vt:lpstr>Event Handlers</vt:lpstr>
      <vt:lpstr>Event Handlers (cont’d)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2018-09-21T13:25:03Z</dcterms:modified>
</cp:coreProperties>
</file>