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Ref idx="maj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Ref idx="maj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Ref idx="maj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Ref idx="maj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Ref idx="maj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Ref idx="maj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Ref idx="maj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Ref idx="maj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Ref idx="maj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Ref idx="maj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Ref idx="maj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Ref idx="major">
          <a:srgbClr val="000000"/>
        </a:fontRef>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Ref idx="maj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Ref idx="maj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3" d="100"/>
          <a:sy n="73" d="100"/>
        </p:scale>
        <p:origin x="-1640" y="-112"/>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7" name="Shape 87"/>
          <p:cNvSpPr>
            <a:spLocks noGrp="1" noRot="1" noChangeAspect="1"/>
          </p:cNvSpPr>
          <p:nvPr>
            <p:ph type="sldImg"/>
          </p:nvPr>
        </p:nvSpPr>
        <p:spPr>
          <a:xfrm>
            <a:off x="1143000" y="685800"/>
            <a:ext cx="4572000" cy="3429000"/>
          </a:xfrm>
          <a:prstGeom prst="rect">
            <a:avLst/>
          </a:prstGeom>
        </p:spPr>
        <p:txBody>
          <a:bodyPr/>
          <a:lstStyle/>
          <a:p>
            <a:endParaRPr/>
          </a:p>
        </p:txBody>
      </p:sp>
      <p:sp>
        <p:nvSpPr>
          <p:cNvPr id="88" name="Shape 88"/>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207608791"/>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PART I Opener">
    <p:spTree>
      <p:nvGrpSpPr>
        <p:cNvPr id="1" name=""/>
        <p:cNvGrpSpPr/>
        <p:nvPr/>
      </p:nvGrpSpPr>
      <p:grpSpPr>
        <a:xfrm>
          <a:off x="0" y="0"/>
          <a:ext cx="0" cy="0"/>
          <a:chOff x="0" y="0"/>
          <a:chExt cx="0" cy="0"/>
        </a:xfrm>
      </p:grpSpPr>
      <p:pic>
        <p:nvPicPr>
          <p:cNvPr id="17" name="slide_footer.png" descr="slide_footer.png"/>
          <p:cNvPicPr>
            <a:picLocks noChangeAspect="1"/>
          </p:cNvPicPr>
          <p:nvPr/>
        </p:nvPicPr>
        <p:blipFill>
          <a:blip r:embed="rId2">
            <a:extLst/>
          </a:blip>
          <a:stretch>
            <a:fillRect/>
          </a:stretch>
        </p:blipFill>
        <p:spPr>
          <a:xfrm>
            <a:off x="0" y="9366250"/>
            <a:ext cx="13004800" cy="393700"/>
          </a:xfrm>
          <a:prstGeom prst="rect">
            <a:avLst/>
          </a:prstGeom>
          <a:ln w="12700">
            <a:miter lim="400000"/>
          </a:ln>
        </p:spPr>
      </p:pic>
      <p:sp>
        <p:nvSpPr>
          <p:cNvPr id="18" name="# CHAPTER TITLE"/>
          <p:cNvSpPr txBox="1">
            <a:spLocks noGrp="1"/>
          </p:cNvSpPr>
          <p:nvPr>
            <p:ph type="body" sz="half" idx="13"/>
          </p:nvPr>
        </p:nvSpPr>
        <p:spPr>
          <a:xfrm>
            <a:off x="519633" y="2527300"/>
            <a:ext cx="11965534" cy="3302000"/>
          </a:xfrm>
          <a:prstGeom prst="rect">
            <a:avLst/>
          </a:prstGeom>
        </p:spPr>
        <p:txBody>
          <a:bodyPr anchor="b"/>
          <a:lstStyle/>
          <a:p>
            <a:pPr marL="0" indent="0" algn="ctr">
              <a:spcBef>
                <a:spcPts val="0"/>
              </a:spcBef>
              <a:buSzTx/>
              <a:buNone/>
              <a:defRPr sz="8000">
                <a:latin typeface="+mj-lt"/>
                <a:ea typeface="+mj-ea"/>
                <a:cs typeface="+mj-cs"/>
                <a:sym typeface="Helvetica"/>
              </a:defRPr>
            </a:pPr>
            <a:r>
              <a:rPr sz="9000" b="1">
                <a:solidFill>
                  <a:srgbClr val="F7931D"/>
                </a:solidFill>
              </a:rPr>
              <a:t>#</a:t>
            </a:r>
            <a:r>
              <a:rPr sz="4000"/>
              <a:t/>
            </a:r>
            <a:br>
              <a:rPr sz="4000"/>
            </a:br>
            <a:r>
              <a:rPr sz="6000">
                <a:latin typeface="+mn-lt"/>
                <a:ea typeface="+mn-ea"/>
                <a:cs typeface="+mn-cs"/>
                <a:sym typeface="Helvetica Light"/>
              </a:rPr>
              <a:t>CHAPTER TITLE</a:t>
            </a:r>
          </a:p>
        </p:txBody>
      </p:sp>
      <p:pic>
        <p:nvPicPr>
          <p:cNvPr id="19" name="partIV_header.png" descr="partIV_header.png"/>
          <p:cNvPicPr>
            <a:picLocks noChangeAspect="1"/>
          </p:cNvPicPr>
          <p:nvPr/>
        </p:nvPicPr>
        <p:blipFill>
          <a:blip r:embed="rId3">
            <a:extLst/>
          </a:blip>
          <a:stretch>
            <a:fillRect/>
          </a:stretch>
        </p:blipFill>
        <p:spPr>
          <a:xfrm>
            <a:off x="-1" y="-19050"/>
            <a:ext cx="13004801" cy="1676400"/>
          </a:xfrm>
          <a:prstGeom prst="rect">
            <a:avLst/>
          </a:prstGeom>
          <a:ln w="12700">
            <a:miter lim="400000"/>
          </a:ln>
        </p:spPr>
      </p:pic>
      <p:pic>
        <p:nvPicPr>
          <p:cNvPr id="20" name="partV_header.png" descr="partV_header.png"/>
          <p:cNvPicPr>
            <a:picLocks noChangeAspect="1"/>
          </p:cNvPicPr>
          <p:nvPr/>
        </p:nvPicPr>
        <p:blipFill>
          <a:blip r:embed="rId4">
            <a:extLst/>
          </a:blip>
          <a:stretch>
            <a:fillRect/>
          </a:stretch>
        </p:blipFill>
        <p:spPr>
          <a:xfrm>
            <a:off x="-1" y="0"/>
            <a:ext cx="13004801" cy="1676400"/>
          </a:xfrm>
          <a:prstGeom prst="rect">
            <a:avLst/>
          </a:prstGeom>
          <a:ln w="12700">
            <a:miter lim="400000"/>
          </a:ln>
        </p:spPr>
      </p:pic>
      <p:sp>
        <p:nvSpPr>
          <p:cNvPr id="2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ART I title + bullets copy">
    <p:spTree>
      <p:nvGrpSpPr>
        <p:cNvPr id="1" name=""/>
        <p:cNvGrpSpPr/>
        <p:nvPr/>
      </p:nvGrpSpPr>
      <p:grpSpPr>
        <a:xfrm>
          <a:off x="0" y="0"/>
          <a:ext cx="0" cy="0"/>
          <a:chOff x="0" y="0"/>
          <a:chExt cx="0" cy="0"/>
        </a:xfrm>
      </p:grpSpPr>
      <p:sp>
        <p:nvSpPr>
          <p:cNvPr id="28" name="The internet vs. the web…"/>
          <p:cNvSpPr txBox="1">
            <a:spLocks noGrp="1"/>
          </p:cNvSpPr>
          <p:nvPr>
            <p:ph type="body" sz="half" idx="13"/>
          </p:nvPr>
        </p:nvSpPr>
        <p:spPr>
          <a:xfrm>
            <a:off x="2270621" y="3094260"/>
            <a:ext cx="9781679" cy="5105848"/>
          </a:xfrm>
          <a:prstGeom prst="rect">
            <a:avLst/>
          </a:prstGeom>
        </p:spPr>
        <p:txBody>
          <a:bodyPr/>
          <a:lstStyle/>
          <a:p>
            <a:pPr marL="373379" indent="-373379" defTabSz="490727">
              <a:spcBef>
                <a:spcPts val="3500"/>
              </a:spcBef>
              <a:defRPr sz="3024" b="1">
                <a:latin typeface="+mj-lt"/>
                <a:ea typeface="+mj-ea"/>
                <a:cs typeface="+mj-cs"/>
                <a:sym typeface="Helvetica"/>
              </a:defRPr>
            </a:pPr>
            <a:r>
              <a:t>The internet vs. the web</a:t>
            </a:r>
          </a:p>
          <a:p>
            <a:pPr marL="373379" indent="-373379" defTabSz="490727">
              <a:spcBef>
                <a:spcPts val="3500"/>
              </a:spcBef>
              <a:defRPr sz="3024" b="1">
                <a:latin typeface="+mj-lt"/>
                <a:ea typeface="+mj-ea"/>
                <a:cs typeface="+mj-cs"/>
                <a:sym typeface="Helvetica"/>
              </a:defRPr>
            </a:pPr>
            <a:r>
              <a:t>History of the web</a:t>
            </a:r>
          </a:p>
          <a:p>
            <a:pPr marL="373379" indent="-373379" defTabSz="490727">
              <a:spcBef>
                <a:spcPts val="3500"/>
              </a:spcBef>
              <a:defRPr sz="3024" b="1">
                <a:latin typeface="+mj-lt"/>
                <a:ea typeface="+mj-ea"/>
                <a:cs typeface="+mj-cs"/>
                <a:sym typeface="Helvetica"/>
              </a:defRPr>
            </a:pPr>
            <a:r>
              <a:t>What servers do</a:t>
            </a:r>
          </a:p>
          <a:p>
            <a:pPr marL="373379" indent="-373379" defTabSz="490727">
              <a:spcBef>
                <a:spcPts val="3500"/>
              </a:spcBef>
              <a:defRPr sz="3024" b="1">
                <a:latin typeface="+mj-lt"/>
                <a:ea typeface="+mj-ea"/>
                <a:cs typeface="+mj-cs"/>
                <a:sym typeface="Helvetica"/>
              </a:defRPr>
            </a:pPr>
            <a:r>
              <a:t>What browsers do</a:t>
            </a:r>
          </a:p>
          <a:p>
            <a:pPr marL="373379" indent="-373379" defTabSz="490727">
              <a:spcBef>
                <a:spcPts val="3500"/>
              </a:spcBef>
              <a:defRPr sz="3024" b="1">
                <a:latin typeface="+mj-lt"/>
                <a:ea typeface="+mj-ea"/>
                <a:cs typeface="+mj-cs"/>
                <a:sym typeface="Helvetica"/>
              </a:defRPr>
            </a:pPr>
            <a:r>
              <a:t>URLs</a:t>
            </a:r>
          </a:p>
          <a:p>
            <a:pPr marL="373379" indent="-373379" defTabSz="490727">
              <a:spcBef>
                <a:spcPts val="3500"/>
              </a:spcBef>
              <a:defRPr sz="3024" b="1">
                <a:latin typeface="+mj-lt"/>
                <a:ea typeface="+mj-ea"/>
                <a:cs typeface="+mj-cs"/>
                <a:sym typeface="Helvetica"/>
              </a:defRPr>
            </a:pPr>
            <a:r>
              <a:t>How web pages are constructed </a:t>
            </a:r>
          </a:p>
        </p:txBody>
      </p:sp>
      <p:sp>
        <p:nvSpPr>
          <p:cNvPr id="2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PART I blank">
    <p:spTree>
      <p:nvGrpSpPr>
        <p:cNvPr id="1" name=""/>
        <p:cNvGrpSpPr/>
        <p:nvPr/>
      </p:nvGrpSpPr>
      <p:grpSpPr>
        <a:xfrm>
          <a:off x="0" y="0"/>
          <a:ext cx="0" cy="0"/>
          <a:chOff x="0" y="0"/>
          <a:chExt cx="0" cy="0"/>
        </a:xfrm>
      </p:grpSpPr>
      <p:pic>
        <p:nvPicPr>
          <p:cNvPr id="36" name="footer.png" descr="footer.png"/>
          <p:cNvPicPr>
            <a:picLocks noChangeAspect="1"/>
          </p:cNvPicPr>
          <p:nvPr/>
        </p:nvPicPr>
        <p:blipFill>
          <a:blip r:embed="rId2">
            <a:extLst/>
          </a:blip>
          <a:stretch>
            <a:fillRect/>
          </a:stretch>
        </p:blipFill>
        <p:spPr>
          <a:xfrm>
            <a:off x="0" y="9353550"/>
            <a:ext cx="13004800" cy="393700"/>
          </a:xfrm>
          <a:prstGeom prst="rect">
            <a:avLst/>
          </a:prstGeom>
          <a:ln w="12700">
            <a:miter lim="400000"/>
          </a:ln>
        </p:spPr>
      </p:pic>
      <p:sp>
        <p:nvSpPr>
          <p:cNvPr id="37" name="Rectangle"/>
          <p:cNvSpPr/>
          <p:nvPr/>
        </p:nvSpPr>
        <p:spPr>
          <a:xfrm>
            <a:off x="-12700" y="0"/>
            <a:ext cx="13124359" cy="230585"/>
          </a:xfrm>
          <a:prstGeom prst="rect">
            <a:avLst/>
          </a:prstGeom>
          <a:solidFill>
            <a:srgbClr val="27BDBE"/>
          </a:solidFill>
          <a:ln w="12700">
            <a:miter lim="400000"/>
          </a:ln>
        </p:spPr>
        <p:txBody>
          <a:bodyPr lIns="50800" tIns="50800" rIns="50800" bIns="50800" anchor="ctr"/>
          <a:lstStyle/>
          <a:p>
            <a:pPr>
              <a:defRPr sz="2400">
                <a:solidFill>
                  <a:srgbClr val="FFFFFF"/>
                </a:solidFill>
              </a:defRPr>
            </a:pPr>
            <a:endParaRPr/>
          </a:p>
        </p:txBody>
      </p:sp>
      <p:sp>
        <p:nvSpPr>
          <p:cNvPr id="38" name="Rectangle"/>
          <p:cNvSpPr/>
          <p:nvPr/>
        </p:nvSpPr>
        <p:spPr>
          <a:xfrm>
            <a:off x="-12700" y="0"/>
            <a:ext cx="13124359" cy="230585"/>
          </a:xfrm>
          <a:prstGeom prst="rect">
            <a:avLst/>
          </a:prstGeom>
          <a:solidFill>
            <a:srgbClr val="F7931D"/>
          </a:solidFill>
          <a:ln w="12700">
            <a:miter lim="400000"/>
          </a:ln>
        </p:spPr>
        <p:txBody>
          <a:bodyPr lIns="50800" tIns="50800" rIns="50800" bIns="50800" anchor="ctr"/>
          <a:lstStyle/>
          <a:p>
            <a:pPr>
              <a:defRPr sz="2400" b="1">
                <a:solidFill>
                  <a:srgbClr val="FFFFFF"/>
                </a:solidFill>
                <a:latin typeface="+mj-lt"/>
                <a:ea typeface="+mj-ea"/>
                <a:cs typeface="+mj-cs"/>
                <a:sym typeface="Helvetica"/>
              </a:defRPr>
            </a:pPr>
            <a:endParaRPr/>
          </a:p>
        </p:txBody>
      </p:sp>
      <p:sp>
        <p:nvSpPr>
          <p:cNvPr id="3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PART I title only">
    <p:spTree>
      <p:nvGrpSpPr>
        <p:cNvPr id="1" name=""/>
        <p:cNvGrpSpPr/>
        <p:nvPr/>
      </p:nvGrpSpPr>
      <p:grpSpPr>
        <a:xfrm>
          <a:off x="0" y="0"/>
          <a:ext cx="0" cy="0"/>
          <a:chOff x="0" y="0"/>
          <a:chExt cx="0" cy="0"/>
        </a:xfrm>
      </p:grpSpPr>
      <p:sp>
        <p:nvSpPr>
          <p:cNvPr id="46" name="Title Text"/>
          <p:cNvSpPr txBox="1">
            <a:spLocks noGrp="1"/>
          </p:cNvSpPr>
          <p:nvPr>
            <p:ph type="title"/>
          </p:nvPr>
        </p:nvSpPr>
        <p:spPr>
          <a:prstGeom prst="rect">
            <a:avLst/>
          </a:prstGeom>
        </p:spPr>
        <p:txBody>
          <a:bodyPr/>
          <a:lstStyle/>
          <a:p>
            <a:r>
              <a:t>Title Text</a:t>
            </a:r>
          </a:p>
        </p:txBody>
      </p:sp>
      <p:pic>
        <p:nvPicPr>
          <p:cNvPr id="47" name="footer.png" descr="footer.png"/>
          <p:cNvPicPr>
            <a:picLocks noChangeAspect="1"/>
          </p:cNvPicPr>
          <p:nvPr/>
        </p:nvPicPr>
        <p:blipFill>
          <a:blip r:embed="rId2">
            <a:extLst/>
          </a:blip>
          <a:stretch>
            <a:fillRect/>
          </a:stretch>
        </p:blipFill>
        <p:spPr>
          <a:xfrm>
            <a:off x="0" y="9353550"/>
            <a:ext cx="13004800" cy="393700"/>
          </a:xfrm>
          <a:prstGeom prst="rect">
            <a:avLst/>
          </a:prstGeom>
          <a:ln w="12700">
            <a:miter lim="400000"/>
          </a:ln>
        </p:spPr>
      </p:pic>
      <p:sp>
        <p:nvSpPr>
          <p:cNvPr id="48" name="Rectangle"/>
          <p:cNvSpPr/>
          <p:nvPr/>
        </p:nvSpPr>
        <p:spPr>
          <a:xfrm>
            <a:off x="-12700" y="0"/>
            <a:ext cx="13124359" cy="230585"/>
          </a:xfrm>
          <a:prstGeom prst="rect">
            <a:avLst/>
          </a:prstGeom>
          <a:solidFill>
            <a:srgbClr val="27BDBE"/>
          </a:solidFill>
          <a:ln w="12700">
            <a:miter lim="400000"/>
          </a:ln>
        </p:spPr>
        <p:txBody>
          <a:bodyPr lIns="50800" tIns="50800" rIns="50800" bIns="50800" anchor="ctr"/>
          <a:lstStyle/>
          <a:p>
            <a:pPr>
              <a:defRPr sz="2400">
                <a:solidFill>
                  <a:srgbClr val="FFFFFF"/>
                </a:solidFill>
              </a:defRPr>
            </a:pPr>
            <a:endParaRPr/>
          </a:p>
        </p:txBody>
      </p:sp>
      <p:sp>
        <p:nvSpPr>
          <p:cNvPr id="49" name="Rectangle"/>
          <p:cNvSpPr/>
          <p:nvPr/>
        </p:nvSpPr>
        <p:spPr>
          <a:xfrm>
            <a:off x="-12700" y="0"/>
            <a:ext cx="13124359" cy="230585"/>
          </a:xfrm>
          <a:prstGeom prst="rect">
            <a:avLst/>
          </a:prstGeom>
          <a:solidFill>
            <a:srgbClr val="F7931D"/>
          </a:solidFill>
          <a:ln w="12700">
            <a:miter lim="400000"/>
          </a:ln>
        </p:spPr>
        <p:txBody>
          <a:bodyPr lIns="50800" tIns="50800" rIns="50800" bIns="50800" anchor="ctr"/>
          <a:lstStyle/>
          <a:p>
            <a:pPr>
              <a:defRPr sz="2400">
                <a:solidFill>
                  <a:srgbClr val="FFFFFF"/>
                </a:solidFill>
              </a:defRPr>
            </a:pPr>
            <a:endParaRPr/>
          </a:p>
        </p:txBody>
      </p:sp>
      <p:sp>
        <p:nvSpPr>
          <p:cNvPr id="5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PART I title + bullets">
    <p:spTree>
      <p:nvGrpSpPr>
        <p:cNvPr id="1" name=""/>
        <p:cNvGrpSpPr/>
        <p:nvPr/>
      </p:nvGrpSpPr>
      <p:grpSpPr>
        <a:xfrm>
          <a:off x="0" y="0"/>
          <a:ext cx="0" cy="0"/>
          <a:chOff x="0" y="0"/>
          <a:chExt cx="0" cy="0"/>
        </a:xfrm>
      </p:grpSpPr>
      <p:sp>
        <p:nvSpPr>
          <p:cNvPr id="57" name="Title Text"/>
          <p:cNvSpPr txBox="1">
            <a:spLocks noGrp="1"/>
          </p:cNvSpPr>
          <p:nvPr>
            <p:ph type="title"/>
          </p:nvPr>
        </p:nvSpPr>
        <p:spPr>
          <a:prstGeom prst="rect">
            <a:avLst/>
          </a:prstGeom>
        </p:spPr>
        <p:txBody>
          <a:bodyPr/>
          <a:lstStyle/>
          <a:p>
            <a:r>
              <a:t>Title Text</a:t>
            </a:r>
          </a:p>
        </p:txBody>
      </p:sp>
      <p:sp>
        <p:nvSpPr>
          <p:cNvPr id="58" name="Body Level One…"/>
          <p:cNvSpPr txBox="1">
            <a:spLocks noGrp="1"/>
          </p:cNvSpPr>
          <p:nvPr>
            <p:ph type="body" idx="1"/>
          </p:nvPr>
        </p:nvSpPr>
        <p:spPr>
          <a:prstGeom prst="rect">
            <a:avLst/>
          </a:prstGeom>
        </p:spPr>
        <p:txBody>
          <a:bodyPr anchor="t"/>
          <a:lstStyle>
            <a:lvl1pPr marL="0" indent="0">
              <a:spcBef>
                <a:spcPts val="3600"/>
              </a:spcBef>
              <a:buSzTx/>
              <a:buNone/>
              <a:defRPr sz="3000"/>
            </a:lvl1pPr>
            <a:lvl2pPr marL="0" indent="228600">
              <a:spcBef>
                <a:spcPts val="3600"/>
              </a:spcBef>
              <a:buSzTx/>
              <a:buNone/>
              <a:defRPr sz="3000"/>
            </a:lvl2pPr>
            <a:lvl3pPr marL="0" indent="457200">
              <a:spcBef>
                <a:spcPts val="3600"/>
              </a:spcBef>
              <a:buSzTx/>
              <a:buNone/>
              <a:defRPr sz="3000"/>
            </a:lvl3pPr>
            <a:lvl4pPr marL="0" indent="685800">
              <a:spcBef>
                <a:spcPts val="3600"/>
              </a:spcBef>
              <a:buSzTx/>
              <a:buNone/>
              <a:defRPr sz="3000"/>
            </a:lvl4pPr>
            <a:lvl5pPr marL="0" indent="914400">
              <a:spcBef>
                <a:spcPts val="3600"/>
              </a:spcBef>
              <a:buSzTx/>
              <a:buNone/>
              <a:defRPr sz="3000"/>
            </a:lvl5pPr>
          </a:lstStyle>
          <a:p>
            <a:r>
              <a:t>Body Level One</a:t>
            </a:r>
          </a:p>
          <a:p>
            <a:pPr lvl="1"/>
            <a:r>
              <a:t>Body Level Two</a:t>
            </a:r>
          </a:p>
          <a:p>
            <a:pPr lvl="2"/>
            <a:r>
              <a:t>Body Level Three</a:t>
            </a:r>
          </a:p>
          <a:p>
            <a:pPr lvl="3"/>
            <a:r>
              <a:t>Body Level Four</a:t>
            </a:r>
          </a:p>
          <a:p>
            <a:pPr lvl="4"/>
            <a:r>
              <a:t>Body Level Five</a:t>
            </a:r>
          </a:p>
        </p:txBody>
      </p:sp>
      <p:pic>
        <p:nvPicPr>
          <p:cNvPr id="59" name="footer.png" descr="footer.png"/>
          <p:cNvPicPr>
            <a:picLocks noChangeAspect="1"/>
          </p:cNvPicPr>
          <p:nvPr/>
        </p:nvPicPr>
        <p:blipFill>
          <a:blip r:embed="rId2">
            <a:extLst/>
          </a:blip>
          <a:stretch>
            <a:fillRect/>
          </a:stretch>
        </p:blipFill>
        <p:spPr>
          <a:xfrm>
            <a:off x="0" y="9353550"/>
            <a:ext cx="13004800" cy="393700"/>
          </a:xfrm>
          <a:prstGeom prst="rect">
            <a:avLst/>
          </a:prstGeom>
          <a:ln w="12700">
            <a:miter lim="400000"/>
          </a:ln>
        </p:spPr>
      </p:pic>
      <p:sp>
        <p:nvSpPr>
          <p:cNvPr id="60" name="Rectangle"/>
          <p:cNvSpPr/>
          <p:nvPr/>
        </p:nvSpPr>
        <p:spPr>
          <a:xfrm>
            <a:off x="-12700" y="0"/>
            <a:ext cx="13124359" cy="230585"/>
          </a:xfrm>
          <a:prstGeom prst="rect">
            <a:avLst/>
          </a:prstGeom>
          <a:solidFill>
            <a:srgbClr val="27BDBE"/>
          </a:solidFill>
          <a:ln w="12700">
            <a:miter lim="400000"/>
          </a:ln>
        </p:spPr>
        <p:txBody>
          <a:bodyPr lIns="50800" tIns="50800" rIns="50800" bIns="50800" anchor="ctr"/>
          <a:lstStyle/>
          <a:p>
            <a:pPr>
              <a:defRPr sz="2400">
                <a:solidFill>
                  <a:srgbClr val="FFFFFF"/>
                </a:solidFill>
              </a:defRPr>
            </a:pPr>
            <a:endParaRPr/>
          </a:p>
        </p:txBody>
      </p:sp>
      <p:sp>
        <p:nvSpPr>
          <p:cNvPr id="61" name="Rectangle"/>
          <p:cNvSpPr/>
          <p:nvPr/>
        </p:nvSpPr>
        <p:spPr>
          <a:xfrm>
            <a:off x="-12700" y="0"/>
            <a:ext cx="13124359" cy="230585"/>
          </a:xfrm>
          <a:prstGeom prst="rect">
            <a:avLst/>
          </a:prstGeom>
          <a:solidFill>
            <a:srgbClr val="F7931D"/>
          </a:solidFill>
          <a:ln w="12700">
            <a:miter lim="400000"/>
          </a:ln>
        </p:spPr>
        <p:txBody>
          <a:bodyPr lIns="50800" tIns="50800" rIns="50800" bIns="50800" anchor="ctr"/>
          <a:lstStyle/>
          <a:p>
            <a:pPr>
              <a:defRPr sz="2400">
                <a:solidFill>
                  <a:srgbClr val="FFFFFF"/>
                </a:solidFill>
              </a:defRPr>
            </a:pPr>
            <a:endParaRPr/>
          </a:p>
        </p:txBody>
      </p:sp>
      <p:sp>
        <p:nvSpPr>
          <p:cNvPr id="6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PART I title, centered list">
    <p:spTree>
      <p:nvGrpSpPr>
        <p:cNvPr id="1" name=""/>
        <p:cNvGrpSpPr/>
        <p:nvPr/>
      </p:nvGrpSpPr>
      <p:grpSpPr>
        <a:xfrm>
          <a:off x="0" y="0"/>
          <a:ext cx="0" cy="0"/>
          <a:chOff x="0" y="0"/>
          <a:chExt cx="0" cy="0"/>
        </a:xfrm>
      </p:grpSpPr>
      <p:sp>
        <p:nvSpPr>
          <p:cNvPr id="69" name="Title Text"/>
          <p:cNvSpPr txBox="1">
            <a:spLocks noGrp="1"/>
          </p:cNvSpPr>
          <p:nvPr>
            <p:ph type="title"/>
          </p:nvPr>
        </p:nvSpPr>
        <p:spPr>
          <a:prstGeom prst="rect">
            <a:avLst/>
          </a:prstGeom>
        </p:spPr>
        <p:txBody>
          <a:bodyPr/>
          <a:lstStyle/>
          <a:p>
            <a:r>
              <a:t>Title Text</a:t>
            </a:r>
          </a:p>
        </p:txBody>
      </p:sp>
      <p:pic>
        <p:nvPicPr>
          <p:cNvPr id="70" name="footer.png" descr="footer.png"/>
          <p:cNvPicPr>
            <a:picLocks noChangeAspect="1"/>
          </p:cNvPicPr>
          <p:nvPr/>
        </p:nvPicPr>
        <p:blipFill>
          <a:blip r:embed="rId2">
            <a:extLst/>
          </a:blip>
          <a:stretch>
            <a:fillRect/>
          </a:stretch>
        </p:blipFill>
        <p:spPr>
          <a:xfrm>
            <a:off x="0" y="9353550"/>
            <a:ext cx="13004800" cy="393700"/>
          </a:xfrm>
          <a:prstGeom prst="rect">
            <a:avLst/>
          </a:prstGeom>
          <a:ln w="12700">
            <a:miter lim="400000"/>
          </a:ln>
        </p:spPr>
      </p:pic>
      <p:sp>
        <p:nvSpPr>
          <p:cNvPr id="71" name="Rectangle"/>
          <p:cNvSpPr/>
          <p:nvPr/>
        </p:nvSpPr>
        <p:spPr>
          <a:xfrm>
            <a:off x="-12700" y="0"/>
            <a:ext cx="13124359" cy="230585"/>
          </a:xfrm>
          <a:prstGeom prst="rect">
            <a:avLst/>
          </a:prstGeom>
          <a:solidFill>
            <a:srgbClr val="27BDBE"/>
          </a:solidFill>
          <a:ln w="12700">
            <a:miter lim="400000"/>
          </a:ln>
        </p:spPr>
        <p:txBody>
          <a:bodyPr lIns="50800" tIns="50800" rIns="50800" bIns="50800" anchor="ctr"/>
          <a:lstStyle/>
          <a:p>
            <a:pPr>
              <a:defRPr sz="2400">
                <a:solidFill>
                  <a:srgbClr val="FFFFFF"/>
                </a:solidFill>
              </a:defRPr>
            </a:pPr>
            <a:endParaRPr/>
          </a:p>
        </p:txBody>
      </p:sp>
      <p:sp>
        <p:nvSpPr>
          <p:cNvPr id="72" name="Body Level One…"/>
          <p:cNvSpPr txBox="1">
            <a:spLocks noGrp="1"/>
          </p:cNvSpPr>
          <p:nvPr>
            <p:ph type="body" idx="1"/>
          </p:nvPr>
        </p:nvSpPr>
        <p:spPr>
          <a:xfrm>
            <a:off x="952500" y="2609850"/>
            <a:ext cx="11099800" cy="6286500"/>
          </a:xfrm>
          <a:prstGeom prst="rect">
            <a:avLst/>
          </a:prstGeom>
        </p:spPr>
        <p:txBody>
          <a:bodyPr/>
          <a:lstStyle>
            <a:lvl1pPr marL="0" indent="0" algn="ctr">
              <a:buSzTx/>
              <a:buNone/>
              <a:defRPr sz="4000"/>
            </a:lvl1pPr>
            <a:lvl2pPr marL="0" indent="228600" algn="ctr">
              <a:buSzTx/>
              <a:buNone/>
              <a:defRPr sz="4000"/>
            </a:lvl2pPr>
            <a:lvl3pPr marL="0" indent="457200" algn="ctr">
              <a:buSzTx/>
              <a:buNone/>
              <a:defRPr sz="4000"/>
            </a:lvl3pPr>
            <a:lvl4pPr marL="0" indent="685800" algn="ctr">
              <a:buSzTx/>
              <a:buNone/>
              <a:defRPr sz="4000"/>
            </a:lvl4pPr>
            <a:lvl5pPr marL="0" indent="914400" algn="ctr">
              <a:buSzTx/>
              <a:buNone/>
              <a:defRPr sz="4000"/>
            </a:lvl5pPr>
          </a:lstStyle>
          <a:p>
            <a:r>
              <a:t>Body Level One</a:t>
            </a:r>
          </a:p>
          <a:p>
            <a:pPr lvl="1"/>
            <a:r>
              <a:t>Body Level Two</a:t>
            </a:r>
          </a:p>
          <a:p>
            <a:pPr lvl="2"/>
            <a:r>
              <a:t>Body Level Three</a:t>
            </a:r>
          </a:p>
          <a:p>
            <a:pPr lvl="3"/>
            <a:r>
              <a:t>Body Level Four</a:t>
            </a:r>
          </a:p>
          <a:p>
            <a:pPr lvl="4"/>
            <a:r>
              <a:t>Body Level Five</a:t>
            </a:r>
          </a:p>
        </p:txBody>
      </p:sp>
      <p:sp>
        <p:nvSpPr>
          <p:cNvPr id="73" name="Rectangle"/>
          <p:cNvSpPr/>
          <p:nvPr/>
        </p:nvSpPr>
        <p:spPr>
          <a:xfrm>
            <a:off x="-12700" y="0"/>
            <a:ext cx="13124359" cy="230585"/>
          </a:xfrm>
          <a:prstGeom prst="rect">
            <a:avLst/>
          </a:prstGeom>
          <a:solidFill>
            <a:srgbClr val="F7931D"/>
          </a:solidFill>
          <a:ln w="12700">
            <a:miter lim="400000"/>
          </a:ln>
        </p:spPr>
        <p:txBody>
          <a:bodyPr lIns="50800" tIns="50800" rIns="50800" bIns="50800" anchor="ctr"/>
          <a:lstStyle/>
          <a:p>
            <a:pPr>
              <a:defRPr sz="2400">
                <a:solidFill>
                  <a:srgbClr val="FFFFFF"/>
                </a:solidFill>
              </a:defRPr>
            </a:pPr>
            <a:endParaRPr/>
          </a:p>
        </p:txBody>
      </p:sp>
      <p:sp>
        <p:nvSpPr>
          <p:cNvPr id="7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8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9"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footer.png" descr="footer.png"/>
          <p:cNvPicPr>
            <a:picLocks noChangeAspect="1"/>
          </p:cNvPicPr>
          <p:nvPr/>
        </p:nvPicPr>
        <p:blipFill>
          <a:blip r:embed="rId9">
            <a:extLst/>
          </a:blip>
          <a:stretch>
            <a:fillRect/>
          </a:stretch>
        </p:blipFill>
        <p:spPr>
          <a:xfrm>
            <a:off x="0" y="9353550"/>
            <a:ext cx="13004800" cy="393700"/>
          </a:xfrm>
          <a:prstGeom prst="rect">
            <a:avLst/>
          </a:prstGeom>
          <a:ln w="12700">
            <a:miter lim="400000"/>
          </a:ln>
        </p:spPr>
      </p:pic>
      <p:sp>
        <p:nvSpPr>
          <p:cNvPr id="3" name="Rectangle"/>
          <p:cNvSpPr/>
          <p:nvPr/>
        </p:nvSpPr>
        <p:spPr>
          <a:xfrm>
            <a:off x="-12700" y="0"/>
            <a:ext cx="13124359" cy="230585"/>
          </a:xfrm>
          <a:prstGeom prst="rect">
            <a:avLst/>
          </a:prstGeom>
          <a:solidFill>
            <a:srgbClr val="27BDBE"/>
          </a:solidFill>
          <a:ln w="12700">
            <a:miter lim="400000"/>
          </a:ln>
        </p:spPr>
        <p:txBody>
          <a:bodyPr lIns="50800" tIns="50800" rIns="50800" bIns="50800" anchor="ctr"/>
          <a:lstStyle/>
          <a:p>
            <a:pPr>
              <a:defRPr sz="2400">
                <a:solidFill>
                  <a:srgbClr val="FFFFFF"/>
                </a:solidFill>
              </a:defRPr>
            </a:pPr>
            <a:endParaRPr/>
          </a:p>
        </p:txBody>
      </p:sp>
      <p:sp>
        <p:nvSpPr>
          <p:cNvPr id="4" name="OVERVIEW"/>
          <p:cNvSpPr txBox="1"/>
          <p:nvPr/>
        </p:nvSpPr>
        <p:spPr>
          <a:xfrm>
            <a:off x="952500" y="533400"/>
            <a:ext cx="11099800" cy="2159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a:bodyPr>
          <a:lstStyle>
            <a:lvl1pPr>
              <a:defRPr sz="4800" b="1">
                <a:solidFill>
                  <a:srgbClr val="53585F"/>
                </a:solidFill>
                <a:latin typeface="+mj-lt"/>
                <a:ea typeface="+mj-ea"/>
                <a:cs typeface="+mj-cs"/>
                <a:sym typeface="Helvetica"/>
              </a:defRPr>
            </a:lvl1pPr>
          </a:lstStyle>
          <a:p>
            <a:r>
              <a:t>OVERVIEW</a:t>
            </a:r>
          </a:p>
        </p:txBody>
      </p:sp>
      <p:sp>
        <p:nvSpPr>
          <p:cNvPr id="5" name="Line"/>
          <p:cNvSpPr/>
          <p:nvPr/>
        </p:nvSpPr>
        <p:spPr>
          <a:xfrm>
            <a:off x="1197470" y="2074763"/>
            <a:ext cx="10609860" cy="1"/>
          </a:xfrm>
          <a:prstGeom prst="line">
            <a:avLst/>
          </a:prstGeom>
          <a:ln w="25400">
            <a:solidFill>
              <a:srgbClr val="000000"/>
            </a:solidFill>
            <a:miter lim="400000"/>
          </a:ln>
        </p:spPr>
        <p:txBody>
          <a:bodyPr lIns="50800" tIns="50800" rIns="50800" bIns="50800" anchor="ctr"/>
          <a:lstStyle/>
          <a:p>
            <a:pPr>
              <a:defRPr sz="2400"/>
            </a:pPr>
            <a:endParaRPr/>
          </a:p>
        </p:txBody>
      </p:sp>
      <p:sp>
        <p:nvSpPr>
          <p:cNvPr id="6" name="Line"/>
          <p:cNvSpPr/>
          <p:nvPr/>
        </p:nvSpPr>
        <p:spPr>
          <a:xfrm>
            <a:off x="1197470" y="1146323"/>
            <a:ext cx="10609860" cy="1"/>
          </a:xfrm>
          <a:prstGeom prst="line">
            <a:avLst/>
          </a:prstGeom>
          <a:ln w="25400">
            <a:solidFill>
              <a:srgbClr val="000000"/>
            </a:solidFill>
            <a:miter lim="400000"/>
          </a:ln>
        </p:spPr>
        <p:txBody>
          <a:bodyPr lIns="50800" tIns="50800" rIns="50800" bIns="50800" anchor="ctr"/>
          <a:lstStyle/>
          <a:p>
            <a:pPr>
              <a:defRPr sz="2400"/>
            </a:pPr>
            <a:endParaRPr/>
          </a:p>
        </p:txBody>
      </p:sp>
      <p:sp>
        <p:nvSpPr>
          <p:cNvPr id="7" name="Rectangle"/>
          <p:cNvSpPr/>
          <p:nvPr/>
        </p:nvSpPr>
        <p:spPr>
          <a:xfrm>
            <a:off x="-12700" y="0"/>
            <a:ext cx="13124359" cy="230585"/>
          </a:xfrm>
          <a:prstGeom prst="rect">
            <a:avLst/>
          </a:prstGeom>
          <a:solidFill>
            <a:srgbClr val="F7931D"/>
          </a:solidFill>
          <a:ln w="12700">
            <a:miter lim="400000"/>
          </a:ln>
        </p:spPr>
        <p:txBody>
          <a:bodyPr lIns="50800" tIns="50800" rIns="50800" bIns="50800" anchor="ctr"/>
          <a:lstStyle/>
          <a:p>
            <a:pPr>
              <a:defRPr sz="2400">
                <a:solidFill>
                  <a:srgbClr val="FFFFFF"/>
                </a:solidFill>
              </a:defRPr>
            </a:pPr>
            <a:endParaRPr/>
          </a:p>
        </p:txBody>
      </p:sp>
      <p:sp>
        <p:nvSpPr>
          <p:cNvPr id="8"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a:bodyPr>
          <a:lstStyle/>
          <a:p>
            <a:r>
              <a:t>Title Text</a:t>
            </a:r>
          </a:p>
        </p:txBody>
      </p:sp>
      <p:sp>
        <p:nvSpPr>
          <p:cNvPr id="9"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10"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ransition xmlns:p14="http://schemas.microsoft.com/office/powerpoint/2010/main" spd="med"/>
  <p:txStyles>
    <p:titleStyle>
      <a:lvl1pPr marL="0" marR="0" indent="0" algn="ctr" defTabSz="584200" latinLnBrk="0">
        <a:lnSpc>
          <a:spcPct val="100000"/>
        </a:lnSpc>
        <a:spcBef>
          <a:spcPts val="0"/>
        </a:spcBef>
        <a:spcAft>
          <a:spcPts val="0"/>
        </a:spcAft>
        <a:buClrTx/>
        <a:buSzTx/>
        <a:buFontTx/>
        <a:buNone/>
        <a:tabLst/>
        <a:defRPr sz="4800" b="1" i="0" u="none" strike="noStrike" cap="none" spc="0" baseline="0">
          <a:ln>
            <a:noFill/>
          </a:ln>
          <a:solidFill>
            <a:srgbClr val="53585F"/>
          </a:solidFill>
          <a:uFillTx/>
          <a:latin typeface="+mj-lt"/>
          <a:ea typeface="+mj-ea"/>
          <a:cs typeface="+mj-cs"/>
          <a:sym typeface="Helvetica"/>
        </a:defRPr>
      </a:lvl1pPr>
      <a:lvl2pPr marL="0" marR="0" indent="228600" algn="ctr" defTabSz="584200" latinLnBrk="0">
        <a:lnSpc>
          <a:spcPct val="100000"/>
        </a:lnSpc>
        <a:spcBef>
          <a:spcPts val="0"/>
        </a:spcBef>
        <a:spcAft>
          <a:spcPts val="0"/>
        </a:spcAft>
        <a:buClrTx/>
        <a:buSzTx/>
        <a:buFontTx/>
        <a:buNone/>
        <a:tabLst/>
        <a:defRPr sz="4800" b="1" i="0" u="none" strike="noStrike" cap="none" spc="0" baseline="0">
          <a:ln>
            <a:noFill/>
          </a:ln>
          <a:solidFill>
            <a:srgbClr val="53585F"/>
          </a:solidFill>
          <a:uFillTx/>
          <a:latin typeface="+mj-lt"/>
          <a:ea typeface="+mj-ea"/>
          <a:cs typeface="+mj-cs"/>
          <a:sym typeface="Helvetica"/>
        </a:defRPr>
      </a:lvl2pPr>
      <a:lvl3pPr marL="0" marR="0" indent="457200" algn="ctr" defTabSz="584200" latinLnBrk="0">
        <a:lnSpc>
          <a:spcPct val="100000"/>
        </a:lnSpc>
        <a:spcBef>
          <a:spcPts val="0"/>
        </a:spcBef>
        <a:spcAft>
          <a:spcPts val="0"/>
        </a:spcAft>
        <a:buClrTx/>
        <a:buSzTx/>
        <a:buFontTx/>
        <a:buNone/>
        <a:tabLst/>
        <a:defRPr sz="4800" b="1" i="0" u="none" strike="noStrike" cap="none" spc="0" baseline="0">
          <a:ln>
            <a:noFill/>
          </a:ln>
          <a:solidFill>
            <a:srgbClr val="53585F"/>
          </a:solidFill>
          <a:uFillTx/>
          <a:latin typeface="+mj-lt"/>
          <a:ea typeface="+mj-ea"/>
          <a:cs typeface="+mj-cs"/>
          <a:sym typeface="Helvetica"/>
        </a:defRPr>
      </a:lvl3pPr>
      <a:lvl4pPr marL="0" marR="0" indent="685800" algn="ctr" defTabSz="584200" latinLnBrk="0">
        <a:lnSpc>
          <a:spcPct val="100000"/>
        </a:lnSpc>
        <a:spcBef>
          <a:spcPts val="0"/>
        </a:spcBef>
        <a:spcAft>
          <a:spcPts val="0"/>
        </a:spcAft>
        <a:buClrTx/>
        <a:buSzTx/>
        <a:buFontTx/>
        <a:buNone/>
        <a:tabLst/>
        <a:defRPr sz="4800" b="1" i="0" u="none" strike="noStrike" cap="none" spc="0" baseline="0">
          <a:ln>
            <a:noFill/>
          </a:ln>
          <a:solidFill>
            <a:srgbClr val="53585F"/>
          </a:solidFill>
          <a:uFillTx/>
          <a:latin typeface="+mj-lt"/>
          <a:ea typeface="+mj-ea"/>
          <a:cs typeface="+mj-cs"/>
          <a:sym typeface="Helvetica"/>
        </a:defRPr>
      </a:lvl4pPr>
      <a:lvl5pPr marL="0" marR="0" indent="914400" algn="ctr" defTabSz="584200" latinLnBrk="0">
        <a:lnSpc>
          <a:spcPct val="100000"/>
        </a:lnSpc>
        <a:spcBef>
          <a:spcPts val="0"/>
        </a:spcBef>
        <a:spcAft>
          <a:spcPts val="0"/>
        </a:spcAft>
        <a:buClrTx/>
        <a:buSzTx/>
        <a:buFontTx/>
        <a:buNone/>
        <a:tabLst/>
        <a:defRPr sz="4800" b="1" i="0" u="none" strike="noStrike" cap="none" spc="0" baseline="0">
          <a:ln>
            <a:noFill/>
          </a:ln>
          <a:solidFill>
            <a:srgbClr val="53585F"/>
          </a:solidFill>
          <a:uFillTx/>
          <a:latin typeface="+mj-lt"/>
          <a:ea typeface="+mj-ea"/>
          <a:cs typeface="+mj-cs"/>
          <a:sym typeface="Helvetica"/>
        </a:defRPr>
      </a:lvl5pPr>
      <a:lvl6pPr marL="0" marR="0" indent="1143000" algn="ctr" defTabSz="584200" latinLnBrk="0">
        <a:lnSpc>
          <a:spcPct val="100000"/>
        </a:lnSpc>
        <a:spcBef>
          <a:spcPts val="0"/>
        </a:spcBef>
        <a:spcAft>
          <a:spcPts val="0"/>
        </a:spcAft>
        <a:buClrTx/>
        <a:buSzTx/>
        <a:buFontTx/>
        <a:buNone/>
        <a:tabLst/>
        <a:defRPr sz="4800" b="1" i="0" u="none" strike="noStrike" cap="none" spc="0" baseline="0">
          <a:ln>
            <a:noFill/>
          </a:ln>
          <a:solidFill>
            <a:srgbClr val="53585F"/>
          </a:solidFill>
          <a:uFillTx/>
          <a:latin typeface="+mj-lt"/>
          <a:ea typeface="+mj-ea"/>
          <a:cs typeface="+mj-cs"/>
          <a:sym typeface="Helvetica"/>
        </a:defRPr>
      </a:lvl6pPr>
      <a:lvl7pPr marL="0" marR="0" indent="1371600" algn="ctr" defTabSz="584200" latinLnBrk="0">
        <a:lnSpc>
          <a:spcPct val="100000"/>
        </a:lnSpc>
        <a:spcBef>
          <a:spcPts val="0"/>
        </a:spcBef>
        <a:spcAft>
          <a:spcPts val="0"/>
        </a:spcAft>
        <a:buClrTx/>
        <a:buSzTx/>
        <a:buFontTx/>
        <a:buNone/>
        <a:tabLst/>
        <a:defRPr sz="4800" b="1" i="0" u="none" strike="noStrike" cap="none" spc="0" baseline="0">
          <a:ln>
            <a:noFill/>
          </a:ln>
          <a:solidFill>
            <a:srgbClr val="53585F"/>
          </a:solidFill>
          <a:uFillTx/>
          <a:latin typeface="+mj-lt"/>
          <a:ea typeface="+mj-ea"/>
          <a:cs typeface="+mj-cs"/>
          <a:sym typeface="Helvetica"/>
        </a:defRPr>
      </a:lvl7pPr>
      <a:lvl8pPr marL="0" marR="0" indent="1600200" algn="ctr" defTabSz="584200" latinLnBrk="0">
        <a:lnSpc>
          <a:spcPct val="100000"/>
        </a:lnSpc>
        <a:spcBef>
          <a:spcPts val="0"/>
        </a:spcBef>
        <a:spcAft>
          <a:spcPts val="0"/>
        </a:spcAft>
        <a:buClrTx/>
        <a:buSzTx/>
        <a:buFontTx/>
        <a:buNone/>
        <a:tabLst/>
        <a:defRPr sz="4800" b="1" i="0" u="none" strike="noStrike" cap="none" spc="0" baseline="0">
          <a:ln>
            <a:noFill/>
          </a:ln>
          <a:solidFill>
            <a:srgbClr val="53585F"/>
          </a:solidFill>
          <a:uFillTx/>
          <a:latin typeface="+mj-lt"/>
          <a:ea typeface="+mj-ea"/>
          <a:cs typeface="+mj-cs"/>
          <a:sym typeface="Helvetica"/>
        </a:defRPr>
      </a:lvl8pPr>
      <a:lvl9pPr marL="0" marR="0" indent="1828800" algn="ctr" defTabSz="584200" latinLnBrk="0">
        <a:lnSpc>
          <a:spcPct val="100000"/>
        </a:lnSpc>
        <a:spcBef>
          <a:spcPts val="0"/>
        </a:spcBef>
        <a:spcAft>
          <a:spcPts val="0"/>
        </a:spcAft>
        <a:buClrTx/>
        <a:buSzTx/>
        <a:buFontTx/>
        <a:buNone/>
        <a:tabLst/>
        <a:defRPr sz="4800" b="1" i="0" u="none" strike="noStrike" cap="none" spc="0" baseline="0">
          <a:ln>
            <a:noFill/>
          </a:ln>
          <a:solidFill>
            <a:srgbClr val="53585F"/>
          </a:solidFill>
          <a:uFillTx/>
          <a:latin typeface="+mj-lt"/>
          <a:ea typeface="+mj-ea"/>
          <a:cs typeface="+mj-cs"/>
          <a:sym typeface="Helvetica"/>
        </a:defRPr>
      </a:lvl9pPr>
    </p:titleStyle>
    <p:bodyStyle>
      <a:lvl1pPr marL="444500" marR="0" indent="-444500" algn="l" defTabSz="584200" latinLnBrk="0">
        <a:lnSpc>
          <a:spcPct val="100000"/>
        </a:lnSpc>
        <a:spcBef>
          <a:spcPts val="4200"/>
        </a:spcBef>
        <a:spcAft>
          <a:spcPts val="0"/>
        </a:spcAft>
        <a:buClrTx/>
        <a:buSzPct val="75000"/>
        <a:buFontTx/>
        <a:buChar char="•"/>
        <a:tabLst/>
        <a:defRPr sz="3600" b="0" i="0" u="none" strike="noStrike" cap="none" spc="0" baseline="0">
          <a:ln>
            <a:noFill/>
          </a:ln>
          <a:solidFill>
            <a:srgbClr val="53585F"/>
          </a:solidFill>
          <a:uFillTx/>
          <a:latin typeface="+mn-lt"/>
          <a:ea typeface="+mn-ea"/>
          <a:cs typeface="+mn-cs"/>
          <a:sym typeface="Helvetica Light"/>
        </a:defRPr>
      </a:lvl1pPr>
      <a:lvl2pPr marL="889000" marR="0" indent="-444500" algn="l" defTabSz="584200" latinLnBrk="0">
        <a:lnSpc>
          <a:spcPct val="100000"/>
        </a:lnSpc>
        <a:spcBef>
          <a:spcPts val="4200"/>
        </a:spcBef>
        <a:spcAft>
          <a:spcPts val="0"/>
        </a:spcAft>
        <a:buClrTx/>
        <a:buSzPct val="75000"/>
        <a:buFontTx/>
        <a:buChar char="•"/>
        <a:tabLst/>
        <a:defRPr sz="3600" b="0" i="0" u="none" strike="noStrike" cap="none" spc="0" baseline="0">
          <a:ln>
            <a:noFill/>
          </a:ln>
          <a:solidFill>
            <a:srgbClr val="53585F"/>
          </a:solidFill>
          <a:uFillTx/>
          <a:latin typeface="+mn-lt"/>
          <a:ea typeface="+mn-ea"/>
          <a:cs typeface="+mn-cs"/>
          <a:sym typeface="Helvetica Light"/>
        </a:defRPr>
      </a:lvl2pPr>
      <a:lvl3pPr marL="1333500" marR="0" indent="-444500" algn="l" defTabSz="584200" latinLnBrk="0">
        <a:lnSpc>
          <a:spcPct val="100000"/>
        </a:lnSpc>
        <a:spcBef>
          <a:spcPts val="4200"/>
        </a:spcBef>
        <a:spcAft>
          <a:spcPts val="0"/>
        </a:spcAft>
        <a:buClrTx/>
        <a:buSzPct val="75000"/>
        <a:buFontTx/>
        <a:buChar char="•"/>
        <a:tabLst/>
        <a:defRPr sz="3600" b="0" i="0" u="none" strike="noStrike" cap="none" spc="0" baseline="0">
          <a:ln>
            <a:noFill/>
          </a:ln>
          <a:solidFill>
            <a:srgbClr val="53585F"/>
          </a:solidFill>
          <a:uFillTx/>
          <a:latin typeface="+mn-lt"/>
          <a:ea typeface="+mn-ea"/>
          <a:cs typeface="+mn-cs"/>
          <a:sym typeface="Helvetica Light"/>
        </a:defRPr>
      </a:lvl3pPr>
      <a:lvl4pPr marL="1778000" marR="0" indent="-444500" algn="l" defTabSz="584200" latinLnBrk="0">
        <a:lnSpc>
          <a:spcPct val="100000"/>
        </a:lnSpc>
        <a:spcBef>
          <a:spcPts val="4200"/>
        </a:spcBef>
        <a:spcAft>
          <a:spcPts val="0"/>
        </a:spcAft>
        <a:buClrTx/>
        <a:buSzPct val="75000"/>
        <a:buFontTx/>
        <a:buChar char="•"/>
        <a:tabLst/>
        <a:defRPr sz="3600" b="0" i="0" u="none" strike="noStrike" cap="none" spc="0" baseline="0">
          <a:ln>
            <a:noFill/>
          </a:ln>
          <a:solidFill>
            <a:srgbClr val="53585F"/>
          </a:solidFill>
          <a:uFillTx/>
          <a:latin typeface="+mn-lt"/>
          <a:ea typeface="+mn-ea"/>
          <a:cs typeface="+mn-cs"/>
          <a:sym typeface="Helvetica Light"/>
        </a:defRPr>
      </a:lvl4pPr>
      <a:lvl5pPr marL="2222500" marR="0" indent="-444500" algn="l" defTabSz="584200" latinLnBrk="0">
        <a:lnSpc>
          <a:spcPct val="100000"/>
        </a:lnSpc>
        <a:spcBef>
          <a:spcPts val="4200"/>
        </a:spcBef>
        <a:spcAft>
          <a:spcPts val="0"/>
        </a:spcAft>
        <a:buClrTx/>
        <a:buSzPct val="75000"/>
        <a:buFontTx/>
        <a:buChar char="•"/>
        <a:tabLst/>
        <a:defRPr sz="3600" b="0" i="0" u="none" strike="noStrike" cap="none" spc="0" baseline="0">
          <a:ln>
            <a:noFill/>
          </a:ln>
          <a:solidFill>
            <a:srgbClr val="53585F"/>
          </a:solidFill>
          <a:uFillTx/>
          <a:latin typeface="+mn-lt"/>
          <a:ea typeface="+mn-ea"/>
          <a:cs typeface="+mn-cs"/>
          <a:sym typeface="Helvetica Light"/>
        </a:defRPr>
      </a:lvl5pPr>
      <a:lvl6pPr marL="2667000" marR="0" indent="-444500" algn="l" defTabSz="584200" latinLnBrk="0">
        <a:lnSpc>
          <a:spcPct val="100000"/>
        </a:lnSpc>
        <a:spcBef>
          <a:spcPts val="4200"/>
        </a:spcBef>
        <a:spcAft>
          <a:spcPts val="0"/>
        </a:spcAft>
        <a:buClrTx/>
        <a:buSzPct val="75000"/>
        <a:buFontTx/>
        <a:buChar char="•"/>
        <a:tabLst/>
        <a:defRPr sz="3600" b="0" i="0" u="none" strike="noStrike" cap="none" spc="0" baseline="0">
          <a:ln>
            <a:noFill/>
          </a:ln>
          <a:solidFill>
            <a:srgbClr val="53585F"/>
          </a:solidFill>
          <a:uFillTx/>
          <a:latin typeface="+mn-lt"/>
          <a:ea typeface="+mn-ea"/>
          <a:cs typeface="+mn-cs"/>
          <a:sym typeface="Helvetica Light"/>
        </a:defRPr>
      </a:lvl6pPr>
      <a:lvl7pPr marL="3111500" marR="0" indent="-444500" algn="l" defTabSz="584200" latinLnBrk="0">
        <a:lnSpc>
          <a:spcPct val="100000"/>
        </a:lnSpc>
        <a:spcBef>
          <a:spcPts val="4200"/>
        </a:spcBef>
        <a:spcAft>
          <a:spcPts val="0"/>
        </a:spcAft>
        <a:buClrTx/>
        <a:buSzPct val="75000"/>
        <a:buFontTx/>
        <a:buChar char="•"/>
        <a:tabLst/>
        <a:defRPr sz="3600" b="0" i="0" u="none" strike="noStrike" cap="none" spc="0" baseline="0">
          <a:ln>
            <a:noFill/>
          </a:ln>
          <a:solidFill>
            <a:srgbClr val="53585F"/>
          </a:solidFill>
          <a:uFillTx/>
          <a:latin typeface="+mn-lt"/>
          <a:ea typeface="+mn-ea"/>
          <a:cs typeface="+mn-cs"/>
          <a:sym typeface="Helvetica Light"/>
        </a:defRPr>
      </a:lvl7pPr>
      <a:lvl8pPr marL="3556000" marR="0" indent="-444500" algn="l" defTabSz="584200" latinLnBrk="0">
        <a:lnSpc>
          <a:spcPct val="100000"/>
        </a:lnSpc>
        <a:spcBef>
          <a:spcPts val="4200"/>
        </a:spcBef>
        <a:spcAft>
          <a:spcPts val="0"/>
        </a:spcAft>
        <a:buClrTx/>
        <a:buSzPct val="75000"/>
        <a:buFontTx/>
        <a:buChar char="•"/>
        <a:tabLst/>
        <a:defRPr sz="3600" b="0" i="0" u="none" strike="noStrike" cap="none" spc="0" baseline="0">
          <a:ln>
            <a:noFill/>
          </a:ln>
          <a:solidFill>
            <a:srgbClr val="53585F"/>
          </a:solidFill>
          <a:uFillTx/>
          <a:latin typeface="+mn-lt"/>
          <a:ea typeface="+mn-ea"/>
          <a:cs typeface="+mn-cs"/>
          <a:sym typeface="Helvetica Light"/>
        </a:defRPr>
      </a:lvl8pPr>
      <a:lvl9pPr marL="4000500" marR="0" indent="-444500" algn="l" defTabSz="584200" latinLnBrk="0">
        <a:lnSpc>
          <a:spcPct val="100000"/>
        </a:lnSpc>
        <a:spcBef>
          <a:spcPts val="4200"/>
        </a:spcBef>
        <a:spcAft>
          <a:spcPts val="0"/>
        </a:spcAft>
        <a:buClrTx/>
        <a:buSzPct val="75000"/>
        <a:buFontTx/>
        <a:buChar char="•"/>
        <a:tabLst/>
        <a:defRPr sz="3600" b="0" i="0" u="none" strike="noStrike" cap="none" spc="0" baseline="0">
          <a:ln>
            <a:noFill/>
          </a:ln>
          <a:solidFill>
            <a:srgbClr val="53585F"/>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1" Type="http://schemas.openxmlformats.org/officeDocument/2006/relationships/slideLayout" Target="../slideLayouts/slideLayout5.xml"/><Relationship Id="rId2"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6.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4.jpeg"/><Relationship Id="rId3" Type="http://schemas.openxmlformats.org/officeDocument/2006/relationships/image" Target="../media/image25.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1" Type="http://schemas.openxmlformats.org/officeDocument/2006/relationships/slideLayout" Target="../slideLayouts/slideLayout3.xml"/><Relationship Id="rId2"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24 IMAGE ASSET PRODUCTION"/>
          <p:cNvSpPr txBox="1">
            <a:spLocks noGrp="1"/>
          </p:cNvSpPr>
          <p:nvPr>
            <p:ph type="body" idx="13"/>
          </p:nvPr>
        </p:nvSpPr>
        <p:spPr>
          <a:prstGeom prst="rect">
            <a:avLst/>
          </a:prstGeom>
        </p:spPr>
        <p:txBody>
          <a:bodyPr/>
          <a:lstStyle/>
          <a:p>
            <a:pPr marL="0" indent="0" algn="ctr">
              <a:spcBef>
                <a:spcPts val="0"/>
              </a:spcBef>
              <a:buSzTx/>
              <a:buNone/>
              <a:defRPr sz="8000">
                <a:latin typeface="+mj-lt"/>
                <a:ea typeface="+mj-ea"/>
                <a:cs typeface="+mj-cs"/>
                <a:sym typeface="Helvetica"/>
              </a:defRPr>
            </a:pPr>
            <a:r>
              <a:rPr sz="9000" b="1">
                <a:solidFill>
                  <a:srgbClr val="F7931D"/>
                </a:solidFill>
              </a:rPr>
              <a:t>24</a:t>
            </a:r>
            <a:r>
              <a:rPr sz="4000"/>
              <a:t/>
            </a:r>
            <a:br>
              <a:rPr sz="4000"/>
            </a:br>
            <a:r>
              <a:rPr sz="6000">
                <a:latin typeface="+mn-lt"/>
                <a:ea typeface="+mn-ea"/>
                <a:cs typeface="+mn-cs"/>
                <a:sym typeface="Helvetica Light"/>
              </a:rPr>
              <a:t>IMAGE ASSET PRODUCTION</a:t>
            </a:r>
          </a:p>
        </p:txBody>
      </p:sp>
    </p:spTree>
  </p:cSld>
  <p:clrMapOvr>
    <a:masterClrMapping/>
  </p:clrMapOvr>
  <p:transition xmlns:p14="http://schemas.microsoft.com/office/powerpoint/2010/mai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Web Images with GIMP (cont’d)"/>
          <p:cNvSpPr txBox="1">
            <a:spLocks noGrp="1"/>
          </p:cNvSpPr>
          <p:nvPr>
            <p:ph type="title"/>
          </p:nvPr>
        </p:nvSpPr>
        <p:spPr>
          <a:xfrm>
            <a:off x="952500" y="444500"/>
            <a:ext cx="11099800" cy="732433"/>
          </a:xfrm>
          <a:prstGeom prst="rect">
            <a:avLst/>
          </a:prstGeom>
        </p:spPr>
        <p:txBody>
          <a:bodyPr/>
          <a:lstStyle>
            <a:lvl1pPr defTabSz="508254">
              <a:defRPr sz="4176"/>
            </a:lvl1pPr>
          </a:lstStyle>
          <a:p>
            <a:r>
              <a:t>Web Images with GIMP (cont’d)</a:t>
            </a:r>
          </a:p>
        </p:txBody>
      </p:sp>
      <p:pic>
        <p:nvPicPr>
          <p:cNvPr id="135" name="lwd5_2402_gimp_GIF.png" descr="lwd5_2402_gimp_GIF.png"/>
          <p:cNvPicPr>
            <a:picLocks noChangeAspect="1"/>
          </p:cNvPicPr>
          <p:nvPr/>
        </p:nvPicPr>
        <p:blipFill>
          <a:blip r:embed="rId2">
            <a:extLst/>
          </a:blip>
          <a:stretch>
            <a:fillRect/>
          </a:stretch>
        </p:blipFill>
        <p:spPr>
          <a:xfrm>
            <a:off x="8701268" y="1565599"/>
            <a:ext cx="3681784" cy="3290104"/>
          </a:xfrm>
          <a:prstGeom prst="rect">
            <a:avLst/>
          </a:prstGeom>
          <a:ln w="12700">
            <a:miter lim="400000"/>
          </a:ln>
        </p:spPr>
      </p:pic>
      <p:pic>
        <p:nvPicPr>
          <p:cNvPr id="136" name="lwd5_2402_gimp_jpg.png" descr="lwd5_2402_gimp_jpg.png"/>
          <p:cNvPicPr>
            <a:picLocks noChangeAspect="1"/>
          </p:cNvPicPr>
          <p:nvPr/>
        </p:nvPicPr>
        <p:blipFill>
          <a:blip r:embed="rId3">
            <a:extLst/>
          </a:blip>
          <a:stretch>
            <a:fillRect/>
          </a:stretch>
        </p:blipFill>
        <p:spPr>
          <a:xfrm>
            <a:off x="404848" y="1600897"/>
            <a:ext cx="4508663" cy="4386806"/>
          </a:xfrm>
          <a:prstGeom prst="rect">
            <a:avLst/>
          </a:prstGeom>
          <a:ln w="12700">
            <a:miter lim="400000"/>
          </a:ln>
        </p:spPr>
      </p:pic>
      <p:pic>
        <p:nvPicPr>
          <p:cNvPr id="137" name="lwd5_2402_gimp_png.png" descr="lwd5_2402_gimp_png.png"/>
          <p:cNvPicPr>
            <a:picLocks noChangeAspect="1"/>
          </p:cNvPicPr>
          <p:nvPr/>
        </p:nvPicPr>
        <p:blipFill>
          <a:blip r:embed="rId4">
            <a:extLst/>
          </a:blip>
          <a:stretch>
            <a:fillRect/>
          </a:stretch>
        </p:blipFill>
        <p:spPr>
          <a:xfrm>
            <a:off x="5540960" y="1609118"/>
            <a:ext cx="2532859" cy="3203066"/>
          </a:xfrm>
          <a:prstGeom prst="rect">
            <a:avLst/>
          </a:prstGeom>
          <a:ln w="12700">
            <a:miter lim="400000"/>
          </a:ln>
        </p:spPr>
      </p:pic>
      <p:sp>
        <p:nvSpPr>
          <p:cNvPr id="138" name="For PNG, deselect all options. You may choose to make the image interlaced. To get an 8-bit PNG, convert the image to Indexed Color before exporting."/>
          <p:cNvSpPr txBox="1"/>
          <p:nvPr/>
        </p:nvSpPr>
        <p:spPr>
          <a:xfrm>
            <a:off x="5540960" y="5114600"/>
            <a:ext cx="2639916" cy="2743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200">
                <a:solidFill>
                  <a:srgbClr val="53585F"/>
                </a:solidFill>
                <a:latin typeface="+mj-lt"/>
                <a:ea typeface="+mj-ea"/>
                <a:cs typeface="+mj-cs"/>
                <a:sym typeface="Helvetica"/>
              </a:defRPr>
            </a:lvl1pPr>
          </a:lstStyle>
          <a:p>
            <a:r>
              <a:t>For PNG, deselect all options. You may choose to make the image interlaced. To get an 8-bit PNG, convert the image to Indexed Color before exporting.</a:t>
            </a:r>
          </a:p>
        </p:txBody>
      </p:sp>
      <p:sp>
        <p:nvSpPr>
          <p:cNvPr id="139" name="For GIF, you can make the image interlaced and save it as an animation if your layers have been created that way."/>
          <p:cNvSpPr txBox="1"/>
          <p:nvPr/>
        </p:nvSpPr>
        <p:spPr>
          <a:xfrm>
            <a:off x="8808325" y="5114600"/>
            <a:ext cx="3557788" cy="1752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200">
                <a:solidFill>
                  <a:srgbClr val="53585F"/>
                </a:solidFill>
                <a:latin typeface="+mj-lt"/>
                <a:ea typeface="+mj-ea"/>
                <a:cs typeface="+mj-cs"/>
                <a:sym typeface="Helvetica"/>
              </a:defRPr>
            </a:lvl1pPr>
          </a:lstStyle>
          <a:p>
            <a:r>
              <a:t>For GIF, you can make the image interlaced and save it as an animation if your layers have been created that way.</a:t>
            </a:r>
          </a:p>
        </p:txBody>
      </p:sp>
      <p:sp>
        <p:nvSpPr>
          <p:cNvPr id="140" name="For JPEG, adjust the Quality setting (you can see the results in an image window). You can also optimize it, make it progressive, and apply a blur to reduce file size. Under Subsampling, 4:4:4 is a good choice."/>
          <p:cNvSpPr txBox="1"/>
          <p:nvPr/>
        </p:nvSpPr>
        <p:spPr>
          <a:xfrm>
            <a:off x="397460" y="6133926"/>
            <a:ext cx="4523439" cy="2413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200">
                <a:solidFill>
                  <a:srgbClr val="53585F"/>
                </a:solidFill>
                <a:latin typeface="+mj-lt"/>
                <a:ea typeface="+mj-ea"/>
                <a:cs typeface="+mj-cs"/>
                <a:sym typeface="Helvetica"/>
              </a:defRPr>
            </a:lvl1pPr>
          </a:lstStyle>
          <a:p>
            <a:r>
              <a:t>For JPEG, adjust the Quality setting (you can see the results in an image window). You can also optimize it, make it progressive, and apply a blur to reduce file size. Under Subsampling, 4:4:4 is a good choice.</a:t>
            </a:r>
          </a:p>
        </p:txBody>
      </p:sp>
    </p:spTree>
  </p:cSld>
  <p:clrMapOvr>
    <a:masterClrMapping/>
  </p:clrMapOvr>
  <p:transition xmlns:p14="http://schemas.microsoft.com/office/powerpoint/2010/mai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Format and File Size"/>
          <p:cNvSpPr txBox="1">
            <a:spLocks noGrp="1"/>
          </p:cNvSpPr>
          <p:nvPr>
            <p:ph type="title"/>
          </p:nvPr>
        </p:nvSpPr>
        <p:spPr>
          <a:prstGeom prst="rect">
            <a:avLst/>
          </a:prstGeom>
        </p:spPr>
        <p:txBody>
          <a:bodyPr/>
          <a:lstStyle/>
          <a:p>
            <a:r>
              <a:t>Format and File Size</a:t>
            </a:r>
          </a:p>
        </p:txBody>
      </p:sp>
      <p:sp>
        <p:nvSpPr>
          <p:cNvPr id="143" name="The image format has a big effect on file size.…"/>
          <p:cNvSpPr txBox="1">
            <a:spLocks noGrp="1"/>
          </p:cNvSpPr>
          <p:nvPr>
            <p:ph type="body" idx="1"/>
          </p:nvPr>
        </p:nvSpPr>
        <p:spPr>
          <a:xfrm>
            <a:off x="597098" y="2466731"/>
            <a:ext cx="11704688" cy="6286501"/>
          </a:xfrm>
          <a:prstGeom prst="rect">
            <a:avLst/>
          </a:prstGeom>
        </p:spPr>
        <p:txBody>
          <a:bodyPr/>
          <a:lstStyle/>
          <a:p>
            <a:pPr algn="ctr"/>
            <a:r>
              <a:t>The image format has a big effect on file size. </a:t>
            </a:r>
          </a:p>
          <a:p>
            <a:pPr marL="333375" indent="-333375">
              <a:spcBef>
                <a:spcPts val="4200"/>
              </a:spcBef>
              <a:buSzPct val="75000"/>
              <a:buChar char="•"/>
              <a:defRPr sz="2700"/>
            </a:pPr>
            <a:r>
              <a:t>JPEG, 10% quality: </a:t>
            </a:r>
            <a:r>
              <a:rPr b="1">
                <a:latin typeface="+mj-lt"/>
                <a:ea typeface="+mj-ea"/>
                <a:cs typeface="+mj-cs"/>
                <a:sym typeface="Helvetica"/>
              </a:rPr>
              <a:t>8.75 KB</a:t>
            </a:r>
            <a:br>
              <a:rPr b="1">
                <a:latin typeface="+mj-lt"/>
                <a:ea typeface="+mj-ea"/>
                <a:cs typeface="+mj-cs"/>
                <a:sym typeface="Helvetica"/>
              </a:rPr>
            </a:br>
            <a:r>
              <a:rPr sz="2000">
                <a:solidFill>
                  <a:schemeClr val="accent4"/>
                </a:solidFill>
                <a:latin typeface="+mj-lt"/>
                <a:ea typeface="+mj-ea"/>
                <a:cs typeface="+mj-cs"/>
                <a:sym typeface="Helvetica"/>
              </a:rPr>
              <a:t>Terrible image quality</a:t>
            </a:r>
          </a:p>
          <a:p>
            <a:pPr marL="333375" indent="-333375">
              <a:spcBef>
                <a:spcPts val="2000"/>
              </a:spcBef>
              <a:buSzPct val="75000"/>
              <a:buChar char="•"/>
              <a:defRPr sz="2700"/>
            </a:pPr>
            <a:r>
              <a:t>JPEG, 60% quality: </a:t>
            </a:r>
            <a:r>
              <a:rPr b="1">
                <a:latin typeface="+mj-lt"/>
                <a:ea typeface="+mj-ea"/>
                <a:cs typeface="+mj-cs"/>
                <a:sym typeface="Helvetica"/>
              </a:rPr>
              <a:t>28.61 KB</a:t>
            </a:r>
            <a:br>
              <a:rPr b="1">
                <a:latin typeface="+mj-lt"/>
                <a:ea typeface="+mj-ea"/>
                <a:cs typeface="+mj-cs"/>
                <a:sym typeface="Helvetica"/>
              </a:rPr>
            </a:br>
            <a:r>
              <a:rPr sz="2000" b="1">
                <a:solidFill>
                  <a:schemeClr val="accent4"/>
                </a:solidFill>
                <a:latin typeface="+mj-lt"/>
                <a:ea typeface="+mj-ea"/>
                <a:cs typeface="+mj-cs"/>
                <a:sym typeface="Helvetica"/>
              </a:rPr>
              <a:t>Best balance of quality and file size</a:t>
            </a:r>
            <a:r>
              <a:t> </a:t>
            </a:r>
          </a:p>
          <a:p>
            <a:pPr marL="333375" indent="-333375">
              <a:spcBef>
                <a:spcPts val="2000"/>
              </a:spcBef>
              <a:buSzPct val="75000"/>
              <a:buChar char="•"/>
              <a:defRPr sz="2700"/>
            </a:pPr>
            <a:r>
              <a:t>JPEG 100% quality: </a:t>
            </a:r>
            <a:r>
              <a:rPr b="1">
                <a:latin typeface="+mj-lt"/>
                <a:ea typeface="+mj-ea"/>
                <a:cs typeface="+mj-cs"/>
                <a:sym typeface="Helvetica"/>
              </a:rPr>
              <a:t>79.37 KB</a:t>
            </a:r>
          </a:p>
          <a:p>
            <a:pPr marL="333375" indent="-333375">
              <a:spcBef>
                <a:spcPts val="2000"/>
              </a:spcBef>
              <a:buSzPct val="75000"/>
              <a:buChar char="•"/>
              <a:defRPr sz="2700"/>
            </a:pPr>
            <a:r>
              <a:t>PNG-24: </a:t>
            </a:r>
            <a:r>
              <a:rPr b="1">
                <a:latin typeface="+mj-lt"/>
                <a:ea typeface="+mj-ea"/>
                <a:cs typeface="+mj-cs"/>
                <a:sym typeface="Helvetica"/>
              </a:rPr>
              <a:t>200.5 KB</a:t>
            </a:r>
            <a:br>
              <a:rPr b="1">
                <a:latin typeface="+mj-lt"/>
                <a:ea typeface="+mj-ea"/>
                <a:cs typeface="+mj-cs"/>
                <a:sym typeface="Helvetica"/>
              </a:rPr>
            </a:br>
            <a:r>
              <a:rPr sz="2000">
                <a:solidFill>
                  <a:schemeClr val="accent4"/>
                </a:solidFill>
                <a:latin typeface="+mj-lt"/>
                <a:ea typeface="+mj-ea"/>
                <a:cs typeface="+mj-cs"/>
                <a:sym typeface="Helvetica"/>
              </a:rPr>
              <a:t>Way too big!</a:t>
            </a:r>
          </a:p>
          <a:p>
            <a:pPr marL="333375" indent="-333375">
              <a:spcBef>
                <a:spcPts val="2000"/>
              </a:spcBef>
              <a:buSzPct val="75000"/>
              <a:buChar char="•"/>
              <a:defRPr sz="2700"/>
            </a:pPr>
            <a:r>
              <a:t>PNG-8, 256 colors: </a:t>
            </a:r>
            <a:r>
              <a:rPr b="1">
                <a:latin typeface="+mj-lt"/>
                <a:ea typeface="+mj-ea"/>
                <a:cs typeface="+mj-cs"/>
                <a:sym typeface="Helvetica"/>
              </a:rPr>
              <a:t>64.69 KB</a:t>
            </a:r>
          </a:p>
          <a:p>
            <a:pPr marL="333375" indent="-333375">
              <a:spcBef>
                <a:spcPts val="2000"/>
              </a:spcBef>
              <a:buSzPct val="75000"/>
              <a:buChar char="•"/>
              <a:defRPr sz="2700"/>
            </a:pPr>
            <a:r>
              <a:t>PNG-8, 32 colors: </a:t>
            </a:r>
            <a:r>
              <a:rPr b="1">
                <a:latin typeface="+mj-lt"/>
                <a:ea typeface="+mj-ea"/>
                <a:cs typeface="+mj-cs"/>
                <a:sym typeface="Helvetica"/>
              </a:rPr>
              <a:t>26.32 KB</a:t>
            </a:r>
            <a:br>
              <a:rPr b="1">
                <a:latin typeface="+mj-lt"/>
                <a:ea typeface="+mj-ea"/>
                <a:cs typeface="+mj-cs"/>
                <a:sym typeface="Helvetica"/>
              </a:rPr>
            </a:br>
            <a:r>
              <a:rPr sz="2000">
                <a:solidFill>
                  <a:schemeClr val="accent4"/>
                </a:solidFill>
                <a:latin typeface="+mj-lt"/>
                <a:ea typeface="+mj-ea"/>
                <a:cs typeface="+mj-cs"/>
                <a:sym typeface="Helvetica"/>
              </a:rPr>
              <a:t>Terrible image quality</a:t>
            </a:r>
          </a:p>
        </p:txBody>
      </p:sp>
      <p:pic>
        <p:nvPicPr>
          <p:cNvPr id="144" name="blue_landscape.jpg" descr="blue_landscape.jpg"/>
          <p:cNvPicPr>
            <a:picLocks noChangeAspect="1"/>
          </p:cNvPicPr>
          <p:nvPr/>
        </p:nvPicPr>
        <p:blipFill>
          <a:blip r:embed="rId2">
            <a:extLst/>
          </a:blip>
          <a:stretch>
            <a:fillRect/>
          </a:stretch>
        </p:blipFill>
        <p:spPr>
          <a:xfrm>
            <a:off x="6032500" y="3587262"/>
            <a:ext cx="6243624" cy="3512038"/>
          </a:xfrm>
          <a:prstGeom prst="rect">
            <a:avLst/>
          </a:prstGeom>
          <a:ln w="12700">
            <a:miter lim="400000"/>
          </a:ln>
        </p:spPr>
      </p:pic>
      <p:sp>
        <p:nvSpPr>
          <p:cNvPr id="145" name="640 x 360 pixels"/>
          <p:cNvSpPr txBox="1"/>
          <p:nvPr/>
        </p:nvSpPr>
        <p:spPr>
          <a:xfrm>
            <a:off x="8254237" y="7359649"/>
            <a:ext cx="2333550" cy="4699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400">
                <a:solidFill>
                  <a:srgbClr val="A6AAA9"/>
                </a:solidFill>
              </a:defRPr>
            </a:lvl1pPr>
          </a:lstStyle>
          <a:p>
            <a:r>
              <a:t>640 x 360 pixels</a:t>
            </a:r>
          </a:p>
        </p:txBody>
      </p:sp>
    </p:spTree>
  </p:cSld>
  <p:clrMapOvr>
    <a:masterClrMapping/>
  </p:clrMapOvr>
  <p:transition xmlns:p14="http://schemas.microsoft.com/office/powerpoint/2010/mai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Working with Transparency"/>
          <p:cNvSpPr txBox="1">
            <a:spLocks noGrp="1"/>
          </p:cNvSpPr>
          <p:nvPr>
            <p:ph type="title"/>
          </p:nvPr>
        </p:nvSpPr>
        <p:spPr>
          <a:prstGeom prst="rect">
            <a:avLst/>
          </a:prstGeom>
        </p:spPr>
        <p:txBody>
          <a:bodyPr/>
          <a:lstStyle/>
          <a:p>
            <a:r>
              <a:t>Working with Transparency</a:t>
            </a:r>
          </a:p>
        </p:txBody>
      </p:sp>
      <p:sp>
        <p:nvSpPr>
          <p:cNvPr id="148" name="PNG, GIF, WebP, and JPEG 2000 formats allow parts of an image to be transparent. (PNG and GIF are best supported.)…"/>
          <p:cNvSpPr txBox="1">
            <a:spLocks noGrp="1"/>
          </p:cNvSpPr>
          <p:nvPr>
            <p:ph type="body" idx="1"/>
          </p:nvPr>
        </p:nvSpPr>
        <p:spPr>
          <a:prstGeom prst="rect">
            <a:avLst/>
          </a:prstGeom>
        </p:spPr>
        <p:txBody>
          <a:bodyPr/>
          <a:lstStyle/>
          <a:p>
            <a:pPr marL="344487" indent="-344487" defTabSz="543305">
              <a:spcBef>
                <a:spcPts val="3300"/>
              </a:spcBef>
              <a:buSzPct val="75000"/>
              <a:buChar char="•"/>
              <a:defRPr sz="2790"/>
            </a:pPr>
            <a:r>
              <a:t>PNG, GIF, WebP, and JPEG 2000 formats allow parts of an image to be transparent. (PNG and GIF are best supported.)</a:t>
            </a:r>
          </a:p>
          <a:p>
            <a:pPr marL="344487" indent="-344487" defTabSz="543305">
              <a:spcBef>
                <a:spcPts val="3300"/>
              </a:spcBef>
              <a:buSzPct val="75000"/>
              <a:buChar char="•"/>
              <a:defRPr sz="2790"/>
            </a:pPr>
            <a:r>
              <a:t>There are two types of transparency:</a:t>
            </a:r>
          </a:p>
          <a:p>
            <a:pPr lvl="3" indent="637794" defTabSz="543305">
              <a:spcBef>
                <a:spcPts val="3300"/>
              </a:spcBef>
              <a:defRPr sz="2790"/>
            </a:pPr>
            <a:r>
              <a:rPr b="1">
                <a:latin typeface="+mj-lt"/>
                <a:ea typeface="+mj-ea"/>
                <a:cs typeface="+mj-cs"/>
                <a:sym typeface="Helvetica"/>
              </a:rPr>
              <a:t>Binary transparency</a:t>
            </a:r>
            <a:br>
              <a:rPr b="1">
                <a:latin typeface="+mj-lt"/>
                <a:ea typeface="+mj-ea"/>
                <a:cs typeface="+mj-cs"/>
                <a:sym typeface="Helvetica"/>
              </a:rPr>
            </a:br>
            <a:r>
              <a:t>Pixels are either entirely transparent or entirely opaque.</a:t>
            </a:r>
          </a:p>
          <a:p>
            <a:pPr lvl="3" indent="637794" defTabSz="543305">
              <a:spcBef>
                <a:spcPts val="3300"/>
              </a:spcBef>
              <a:defRPr sz="2790"/>
            </a:pPr>
            <a:r>
              <a:rPr b="1">
                <a:latin typeface="+mj-lt"/>
                <a:ea typeface="+mj-ea"/>
                <a:cs typeface="+mj-cs"/>
                <a:sym typeface="Helvetica"/>
              </a:rPr>
              <a:t>Alpha transparency</a:t>
            </a:r>
            <a:r>
              <a:t/>
            </a:r>
            <a:br/>
            <a:r>
              <a:t>Pixels may have up to 256 levels of opacity.</a:t>
            </a:r>
          </a:p>
          <a:p>
            <a:pPr defTabSz="543305">
              <a:spcBef>
                <a:spcPts val="5500"/>
              </a:spcBef>
              <a:defRPr sz="2790"/>
            </a:pPr>
            <a:r>
              <a:rPr sz="2511">
                <a:solidFill>
                  <a:schemeClr val="accent4"/>
                </a:solidFill>
              </a:rPr>
              <a:t>TIP:</a:t>
            </a:r>
            <a:r>
              <a:rPr sz="2511"/>
              <a:t> The easiest way to make parts of an image transparent is to design them that way from the start and preserve transparent areas when you export. It is difficult to add good-quality transparency to already flattened images.</a:t>
            </a:r>
          </a:p>
        </p:txBody>
      </p:sp>
    </p:spTree>
  </p:cSld>
  <p:clrMapOvr>
    <a:masterClrMapping/>
  </p:clrMapOvr>
  <p:transition xmlns:p14="http://schemas.microsoft.com/office/powerpoint/2010/mai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Binary Transparency"/>
          <p:cNvSpPr txBox="1">
            <a:spLocks noGrp="1"/>
          </p:cNvSpPr>
          <p:nvPr>
            <p:ph type="title"/>
          </p:nvPr>
        </p:nvSpPr>
        <p:spPr>
          <a:xfrm>
            <a:off x="952500" y="444500"/>
            <a:ext cx="11099800" cy="1448297"/>
          </a:xfrm>
          <a:prstGeom prst="rect">
            <a:avLst/>
          </a:prstGeom>
        </p:spPr>
        <p:txBody>
          <a:bodyPr/>
          <a:lstStyle/>
          <a:p>
            <a:r>
              <a:t>Binary Transparency</a:t>
            </a:r>
          </a:p>
        </p:txBody>
      </p:sp>
      <p:sp>
        <p:nvSpPr>
          <p:cNvPr id="151" name="In 8-bit indexed color images (PNG-8 and GIF), transparency is treated like a separate color, occupying one position in the color table:"/>
          <p:cNvSpPr txBox="1">
            <a:spLocks noGrp="1"/>
          </p:cNvSpPr>
          <p:nvPr>
            <p:ph type="body" idx="1"/>
          </p:nvPr>
        </p:nvSpPr>
        <p:spPr>
          <a:xfrm>
            <a:off x="952500" y="2006600"/>
            <a:ext cx="11099800" cy="6286500"/>
          </a:xfrm>
          <a:prstGeom prst="rect">
            <a:avLst/>
          </a:prstGeom>
        </p:spPr>
        <p:txBody>
          <a:bodyPr/>
          <a:lstStyle/>
          <a:p>
            <a:r>
              <a:t>In 8-bit indexed color images (PNG-8 and GIF), transparency is treated like a separate color, occupying one position in the color table:</a:t>
            </a:r>
          </a:p>
        </p:txBody>
      </p:sp>
      <p:pic>
        <p:nvPicPr>
          <p:cNvPr id="152" name="lwd5_2404_binaryrans.png" descr="lwd5_2404_binaryrans.png"/>
          <p:cNvPicPr>
            <a:picLocks noChangeAspect="1"/>
          </p:cNvPicPr>
          <p:nvPr/>
        </p:nvPicPr>
        <p:blipFill>
          <a:blip r:embed="rId2">
            <a:extLst/>
          </a:blip>
          <a:stretch>
            <a:fillRect/>
          </a:stretch>
        </p:blipFill>
        <p:spPr>
          <a:xfrm>
            <a:off x="2057400" y="3467100"/>
            <a:ext cx="8890000" cy="5715000"/>
          </a:xfrm>
          <a:prstGeom prst="rect">
            <a:avLst/>
          </a:prstGeom>
          <a:ln w="12700">
            <a:miter lim="400000"/>
          </a:ln>
        </p:spPr>
      </p:pic>
    </p:spTree>
  </p:cSld>
  <p:clrMapOvr>
    <a:masterClrMapping/>
  </p:clrMapOvr>
  <p:transition xmlns:p14="http://schemas.microsoft.com/office/powerpoint/2010/mai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Binary Transparency (cont’d)"/>
          <p:cNvSpPr txBox="1">
            <a:spLocks noGrp="1"/>
          </p:cNvSpPr>
          <p:nvPr>
            <p:ph type="title"/>
          </p:nvPr>
        </p:nvSpPr>
        <p:spPr>
          <a:xfrm>
            <a:off x="952500" y="444500"/>
            <a:ext cx="11099800" cy="957114"/>
          </a:xfrm>
          <a:prstGeom prst="rect">
            <a:avLst/>
          </a:prstGeom>
        </p:spPr>
        <p:txBody>
          <a:bodyPr/>
          <a:lstStyle>
            <a:lvl1pPr>
              <a:defRPr sz="3600"/>
            </a:lvl1pPr>
          </a:lstStyle>
          <a:p>
            <a:r>
              <a:t>Binary Transparency (cont’d)</a:t>
            </a:r>
          </a:p>
        </p:txBody>
      </p:sp>
      <p:sp>
        <p:nvSpPr>
          <p:cNvPr id="155" name="With binary transparency there is the risk of halos, a fringe of antialiased pixels around the edge that do not blend in with the background.…"/>
          <p:cNvSpPr txBox="1">
            <a:spLocks noGrp="1"/>
          </p:cNvSpPr>
          <p:nvPr>
            <p:ph type="body" sz="half" idx="1"/>
          </p:nvPr>
        </p:nvSpPr>
        <p:spPr>
          <a:xfrm>
            <a:off x="1574800" y="2116311"/>
            <a:ext cx="5001320" cy="6677571"/>
          </a:xfrm>
          <a:prstGeom prst="rect">
            <a:avLst/>
          </a:prstGeom>
        </p:spPr>
        <p:txBody>
          <a:bodyPr/>
          <a:lstStyle/>
          <a:p>
            <a:pPr>
              <a:defRPr sz="2700"/>
            </a:pPr>
            <a:r>
              <a:t>With binary transparency there is the risk of </a:t>
            </a:r>
            <a:r>
              <a:rPr b="1">
                <a:latin typeface="+mj-lt"/>
                <a:ea typeface="+mj-ea"/>
                <a:cs typeface="+mj-cs"/>
                <a:sym typeface="Helvetica"/>
              </a:rPr>
              <a:t>halos</a:t>
            </a:r>
            <a:r>
              <a:t>, a fringe of antialiased pixels around the edge that do not blend in with the background.</a:t>
            </a:r>
          </a:p>
          <a:p>
            <a:pPr>
              <a:defRPr sz="2700"/>
            </a:pPr>
            <a:r>
              <a:t>Prevent halos when you create the image by blending the colors on the edge of the image with a color that is close to the background. They are difficult to fix later. </a:t>
            </a:r>
          </a:p>
        </p:txBody>
      </p:sp>
      <p:pic>
        <p:nvPicPr>
          <p:cNvPr id="156" name="lwd5_2405_halo.png" descr="lwd5_2405_halo.png"/>
          <p:cNvPicPr>
            <a:picLocks noChangeAspect="1"/>
          </p:cNvPicPr>
          <p:nvPr/>
        </p:nvPicPr>
        <p:blipFill>
          <a:blip r:embed="rId2">
            <a:extLst/>
          </a:blip>
          <a:stretch>
            <a:fillRect/>
          </a:stretch>
        </p:blipFill>
        <p:spPr>
          <a:xfrm>
            <a:off x="7321550" y="1961281"/>
            <a:ext cx="4229100" cy="6350001"/>
          </a:xfrm>
          <a:prstGeom prst="rect">
            <a:avLst/>
          </a:prstGeom>
          <a:ln w="12700">
            <a:miter lim="400000"/>
          </a:ln>
        </p:spPr>
      </p:pic>
    </p:spTree>
  </p:cSld>
  <p:clrMapOvr>
    <a:masterClrMapping/>
  </p:clrMapOvr>
  <p:transition xmlns:p14="http://schemas.microsoft.com/office/powerpoint/2010/mai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Alpha Transparency"/>
          <p:cNvSpPr txBox="1">
            <a:spLocks noGrp="1"/>
          </p:cNvSpPr>
          <p:nvPr>
            <p:ph type="title"/>
          </p:nvPr>
        </p:nvSpPr>
        <p:spPr>
          <a:prstGeom prst="rect">
            <a:avLst/>
          </a:prstGeom>
        </p:spPr>
        <p:txBody>
          <a:bodyPr/>
          <a:lstStyle/>
          <a:p>
            <a:r>
              <a:t>Alpha Transparency</a:t>
            </a:r>
          </a:p>
        </p:txBody>
      </p:sp>
      <p:sp>
        <p:nvSpPr>
          <p:cNvPr id="159" name="The advantage of alpha transparency is that the semi-opaque image areas blend with any background."/>
          <p:cNvSpPr txBox="1">
            <a:spLocks noGrp="1"/>
          </p:cNvSpPr>
          <p:nvPr>
            <p:ph type="body" idx="1"/>
          </p:nvPr>
        </p:nvSpPr>
        <p:spPr>
          <a:prstGeom prst="rect">
            <a:avLst/>
          </a:prstGeom>
        </p:spPr>
        <p:txBody>
          <a:bodyPr/>
          <a:lstStyle/>
          <a:p>
            <a:r>
              <a:t>The advantage of alpha transparency is that the semi-opaque image areas blend with any background. </a:t>
            </a:r>
          </a:p>
        </p:txBody>
      </p:sp>
      <p:pic>
        <p:nvPicPr>
          <p:cNvPr id="160" name="lwd_2405_alphatrans.png" descr="lwd_2405_alphatrans.png"/>
          <p:cNvPicPr>
            <a:picLocks noChangeAspect="1"/>
          </p:cNvPicPr>
          <p:nvPr/>
        </p:nvPicPr>
        <p:blipFill>
          <a:blip r:embed="rId2">
            <a:extLst/>
          </a:blip>
          <a:stretch>
            <a:fillRect/>
          </a:stretch>
        </p:blipFill>
        <p:spPr>
          <a:xfrm>
            <a:off x="2012950" y="4127500"/>
            <a:ext cx="8978900" cy="4089400"/>
          </a:xfrm>
          <a:prstGeom prst="rect">
            <a:avLst/>
          </a:prstGeom>
          <a:ln w="12700">
            <a:miter lim="400000"/>
          </a:ln>
        </p:spPr>
      </p:pic>
    </p:spTree>
  </p:cSld>
  <p:clrMapOvr>
    <a:masterClrMapping/>
  </p:clrMapOvr>
  <p:transition xmlns:p14="http://schemas.microsoft.com/office/powerpoint/2010/mai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Alpha Transparency (cont’d)"/>
          <p:cNvSpPr txBox="1">
            <a:spLocks noGrp="1"/>
          </p:cNvSpPr>
          <p:nvPr>
            <p:ph type="title"/>
          </p:nvPr>
        </p:nvSpPr>
        <p:spPr>
          <a:xfrm>
            <a:off x="952500" y="444500"/>
            <a:ext cx="11099800" cy="877789"/>
          </a:xfrm>
          <a:prstGeom prst="rect">
            <a:avLst/>
          </a:prstGeom>
        </p:spPr>
        <p:txBody>
          <a:bodyPr/>
          <a:lstStyle>
            <a:lvl1pPr>
              <a:defRPr sz="3600"/>
            </a:lvl1pPr>
          </a:lstStyle>
          <a:p>
            <a:r>
              <a:t>Alpha Transparency (cont’d)</a:t>
            </a:r>
          </a:p>
        </p:txBody>
      </p:sp>
      <p:sp>
        <p:nvSpPr>
          <p:cNvPr id="163" name="PNG-24, WebP, and JPEG2000 store alpha transparency in a separate alpha channel.…"/>
          <p:cNvSpPr txBox="1">
            <a:spLocks noGrp="1"/>
          </p:cNvSpPr>
          <p:nvPr>
            <p:ph type="body" idx="1"/>
          </p:nvPr>
        </p:nvSpPr>
        <p:spPr>
          <a:xfrm>
            <a:off x="952500" y="1536203"/>
            <a:ext cx="11099800" cy="7353797"/>
          </a:xfrm>
          <a:prstGeom prst="rect">
            <a:avLst/>
          </a:prstGeom>
        </p:spPr>
        <p:txBody>
          <a:bodyPr/>
          <a:lstStyle/>
          <a:p>
            <a:pPr marL="370416" indent="-370416">
              <a:buSzPct val="75000"/>
              <a:buChar char="•"/>
            </a:pPr>
            <a:r>
              <a:t>PNG-24, WebP, and JPEG2000 store alpha transparency in a separate </a:t>
            </a:r>
            <a:r>
              <a:rPr b="1">
                <a:latin typeface="+mj-lt"/>
                <a:ea typeface="+mj-ea"/>
                <a:cs typeface="+mj-cs"/>
                <a:sym typeface="Helvetica"/>
              </a:rPr>
              <a:t>alpha channel</a:t>
            </a:r>
            <a:r>
              <a:t>.</a:t>
            </a:r>
          </a:p>
          <a:p>
            <a:pPr marL="370416" indent="-370416">
              <a:buSzPct val="75000"/>
              <a:buChar char="•"/>
            </a:pPr>
            <a:r>
              <a:t>Each pixel may display one of 256 gray values corresponding to opacity level. </a:t>
            </a:r>
          </a:p>
        </p:txBody>
      </p:sp>
      <p:pic>
        <p:nvPicPr>
          <p:cNvPr id="164" name="lwd5_2406_alpha.png" descr="lwd5_2406_alpha.png"/>
          <p:cNvPicPr>
            <a:picLocks noChangeAspect="1"/>
          </p:cNvPicPr>
          <p:nvPr/>
        </p:nvPicPr>
        <p:blipFill>
          <a:blip r:embed="rId2">
            <a:extLst/>
          </a:blip>
          <a:stretch>
            <a:fillRect/>
          </a:stretch>
        </p:blipFill>
        <p:spPr>
          <a:xfrm>
            <a:off x="2166591" y="4335363"/>
            <a:ext cx="8671618" cy="4522887"/>
          </a:xfrm>
          <a:prstGeom prst="rect">
            <a:avLst/>
          </a:prstGeom>
          <a:ln w="12700">
            <a:miter lim="400000"/>
          </a:ln>
        </p:spPr>
      </p:pic>
    </p:spTree>
  </p:cSld>
  <p:clrMapOvr>
    <a:masterClrMapping/>
  </p:clrMapOvr>
  <p:transition xmlns:p14="http://schemas.microsoft.com/office/powerpoint/2010/mai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Alpha Transparency (cont’d)"/>
          <p:cNvSpPr txBox="1">
            <a:spLocks noGrp="1"/>
          </p:cNvSpPr>
          <p:nvPr>
            <p:ph type="title"/>
          </p:nvPr>
        </p:nvSpPr>
        <p:spPr>
          <a:xfrm>
            <a:off x="952500" y="444500"/>
            <a:ext cx="11099800" cy="877789"/>
          </a:xfrm>
          <a:prstGeom prst="rect">
            <a:avLst/>
          </a:prstGeom>
        </p:spPr>
        <p:txBody>
          <a:bodyPr/>
          <a:lstStyle>
            <a:lvl1pPr>
              <a:defRPr sz="3600"/>
            </a:lvl1pPr>
          </a:lstStyle>
          <a:p>
            <a:r>
              <a:t>Alpha Transparency (cont’d)</a:t>
            </a:r>
          </a:p>
        </p:txBody>
      </p:sp>
      <p:sp>
        <p:nvSpPr>
          <p:cNvPr id="167" name="The PNG-8 format can store multiple layers of transparency in the color table (alpha palette transparency):"/>
          <p:cNvSpPr txBox="1">
            <a:spLocks noGrp="1"/>
          </p:cNvSpPr>
          <p:nvPr>
            <p:ph type="body" sz="quarter" idx="1"/>
          </p:nvPr>
        </p:nvSpPr>
        <p:spPr>
          <a:xfrm>
            <a:off x="952500" y="1536203"/>
            <a:ext cx="11099800" cy="1361431"/>
          </a:xfrm>
          <a:prstGeom prst="rect">
            <a:avLst/>
          </a:prstGeom>
        </p:spPr>
        <p:txBody>
          <a:bodyPr/>
          <a:lstStyle/>
          <a:p>
            <a:r>
              <a:t>The PNG-8 format can store multiple layers of transparency in the color table (</a:t>
            </a:r>
            <a:r>
              <a:rPr b="1">
                <a:latin typeface="+mj-lt"/>
                <a:ea typeface="+mj-ea"/>
                <a:cs typeface="+mj-cs"/>
                <a:sym typeface="Helvetica"/>
              </a:rPr>
              <a:t>alpha palette transparency</a:t>
            </a:r>
            <a:r>
              <a:t>):</a:t>
            </a:r>
          </a:p>
        </p:txBody>
      </p:sp>
      <p:sp>
        <p:nvSpPr>
          <p:cNvPr id="168" name="NOTE: Only Adobe Photoshop can store PNG-8 with alpha transparency (but there are tools to convert transparent PNG-24 to PNG-8)."/>
          <p:cNvSpPr txBox="1"/>
          <p:nvPr/>
        </p:nvSpPr>
        <p:spPr>
          <a:xfrm>
            <a:off x="1057262" y="8089899"/>
            <a:ext cx="11526714" cy="914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spcBef>
                <a:spcPts val="3600"/>
              </a:spcBef>
              <a:defRPr sz="2700">
                <a:solidFill>
                  <a:srgbClr val="53585F"/>
                </a:solidFill>
              </a:defRPr>
            </a:pPr>
            <a:r>
              <a:rPr>
                <a:solidFill>
                  <a:schemeClr val="accent4"/>
                </a:solidFill>
              </a:rPr>
              <a:t>NOTE:</a:t>
            </a:r>
            <a:r>
              <a:t> Only Adobe Photoshop can store PNG-8 with alpha transparency (but there are tools to convert transparent PNG-24 to PNG-8).</a:t>
            </a:r>
          </a:p>
        </p:txBody>
      </p:sp>
      <p:pic>
        <p:nvPicPr>
          <p:cNvPr id="169" name="lwd5_2407_png8trans.png" descr="lwd5_2407_png8trans.png"/>
          <p:cNvPicPr>
            <a:picLocks noChangeAspect="1"/>
          </p:cNvPicPr>
          <p:nvPr/>
        </p:nvPicPr>
        <p:blipFill>
          <a:blip r:embed="rId2">
            <a:extLst/>
          </a:blip>
          <a:stretch>
            <a:fillRect/>
          </a:stretch>
        </p:blipFill>
        <p:spPr>
          <a:xfrm>
            <a:off x="2596635" y="2813818"/>
            <a:ext cx="7811530" cy="5048202"/>
          </a:xfrm>
          <a:prstGeom prst="rect">
            <a:avLst/>
          </a:prstGeom>
          <a:ln w="12700">
            <a:miter lim="400000"/>
          </a:ln>
        </p:spPr>
      </p:pic>
    </p:spTree>
  </p:cSld>
  <p:clrMapOvr>
    <a:masterClrMapping/>
  </p:clrMapOvr>
  <p:transition xmlns:p14="http://schemas.microsoft.com/office/powerpoint/2010/mai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Producing Images for  Responsive Layouts"/>
          <p:cNvSpPr txBox="1">
            <a:spLocks noGrp="1"/>
          </p:cNvSpPr>
          <p:nvPr>
            <p:ph type="title"/>
          </p:nvPr>
        </p:nvSpPr>
        <p:spPr>
          <a:xfrm>
            <a:off x="952500" y="603001"/>
            <a:ext cx="11099800" cy="2159001"/>
          </a:xfrm>
          <a:prstGeom prst="rect">
            <a:avLst/>
          </a:prstGeom>
        </p:spPr>
        <p:txBody>
          <a:bodyPr/>
          <a:lstStyle/>
          <a:p>
            <a:r>
              <a:t>Producing Images for </a:t>
            </a:r>
            <a:br/>
            <a:r>
              <a:t>Responsive Layouts</a:t>
            </a:r>
          </a:p>
        </p:txBody>
      </p:sp>
      <p:sp>
        <p:nvSpPr>
          <p:cNvPr id="172" name="Providing multiple image sizes and using responsive image markup prevents devices from downloading more image data than they need.…"/>
          <p:cNvSpPr txBox="1">
            <a:spLocks noGrp="1"/>
          </p:cNvSpPr>
          <p:nvPr>
            <p:ph type="body" idx="1"/>
          </p:nvPr>
        </p:nvSpPr>
        <p:spPr>
          <a:xfrm>
            <a:off x="952500" y="3225551"/>
            <a:ext cx="11099800" cy="5664449"/>
          </a:xfrm>
          <a:prstGeom prst="rect">
            <a:avLst/>
          </a:prstGeom>
        </p:spPr>
        <p:txBody>
          <a:bodyPr/>
          <a:lstStyle/>
          <a:p>
            <a:pPr marL="370416" indent="-370416">
              <a:buSzPct val="75000"/>
              <a:buChar char="•"/>
            </a:pPr>
            <a:r>
              <a:t>Providing multiple image sizes and using responsive image markup prevents devices from downloading more image data than they need.</a:t>
            </a:r>
          </a:p>
          <a:p>
            <a:pPr marL="370416" indent="-370416">
              <a:buSzPct val="75000"/>
              <a:buChar char="•"/>
            </a:pPr>
            <a:r>
              <a:t>Start by determining the largest and smallest dimensions in which the image will appear. </a:t>
            </a:r>
          </a:p>
          <a:p>
            <a:pPr marL="370416" indent="-370416">
              <a:buSzPct val="75000"/>
              <a:buChar char="•"/>
            </a:pPr>
            <a:r>
              <a:t>Decide how many interim sizes you need based on the range of sizes.</a:t>
            </a:r>
          </a:p>
        </p:txBody>
      </p:sp>
    </p:spTree>
  </p:cSld>
  <p:clrMapOvr>
    <a:masterClrMapping/>
  </p:clrMapOvr>
  <p:transition xmlns:p14="http://schemas.microsoft.com/office/powerpoint/2010/mai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Producing Images (cont’d)"/>
          <p:cNvSpPr txBox="1">
            <a:spLocks noGrp="1"/>
          </p:cNvSpPr>
          <p:nvPr>
            <p:ph type="title"/>
          </p:nvPr>
        </p:nvSpPr>
        <p:spPr>
          <a:xfrm>
            <a:off x="952500" y="444500"/>
            <a:ext cx="11099800" cy="1385342"/>
          </a:xfrm>
          <a:prstGeom prst="rect">
            <a:avLst/>
          </a:prstGeom>
        </p:spPr>
        <p:txBody>
          <a:bodyPr/>
          <a:lstStyle>
            <a:lvl1pPr>
              <a:defRPr sz="3600"/>
            </a:lvl1pPr>
          </a:lstStyle>
          <a:p>
            <a:r>
              <a:t>Producing Images (cont’d)</a:t>
            </a:r>
          </a:p>
        </p:txBody>
      </p:sp>
      <p:sp>
        <p:nvSpPr>
          <p:cNvPr id="175" name="If you only need a few versions of a few images, resize them manually:…"/>
          <p:cNvSpPr txBox="1">
            <a:spLocks noGrp="1"/>
          </p:cNvSpPr>
          <p:nvPr>
            <p:ph type="body" idx="1"/>
          </p:nvPr>
        </p:nvSpPr>
        <p:spPr>
          <a:xfrm>
            <a:off x="952500" y="2180480"/>
            <a:ext cx="11099800" cy="6709520"/>
          </a:xfrm>
          <a:prstGeom prst="rect">
            <a:avLst/>
          </a:prstGeom>
        </p:spPr>
        <p:txBody>
          <a:bodyPr/>
          <a:lstStyle/>
          <a:p>
            <a:r>
              <a:t>If you only need a few versions of a few images, resize them manually:</a:t>
            </a:r>
          </a:p>
          <a:p>
            <a:pPr marL="814916" lvl="1" indent="-370416">
              <a:spcBef>
                <a:spcPts val="2000"/>
              </a:spcBef>
              <a:buSzPct val="75000"/>
              <a:buChar char="•"/>
            </a:pPr>
            <a:r>
              <a:t>Change image size, then export</a:t>
            </a:r>
          </a:p>
          <a:p>
            <a:pPr lvl="1">
              <a:spcBef>
                <a:spcPts val="2000"/>
              </a:spcBef>
            </a:pPr>
            <a:r>
              <a:t>or</a:t>
            </a:r>
          </a:p>
          <a:p>
            <a:pPr marL="814916" lvl="1" indent="-370416">
              <a:spcBef>
                <a:spcPts val="2000"/>
              </a:spcBef>
              <a:buSzPct val="75000"/>
              <a:buChar char="•"/>
            </a:pPr>
            <a:r>
              <a:t>Use the Image Size settings in the Export dialog box:</a:t>
            </a:r>
          </a:p>
        </p:txBody>
      </p:sp>
      <p:pic>
        <p:nvPicPr>
          <p:cNvPr id="176" name="lwd5_2411_resize.png" descr="lwd5_2411_resize.png"/>
          <p:cNvPicPr>
            <a:picLocks noChangeAspect="1"/>
          </p:cNvPicPr>
          <p:nvPr/>
        </p:nvPicPr>
        <p:blipFill>
          <a:blip r:embed="rId2">
            <a:extLst/>
          </a:blip>
          <a:stretch>
            <a:fillRect/>
          </a:stretch>
        </p:blipFill>
        <p:spPr>
          <a:xfrm>
            <a:off x="2057400" y="5562600"/>
            <a:ext cx="8890000" cy="3759200"/>
          </a:xfrm>
          <a:prstGeom prst="rect">
            <a:avLst/>
          </a:prstGeom>
          <a:ln w="12700">
            <a:miter lim="400000"/>
          </a:ln>
        </p:spPr>
      </p:pic>
    </p:spTree>
  </p:cSld>
  <p:clrMapOvr>
    <a:masterClrMapping/>
  </p:clrMapOvr>
  <p:transition xmlns:p14="http://schemas.microsoft.com/office/powerpoint/2010/mai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Saving images in various formats…"/>
          <p:cNvSpPr txBox="1">
            <a:spLocks noGrp="1"/>
          </p:cNvSpPr>
          <p:nvPr>
            <p:ph type="body" idx="13"/>
          </p:nvPr>
        </p:nvSpPr>
        <p:spPr>
          <a:prstGeom prst="rect">
            <a:avLst/>
          </a:prstGeom>
        </p:spPr>
        <p:txBody>
          <a:bodyPr/>
          <a:lstStyle/>
          <a:p>
            <a:pPr>
              <a:defRPr b="1">
                <a:latin typeface="+mj-lt"/>
                <a:ea typeface="+mj-ea"/>
                <a:cs typeface="+mj-cs"/>
                <a:sym typeface="Helvetica"/>
              </a:defRPr>
            </a:pPr>
            <a:r>
              <a:t>Saving images in various formats</a:t>
            </a:r>
          </a:p>
          <a:p>
            <a:pPr>
              <a:defRPr b="1">
                <a:latin typeface="+mj-lt"/>
                <a:ea typeface="+mj-ea"/>
                <a:cs typeface="+mj-cs"/>
                <a:sym typeface="Helvetica"/>
              </a:defRPr>
            </a:pPr>
            <a:r>
              <a:t>Binary and alpha transparency</a:t>
            </a:r>
          </a:p>
          <a:p>
            <a:pPr>
              <a:defRPr b="1">
                <a:latin typeface="+mj-lt"/>
                <a:ea typeface="+mj-ea"/>
                <a:cs typeface="+mj-cs"/>
                <a:sym typeface="Helvetica"/>
              </a:defRPr>
            </a:pPr>
            <a:r>
              <a:t>Producing responsive images</a:t>
            </a:r>
          </a:p>
          <a:p>
            <a:pPr>
              <a:defRPr b="1">
                <a:latin typeface="+mj-lt"/>
                <a:ea typeface="+mj-ea"/>
                <a:cs typeface="+mj-cs"/>
                <a:sym typeface="Helvetica"/>
              </a:defRPr>
            </a:pPr>
            <a:r>
              <a:t>Image optimization</a:t>
            </a:r>
          </a:p>
        </p:txBody>
      </p:sp>
    </p:spTree>
  </p:cSld>
  <p:clrMapOvr>
    <a:masterClrMapping/>
  </p:clrMapOvr>
  <p:transition xmlns:p14="http://schemas.microsoft.com/office/powerpoint/2010/mai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 name="Producing Images (cont’d)"/>
          <p:cNvSpPr txBox="1">
            <a:spLocks noGrp="1"/>
          </p:cNvSpPr>
          <p:nvPr>
            <p:ph type="title"/>
          </p:nvPr>
        </p:nvSpPr>
        <p:spPr>
          <a:xfrm>
            <a:off x="952500" y="444500"/>
            <a:ext cx="11099800" cy="1385342"/>
          </a:xfrm>
          <a:prstGeom prst="rect">
            <a:avLst/>
          </a:prstGeom>
        </p:spPr>
        <p:txBody>
          <a:bodyPr/>
          <a:lstStyle>
            <a:lvl1pPr>
              <a:defRPr sz="3600"/>
            </a:lvl1pPr>
          </a:lstStyle>
          <a:p>
            <a:r>
              <a:t>Producing Images (cont’d)</a:t>
            </a:r>
          </a:p>
        </p:txBody>
      </p:sp>
      <p:sp>
        <p:nvSpPr>
          <p:cNvPr id="179" name="If your image is used at a wide range of sizes, use The Image Breakpoints Generator from Cloudinary at…"/>
          <p:cNvSpPr txBox="1">
            <a:spLocks noGrp="1"/>
          </p:cNvSpPr>
          <p:nvPr>
            <p:ph type="body" sz="half" idx="1"/>
          </p:nvPr>
        </p:nvSpPr>
        <p:spPr>
          <a:xfrm>
            <a:off x="952500" y="2180480"/>
            <a:ext cx="5101382" cy="6709520"/>
          </a:xfrm>
          <a:prstGeom prst="rect">
            <a:avLst/>
          </a:prstGeom>
        </p:spPr>
        <p:txBody>
          <a:bodyPr/>
          <a:lstStyle/>
          <a:p>
            <a:pPr>
              <a:defRPr sz="2700"/>
            </a:pPr>
            <a:r>
              <a:t>If your image is used at a wide range of sizes, use </a:t>
            </a:r>
            <a:r>
              <a:rPr b="1">
                <a:latin typeface="+mj-lt"/>
                <a:ea typeface="+mj-ea"/>
                <a:cs typeface="+mj-cs"/>
                <a:sym typeface="Helvetica"/>
              </a:rPr>
              <a:t>The Image Breakpoints Generator</a:t>
            </a:r>
            <a:r>
              <a:t> from Cloudinary at</a:t>
            </a:r>
          </a:p>
          <a:p>
            <a:pPr>
              <a:spcBef>
                <a:spcPts val="2000"/>
              </a:spcBef>
              <a:defRPr sz="2700" b="1">
                <a:solidFill>
                  <a:schemeClr val="accent1"/>
                </a:solidFill>
                <a:latin typeface="+mj-lt"/>
                <a:ea typeface="+mj-ea"/>
                <a:cs typeface="+mj-cs"/>
                <a:sym typeface="Helvetica"/>
              </a:defRPr>
            </a:pPr>
            <a:r>
              <a:t>responsivebreakpoints.com</a:t>
            </a:r>
          </a:p>
          <a:p>
            <a:pPr>
              <a:spcBef>
                <a:spcPts val="2400"/>
              </a:spcBef>
              <a:defRPr sz="2700"/>
            </a:pPr>
            <a:r>
              <a:t>Image versions are generated automatically </a:t>
            </a:r>
            <a:r>
              <a:rPr b="1">
                <a:latin typeface="+mj-lt"/>
                <a:ea typeface="+mj-ea"/>
                <a:cs typeface="+mj-cs"/>
                <a:sym typeface="Helvetica"/>
              </a:rPr>
              <a:t>based on file size</a:t>
            </a:r>
            <a:r>
              <a:t> (not dimensions).</a:t>
            </a:r>
          </a:p>
          <a:p>
            <a:pPr>
              <a:spcBef>
                <a:spcPts val="2400"/>
              </a:spcBef>
              <a:defRPr sz="2700"/>
            </a:pPr>
            <a:r>
              <a:t>Upload an original image, and it creates multiple image versions and the markup for you.</a:t>
            </a:r>
          </a:p>
        </p:txBody>
      </p:sp>
      <p:pic>
        <p:nvPicPr>
          <p:cNvPr id="180" name="lwd5_2412_generator-ebook.png" descr="lwd5_2412_generator-ebook.png"/>
          <p:cNvPicPr>
            <a:picLocks noChangeAspect="1"/>
          </p:cNvPicPr>
          <p:nvPr/>
        </p:nvPicPr>
        <p:blipFill>
          <a:blip r:embed="rId2">
            <a:extLst/>
          </a:blip>
          <a:stretch>
            <a:fillRect/>
          </a:stretch>
        </p:blipFill>
        <p:spPr>
          <a:xfrm>
            <a:off x="6894456" y="1896169"/>
            <a:ext cx="5667488" cy="7158931"/>
          </a:xfrm>
          <a:prstGeom prst="rect">
            <a:avLst/>
          </a:prstGeom>
          <a:ln w="12700">
            <a:miter lim="400000"/>
          </a:ln>
        </p:spPr>
      </p:pic>
    </p:spTree>
  </p:cSld>
  <p:clrMapOvr>
    <a:masterClrMapping/>
  </p:clrMapOvr>
  <p:transition xmlns:p14="http://schemas.microsoft.com/office/powerpoint/2010/mai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 name="Art-Directed Images"/>
          <p:cNvSpPr txBox="1">
            <a:spLocks noGrp="1"/>
          </p:cNvSpPr>
          <p:nvPr>
            <p:ph type="title"/>
          </p:nvPr>
        </p:nvSpPr>
        <p:spPr>
          <a:prstGeom prst="rect">
            <a:avLst/>
          </a:prstGeom>
        </p:spPr>
        <p:txBody>
          <a:bodyPr/>
          <a:lstStyle/>
          <a:p>
            <a:r>
              <a:t>Art-Directed Images</a:t>
            </a:r>
          </a:p>
        </p:txBody>
      </p:sp>
      <p:sp>
        <p:nvSpPr>
          <p:cNvPr id="183" name="If your image requires different cropping based on the layout size, your best bet is to make the separate images manually so you can make editorial decisions on what to include:…"/>
          <p:cNvSpPr txBox="1">
            <a:spLocks noGrp="1"/>
          </p:cNvSpPr>
          <p:nvPr>
            <p:ph type="body" idx="1"/>
          </p:nvPr>
        </p:nvSpPr>
        <p:spPr>
          <a:xfrm>
            <a:off x="952500" y="2609850"/>
            <a:ext cx="11099800" cy="6286500"/>
          </a:xfrm>
          <a:prstGeom prst="rect">
            <a:avLst/>
          </a:prstGeom>
        </p:spPr>
        <p:txBody>
          <a:bodyPr/>
          <a:lstStyle/>
          <a:p>
            <a:pPr defTabSz="554990">
              <a:spcBef>
                <a:spcPts val="3400"/>
              </a:spcBef>
              <a:defRPr sz="2850"/>
            </a:pPr>
            <a:r>
              <a:t>If your image requires different cropping based on the layout size, your best bet is to make the separate images manually so you can make editorial decisions on what to include:</a:t>
            </a:r>
          </a:p>
          <a:p>
            <a:pPr defTabSz="554990">
              <a:spcBef>
                <a:spcPts val="3400"/>
              </a:spcBef>
              <a:defRPr sz="2850"/>
            </a:pPr>
            <a:endParaRPr/>
          </a:p>
          <a:p>
            <a:pPr defTabSz="554990">
              <a:spcBef>
                <a:spcPts val="3400"/>
              </a:spcBef>
              <a:defRPr sz="2850"/>
            </a:pPr>
            <a:endParaRPr/>
          </a:p>
          <a:p>
            <a:pPr defTabSz="554990">
              <a:spcBef>
                <a:spcPts val="3400"/>
              </a:spcBef>
              <a:defRPr sz="2850"/>
            </a:pPr>
            <a:endParaRPr/>
          </a:p>
          <a:p>
            <a:pPr defTabSz="554990">
              <a:spcBef>
                <a:spcPts val="3400"/>
              </a:spcBef>
              <a:defRPr sz="2850"/>
            </a:pPr>
            <a:endParaRPr/>
          </a:p>
          <a:p>
            <a:pPr defTabSz="554990">
              <a:spcBef>
                <a:spcPts val="3400"/>
              </a:spcBef>
              <a:defRPr sz="2850"/>
            </a:pPr>
            <a:r>
              <a:t>However, some automated image-resizing services can “smart crop” on the fly.</a:t>
            </a:r>
          </a:p>
        </p:txBody>
      </p:sp>
      <p:grpSp>
        <p:nvGrpSpPr>
          <p:cNvPr id="186" name="Group"/>
          <p:cNvGrpSpPr/>
          <p:nvPr/>
        </p:nvGrpSpPr>
        <p:grpSpPr>
          <a:xfrm>
            <a:off x="1268816" y="4643065"/>
            <a:ext cx="9977126" cy="2670920"/>
            <a:chOff x="0" y="0"/>
            <a:chExt cx="9977125" cy="2670919"/>
          </a:xfrm>
        </p:grpSpPr>
        <p:pic>
          <p:nvPicPr>
            <p:cNvPr id="184" name="lwd5_0713_dinner-shrunk.jpg" descr="lwd5_0713_dinner-shrunk.jpg"/>
            <p:cNvPicPr>
              <a:picLocks noChangeAspect="1"/>
            </p:cNvPicPr>
            <p:nvPr/>
          </p:nvPicPr>
          <p:blipFill>
            <a:blip r:embed="rId2">
              <a:extLst/>
            </a:blip>
            <a:stretch>
              <a:fillRect/>
            </a:stretch>
          </p:blipFill>
          <p:spPr>
            <a:xfrm>
              <a:off x="0" y="0"/>
              <a:ext cx="5590296" cy="2670920"/>
            </a:xfrm>
            <a:prstGeom prst="rect">
              <a:avLst/>
            </a:prstGeom>
            <a:ln w="12700" cap="flat">
              <a:noFill/>
              <a:miter lim="400000"/>
            </a:ln>
            <a:effectLst/>
          </p:spPr>
        </p:pic>
        <p:pic>
          <p:nvPicPr>
            <p:cNvPr id="185" name="lwd5_0713_dinner-small.jpg" descr="lwd5_0713_dinner-small.jpg"/>
            <p:cNvPicPr>
              <a:picLocks noChangeAspect="1"/>
            </p:cNvPicPr>
            <p:nvPr/>
          </p:nvPicPr>
          <p:blipFill>
            <a:blip r:embed="rId3">
              <a:extLst/>
            </a:blip>
            <a:stretch>
              <a:fillRect/>
            </a:stretch>
          </p:blipFill>
          <p:spPr>
            <a:xfrm>
              <a:off x="6568094" y="15528"/>
              <a:ext cx="3409032" cy="2639863"/>
            </a:xfrm>
            <a:prstGeom prst="rect">
              <a:avLst/>
            </a:prstGeom>
            <a:ln w="12700" cap="flat">
              <a:noFill/>
              <a:miter lim="400000"/>
            </a:ln>
            <a:effectLst/>
          </p:spPr>
        </p:pic>
      </p:grpSp>
    </p:spTree>
  </p:cSld>
  <p:clrMapOvr>
    <a:masterClrMapping/>
  </p:clrMapOvr>
  <p:transition xmlns:p14="http://schemas.microsoft.com/office/powerpoint/2010/mai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Images for High-Density Displays"/>
          <p:cNvSpPr txBox="1">
            <a:spLocks noGrp="1"/>
          </p:cNvSpPr>
          <p:nvPr>
            <p:ph type="title"/>
          </p:nvPr>
        </p:nvSpPr>
        <p:spPr>
          <a:prstGeom prst="rect">
            <a:avLst/>
          </a:prstGeom>
        </p:spPr>
        <p:txBody>
          <a:bodyPr/>
          <a:lstStyle/>
          <a:p>
            <a:r>
              <a:t>Images for High-Density Displays</a:t>
            </a:r>
          </a:p>
        </p:txBody>
      </p:sp>
      <p:sp>
        <p:nvSpPr>
          <p:cNvPr id="189" name="For sharp images on high-density displays, work at 1x size but use features to export 2x, 3x, and 4x scaled versions.…"/>
          <p:cNvSpPr txBox="1">
            <a:spLocks noGrp="1"/>
          </p:cNvSpPr>
          <p:nvPr>
            <p:ph type="body" idx="1"/>
          </p:nvPr>
        </p:nvSpPr>
        <p:spPr>
          <a:xfrm>
            <a:off x="952500" y="2438400"/>
            <a:ext cx="11099800" cy="6286500"/>
          </a:xfrm>
          <a:prstGeom prst="rect">
            <a:avLst/>
          </a:prstGeom>
        </p:spPr>
        <p:txBody>
          <a:bodyPr/>
          <a:lstStyle/>
          <a:p>
            <a:r>
              <a:t>For sharp images on high-density displays, work at 1x size but use features to export 2x, 3x, and 4x scaled versions.</a:t>
            </a:r>
          </a:p>
          <a:p>
            <a:r>
              <a:t>Photoshop, Illustrator, Sketch, and Affinity Designer include options to export multiple scales at once.</a:t>
            </a:r>
          </a:p>
        </p:txBody>
      </p:sp>
      <p:pic>
        <p:nvPicPr>
          <p:cNvPr id="190" name="lwd5_2413_pshp_exportas.png" descr="lwd5_2413_pshp_exportas.png"/>
          <p:cNvPicPr>
            <a:picLocks noChangeAspect="1"/>
          </p:cNvPicPr>
          <p:nvPr/>
        </p:nvPicPr>
        <p:blipFill>
          <a:blip r:embed="rId2">
            <a:extLst/>
          </a:blip>
          <a:stretch>
            <a:fillRect/>
          </a:stretch>
        </p:blipFill>
        <p:spPr>
          <a:xfrm>
            <a:off x="2857500" y="5276850"/>
            <a:ext cx="11430000" cy="6388100"/>
          </a:xfrm>
          <a:prstGeom prst="rect">
            <a:avLst/>
          </a:prstGeom>
          <a:ln w="12700">
            <a:miter lim="400000"/>
          </a:ln>
        </p:spPr>
      </p:pic>
      <p:sp>
        <p:nvSpPr>
          <p:cNvPr id="191" name="Photoshop CC 2018"/>
          <p:cNvSpPr txBox="1"/>
          <p:nvPr/>
        </p:nvSpPr>
        <p:spPr>
          <a:xfrm>
            <a:off x="228600" y="7200900"/>
            <a:ext cx="2401317" cy="4064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000"/>
            </a:lvl1pPr>
          </a:lstStyle>
          <a:p>
            <a:r>
              <a:t>Photoshop CC 2018</a:t>
            </a:r>
          </a:p>
        </p:txBody>
      </p:sp>
    </p:spTree>
  </p:cSld>
  <p:clrMapOvr>
    <a:masterClrMapping/>
  </p:clrMapOvr>
  <p:transition xmlns:p14="http://schemas.microsoft.com/office/powerpoint/2010/mai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 name="Image Optimization"/>
          <p:cNvSpPr txBox="1">
            <a:spLocks noGrp="1"/>
          </p:cNvSpPr>
          <p:nvPr>
            <p:ph type="title"/>
          </p:nvPr>
        </p:nvSpPr>
        <p:spPr>
          <a:prstGeom prst="rect">
            <a:avLst/>
          </a:prstGeom>
        </p:spPr>
        <p:txBody>
          <a:bodyPr/>
          <a:lstStyle/>
          <a:p>
            <a:r>
              <a:t>Image Optimization</a:t>
            </a:r>
          </a:p>
        </p:txBody>
      </p:sp>
      <p:sp>
        <p:nvSpPr>
          <p:cNvPr id="194" name="Image optimization refers to measures taken to make your image file sizes as small as possible.…"/>
          <p:cNvSpPr txBox="1">
            <a:spLocks noGrp="1"/>
          </p:cNvSpPr>
          <p:nvPr>
            <p:ph type="body" idx="1"/>
          </p:nvPr>
        </p:nvSpPr>
        <p:spPr>
          <a:xfrm>
            <a:off x="952500" y="2817415"/>
            <a:ext cx="11099800" cy="6072585"/>
          </a:xfrm>
          <a:prstGeom prst="rect">
            <a:avLst/>
          </a:prstGeom>
        </p:spPr>
        <p:txBody>
          <a:bodyPr/>
          <a:lstStyle/>
          <a:p>
            <a:pPr marL="370416" indent="-370416">
              <a:buSzPct val="75000"/>
              <a:buChar char="•"/>
            </a:pPr>
            <a:r>
              <a:rPr b="1">
                <a:latin typeface="+mj-lt"/>
                <a:ea typeface="+mj-ea"/>
                <a:cs typeface="+mj-cs"/>
                <a:sym typeface="Helvetica"/>
              </a:rPr>
              <a:t>Image optimization</a:t>
            </a:r>
            <a:r>
              <a:t> refers to measures taken to make your image file sizes as small as possible.</a:t>
            </a:r>
          </a:p>
          <a:p>
            <a:pPr marL="370416" indent="-370416">
              <a:buSzPct val="75000"/>
              <a:buChar char="•"/>
            </a:pPr>
            <a:r>
              <a:t>Optimization approaches fall into two categories:</a:t>
            </a:r>
          </a:p>
          <a:p>
            <a:pPr marL="1259416" lvl="2" indent="-370416">
              <a:spcBef>
                <a:spcPts val="3000"/>
              </a:spcBef>
              <a:buSzPct val="75000"/>
              <a:buChar char="•"/>
            </a:pPr>
            <a:r>
              <a:t>Efforts made during the design and export process</a:t>
            </a:r>
          </a:p>
          <a:p>
            <a:pPr marL="1259416" lvl="2" indent="-370416">
              <a:spcBef>
                <a:spcPts val="3000"/>
              </a:spcBef>
              <a:buSzPct val="75000"/>
              <a:buChar char="•"/>
            </a:pPr>
            <a:r>
              <a:t>Compression tools after the images have been exported</a:t>
            </a:r>
          </a:p>
        </p:txBody>
      </p:sp>
    </p:spTree>
  </p:cSld>
  <p:clrMapOvr>
    <a:masterClrMapping/>
  </p:clrMapOvr>
  <p:transition xmlns:p14="http://schemas.microsoft.com/office/powerpoint/2010/mai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General Optimization Guidelines"/>
          <p:cNvSpPr txBox="1">
            <a:spLocks noGrp="1"/>
          </p:cNvSpPr>
          <p:nvPr>
            <p:ph type="title"/>
          </p:nvPr>
        </p:nvSpPr>
        <p:spPr>
          <a:prstGeom prst="rect">
            <a:avLst/>
          </a:prstGeom>
        </p:spPr>
        <p:txBody>
          <a:bodyPr/>
          <a:lstStyle/>
          <a:p>
            <a:r>
              <a:t>General Optimization Guidelines</a:t>
            </a:r>
          </a:p>
        </p:txBody>
      </p:sp>
      <p:sp>
        <p:nvSpPr>
          <p:cNvPr id="197" name="Keep a high-quality original and make copies of it at optimized sizes.…"/>
          <p:cNvSpPr txBox="1">
            <a:spLocks noGrp="1"/>
          </p:cNvSpPr>
          <p:nvPr>
            <p:ph type="body" idx="1"/>
          </p:nvPr>
        </p:nvSpPr>
        <p:spPr>
          <a:xfrm>
            <a:off x="952500" y="2817415"/>
            <a:ext cx="11099800" cy="6072585"/>
          </a:xfrm>
          <a:prstGeom prst="rect">
            <a:avLst/>
          </a:prstGeom>
        </p:spPr>
        <p:txBody>
          <a:bodyPr/>
          <a:lstStyle/>
          <a:p>
            <a:pPr marL="370416" indent="-370416">
              <a:buSzPct val="75000"/>
              <a:buChar char="•"/>
            </a:pPr>
            <a:r>
              <a:t>Keep a high-quality original and make copies of it at optimized sizes.</a:t>
            </a:r>
          </a:p>
          <a:p>
            <a:pPr marL="370416" indent="-370416">
              <a:buSzPct val="75000"/>
              <a:buChar char="•"/>
            </a:pPr>
            <a:r>
              <a:t>Limit the dimensions of the image.</a:t>
            </a:r>
          </a:p>
          <a:p>
            <a:pPr marL="370416" indent="-370416">
              <a:buSzPct val="75000"/>
              <a:buChar char="•"/>
            </a:pPr>
            <a:r>
              <a:t>Reuse images so they can be stored in the browser cache.</a:t>
            </a:r>
          </a:p>
          <a:p>
            <a:pPr marL="370416" indent="-370416">
              <a:buSzPct val="75000"/>
              <a:buChar char="•"/>
            </a:pPr>
            <a:r>
              <a:t>Use image-editing tools with web-specific features.</a:t>
            </a:r>
          </a:p>
          <a:p>
            <a:pPr marL="370416" indent="-370416">
              <a:buSzPct val="75000"/>
              <a:buChar char="•"/>
            </a:pPr>
            <a:r>
              <a:t>Run an image through an optimizer tool as a last step.</a:t>
            </a:r>
          </a:p>
        </p:txBody>
      </p:sp>
    </p:spTree>
  </p:cSld>
  <p:clrMapOvr>
    <a:masterClrMapping/>
  </p:clrMapOvr>
  <p:transition xmlns:p14="http://schemas.microsoft.com/office/powerpoint/2010/mai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Optimizing JPEGs"/>
          <p:cNvSpPr txBox="1">
            <a:spLocks noGrp="1"/>
          </p:cNvSpPr>
          <p:nvPr>
            <p:ph type="title"/>
          </p:nvPr>
        </p:nvSpPr>
        <p:spPr>
          <a:prstGeom prst="rect">
            <a:avLst/>
          </a:prstGeom>
        </p:spPr>
        <p:txBody>
          <a:bodyPr/>
          <a:lstStyle/>
          <a:p>
            <a:r>
              <a:t>Optimizing JPEGs</a:t>
            </a:r>
          </a:p>
        </p:txBody>
      </p:sp>
      <p:sp>
        <p:nvSpPr>
          <p:cNvPr id="200" name="General strategies for reducing the file size of JPEGs:…"/>
          <p:cNvSpPr txBox="1">
            <a:spLocks noGrp="1"/>
          </p:cNvSpPr>
          <p:nvPr>
            <p:ph type="body" idx="1"/>
          </p:nvPr>
        </p:nvSpPr>
        <p:spPr>
          <a:xfrm>
            <a:off x="952500" y="2603500"/>
            <a:ext cx="11099800" cy="6538070"/>
          </a:xfrm>
          <a:prstGeom prst="rect">
            <a:avLst/>
          </a:prstGeom>
        </p:spPr>
        <p:txBody>
          <a:bodyPr/>
          <a:lstStyle/>
          <a:p>
            <a:pPr defTabSz="514095">
              <a:spcBef>
                <a:spcPts val="3100"/>
              </a:spcBef>
              <a:defRPr sz="2640"/>
            </a:pPr>
            <a:r>
              <a:t>General strategies for reducing the file size of JPEGs:</a:t>
            </a:r>
          </a:p>
          <a:p>
            <a:pPr marL="717126" lvl="1" indent="-325966" defTabSz="514095">
              <a:spcBef>
                <a:spcPts val="3100"/>
              </a:spcBef>
              <a:buSzPct val="75000"/>
              <a:buChar char="•"/>
              <a:defRPr sz="2640"/>
            </a:pPr>
            <a:r>
              <a:rPr b="1">
                <a:latin typeface="+mj-lt"/>
                <a:ea typeface="+mj-ea"/>
                <a:cs typeface="+mj-cs"/>
                <a:sym typeface="Helvetica"/>
              </a:rPr>
              <a:t>Be aggressive with compression (Quality)</a:t>
            </a:r>
            <a:r>
              <a:t/>
            </a:r>
            <a:br/>
            <a:r>
              <a:t>Optimal settings vary by image, but most images stand up to moderate (50-70) or even low (30-40) quality settings.</a:t>
            </a:r>
          </a:p>
          <a:p>
            <a:pPr marL="717126" lvl="1" indent="-325966" defTabSz="514095">
              <a:spcBef>
                <a:spcPts val="3100"/>
              </a:spcBef>
              <a:buSzPct val="75000"/>
              <a:buChar char="•"/>
              <a:defRPr sz="2640"/>
            </a:pPr>
            <a:r>
              <a:rPr b="1">
                <a:latin typeface="+mj-lt"/>
                <a:ea typeface="+mj-ea"/>
                <a:cs typeface="+mj-cs"/>
                <a:sym typeface="Helvetica"/>
              </a:rPr>
              <a:t>Choose Optimized, if available</a:t>
            </a:r>
            <a:r>
              <a:t/>
            </a:r>
            <a:br/>
            <a:r>
              <a:t>Optimized JPEGS are slightly smaller with better color fidelity.</a:t>
            </a:r>
          </a:p>
          <a:p>
            <a:pPr marL="717126" lvl="1" indent="-325966" defTabSz="514095">
              <a:spcBef>
                <a:spcPts val="3100"/>
              </a:spcBef>
              <a:buSzPct val="75000"/>
              <a:buChar char="•"/>
              <a:defRPr sz="2640"/>
            </a:pPr>
            <a:r>
              <a:rPr b="1">
                <a:latin typeface="+mj-lt"/>
                <a:ea typeface="+mj-ea"/>
                <a:cs typeface="+mj-cs"/>
                <a:sym typeface="Helvetica"/>
              </a:rPr>
              <a:t>Soften the image (Blur/Smoothing)</a:t>
            </a:r>
            <a:r>
              <a:t/>
            </a:r>
            <a:br/>
            <a:r>
              <a:t>Because JPEG compresses soft gradients well, applying a slight blur to an image or less-important parts of it reduces file size.</a:t>
            </a:r>
          </a:p>
          <a:p>
            <a:pPr marL="717126" lvl="1" indent="-325966" defTabSz="514095">
              <a:spcBef>
                <a:spcPts val="3100"/>
              </a:spcBef>
              <a:buSzPct val="75000"/>
              <a:buChar char="•"/>
              <a:defRPr sz="2640"/>
            </a:pPr>
            <a:r>
              <a:rPr b="1">
                <a:latin typeface="+mj-lt"/>
                <a:ea typeface="+mj-ea"/>
                <a:cs typeface="+mj-cs"/>
                <a:sym typeface="Helvetica"/>
              </a:rPr>
              <a:t>Avoid hard edges and sharp details</a:t>
            </a:r>
            <a:r>
              <a:t/>
            </a:r>
            <a:br/>
            <a:r>
              <a:t>Consider whether hard edges can be softened or if PNG is a better format.</a:t>
            </a:r>
          </a:p>
        </p:txBody>
      </p:sp>
    </p:spTree>
  </p:cSld>
  <p:clrMapOvr>
    <a:masterClrMapping/>
  </p:clrMapOvr>
  <p:transition xmlns:p14="http://schemas.microsoft.com/office/powerpoint/2010/mai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 name="Optimizing PNG-8 and GIF"/>
          <p:cNvSpPr txBox="1">
            <a:spLocks noGrp="1"/>
          </p:cNvSpPr>
          <p:nvPr>
            <p:ph type="title"/>
          </p:nvPr>
        </p:nvSpPr>
        <p:spPr>
          <a:prstGeom prst="rect">
            <a:avLst/>
          </a:prstGeom>
        </p:spPr>
        <p:txBody>
          <a:bodyPr/>
          <a:lstStyle/>
          <a:p>
            <a:r>
              <a:t>Optimizing PNG-8 and GIF</a:t>
            </a:r>
          </a:p>
        </p:txBody>
      </p:sp>
      <p:sp>
        <p:nvSpPr>
          <p:cNvPr id="203" name="PNG-8 and GIF use compression schemes that work most efficiently on flat areas of color. These tips maximize flat color areas:…"/>
          <p:cNvSpPr txBox="1">
            <a:spLocks noGrp="1"/>
          </p:cNvSpPr>
          <p:nvPr>
            <p:ph type="body" idx="1"/>
          </p:nvPr>
        </p:nvSpPr>
        <p:spPr>
          <a:xfrm>
            <a:off x="952500" y="2438400"/>
            <a:ext cx="11099800" cy="6286500"/>
          </a:xfrm>
          <a:prstGeom prst="rect">
            <a:avLst/>
          </a:prstGeom>
        </p:spPr>
        <p:txBody>
          <a:bodyPr/>
          <a:lstStyle/>
          <a:p>
            <a:pPr defTabSz="549148">
              <a:spcBef>
                <a:spcPts val="3300"/>
              </a:spcBef>
              <a:defRPr sz="2820"/>
            </a:pPr>
            <a:r>
              <a:t>PNG-8 and GIF use compression schemes that work most efficiently on flat areas of color. These tips maximize flat color areas:</a:t>
            </a:r>
          </a:p>
          <a:p>
            <a:pPr marL="766021" lvl="1" indent="-348191" defTabSz="549148">
              <a:spcBef>
                <a:spcPts val="3300"/>
              </a:spcBef>
              <a:buSzPct val="75000"/>
              <a:buChar char="•"/>
              <a:defRPr sz="2820"/>
            </a:pPr>
            <a:r>
              <a:rPr b="1">
                <a:latin typeface="+mj-lt"/>
                <a:ea typeface="+mj-ea"/>
                <a:cs typeface="+mj-cs"/>
                <a:sym typeface="Helvetica"/>
              </a:rPr>
              <a:t>Reduce the number of colors (bit depth)</a:t>
            </a:r>
            <a:br>
              <a:rPr b="1">
                <a:latin typeface="+mj-lt"/>
                <a:ea typeface="+mj-ea"/>
                <a:cs typeface="+mj-cs"/>
                <a:sym typeface="Helvetica"/>
              </a:rPr>
            </a:br>
            <a:r>
              <a:t>Choose a lower bit-depth (fewer colors) in the export tool or when converting to Indexed Color.</a:t>
            </a:r>
          </a:p>
          <a:p>
            <a:pPr marL="766021" lvl="1" indent="-348191" defTabSz="549148">
              <a:spcBef>
                <a:spcPts val="3300"/>
              </a:spcBef>
              <a:buSzPct val="75000"/>
              <a:buChar char="•"/>
              <a:defRPr sz="2820"/>
            </a:pPr>
            <a:r>
              <a:rPr b="1">
                <a:latin typeface="+mj-lt"/>
                <a:ea typeface="+mj-ea"/>
                <a:cs typeface="+mj-cs"/>
                <a:sym typeface="Helvetica"/>
              </a:rPr>
              <a:t>Avoid or reduce dithering</a:t>
            </a:r>
            <a:br>
              <a:rPr b="1">
                <a:latin typeface="+mj-lt"/>
                <a:ea typeface="+mj-ea"/>
                <a:cs typeface="+mj-cs"/>
                <a:sym typeface="Helvetica"/>
              </a:rPr>
            </a:br>
            <a:r>
              <a:t>Dithering (a speckle pattern) breaks up flat areas of color, which doesn’t let the compression scheme work as efficiently.</a:t>
            </a:r>
          </a:p>
          <a:p>
            <a:pPr marL="766021" lvl="1" indent="-348191" defTabSz="549148">
              <a:spcBef>
                <a:spcPts val="3300"/>
              </a:spcBef>
              <a:buSzPct val="75000"/>
              <a:buChar char="•"/>
              <a:defRPr sz="2820"/>
            </a:pPr>
            <a:r>
              <a:rPr b="1">
                <a:latin typeface="+mj-lt"/>
                <a:ea typeface="+mj-ea"/>
                <a:cs typeface="+mj-cs"/>
                <a:sym typeface="Helvetica"/>
              </a:rPr>
              <a:t>Design with flat colors</a:t>
            </a:r>
            <a:br>
              <a:rPr b="1">
                <a:latin typeface="+mj-lt"/>
                <a:ea typeface="+mj-ea"/>
                <a:cs typeface="+mj-cs"/>
                <a:sym typeface="Helvetica"/>
              </a:rPr>
            </a:br>
            <a:r>
              <a:t>Choose flat colors instead of gradients or patterns when designing.</a:t>
            </a:r>
          </a:p>
        </p:txBody>
      </p:sp>
    </p:spTree>
  </p:cSld>
  <p:clrMapOvr>
    <a:masterClrMapping/>
  </p:clrMapOvr>
  <p:transition xmlns:p14="http://schemas.microsoft.com/office/powerpoint/2010/mai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 name="Optimizing PNG-24"/>
          <p:cNvSpPr txBox="1">
            <a:spLocks noGrp="1"/>
          </p:cNvSpPr>
          <p:nvPr>
            <p:ph type="title"/>
          </p:nvPr>
        </p:nvSpPr>
        <p:spPr>
          <a:prstGeom prst="rect">
            <a:avLst/>
          </a:prstGeom>
        </p:spPr>
        <p:txBody>
          <a:bodyPr/>
          <a:lstStyle/>
          <a:p>
            <a:r>
              <a:t>Optimizing PNG-24</a:t>
            </a:r>
          </a:p>
        </p:txBody>
      </p:sp>
      <p:sp>
        <p:nvSpPr>
          <p:cNvPr id="206" name="Because PNG-24 uses a lossless compression scheme, you can’t do much to optimize it.…"/>
          <p:cNvSpPr txBox="1">
            <a:spLocks noGrp="1"/>
          </p:cNvSpPr>
          <p:nvPr>
            <p:ph type="body" idx="1"/>
          </p:nvPr>
        </p:nvSpPr>
        <p:spPr>
          <a:xfrm>
            <a:off x="952500" y="2451100"/>
            <a:ext cx="11099800" cy="6286500"/>
          </a:xfrm>
          <a:prstGeom prst="rect">
            <a:avLst/>
          </a:prstGeom>
        </p:spPr>
        <p:txBody>
          <a:bodyPr/>
          <a:lstStyle/>
          <a:p>
            <a:pPr defTabSz="543305">
              <a:spcBef>
                <a:spcPts val="3300"/>
              </a:spcBef>
              <a:defRPr sz="2790"/>
            </a:pPr>
            <a:r>
              <a:t>Because PNG-24 uses a lossless compression scheme, you can’t do much to optimize it.</a:t>
            </a:r>
          </a:p>
          <a:p>
            <a:pPr marL="757872" lvl="1" indent="-344487" defTabSz="543305">
              <a:spcBef>
                <a:spcPts val="3300"/>
              </a:spcBef>
              <a:buSzPct val="75000"/>
              <a:buChar char="•"/>
              <a:defRPr sz="2790"/>
            </a:pPr>
            <a:r>
              <a:rPr b="1">
                <a:latin typeface="+mj-lt"/>
                <a:ea typeface="+mj-ea"/>
                <a:cs typeface="+mj-cs"/>
                <a:sym typeface="Helvetica"/>
              </a:rPr>
              <a:t>Use JPEG instead</a:t>
            </a:r>
            <a:r>
              <a:t/>
            </a:r>
            <a:br/>
            <a:r>
              <a:t>Lossy JPEGs will result in smaller file sizes for photographic images.</a:t>
            </a:r>
          </a:p>
          <a:p>
            <a:pPr marL="757872" lvl="1" indent="-344487" defTabSz="543305">
              <a:spcBef>
                <a:spcPts val="3300"/>
              </a:spcBef>
              <a:buSzPct val="75000"/>
              <a:buChar char="•"/>
              <a:defRPr sz="2790"/>
            </a:pPr>
            <a:r>
              <a:rPr b="1">
                <a:latin typeface="+mj-lt"/>
                <a:ea typeface="+mj-ea"/>
                <a:cs typeface="+mj-cs"/>
                <a:sym typeface="Helvetica"/>
              </a:rPr>
              <a:t>Run them through an optimization utility</a:t>
            </a:r>
            <a:br>
              <a:rPr b="1">
                <a:latin typeface="+mj-lt"/>
                <a:ea typeface="+mj-ea"/>
                <a:cs typeface="+mj-cs"/>
                <a:sym typeface="Helvetica"/>
              </a:rPr>
            </a:br>
            <a:r>
              <a:t>An optimization tool may reduce the file size a little without losing image quality.</a:t>
            </a:r>
          </a:p>
          <a:p>
            <a:pPr marL="757872" lvl="1" indent="-344487" defTabSz="543305">
              <a:spcBef>
                <a:spcPts val="3300"/>
              </a:spcBef>
              <a:buSzPct val="75000"/>
              <a:buChar char="•"/>
              <a:defRPr sz="2790"/>
            </a:pPr>
            <a:r>
              <a:rPr b="1">
                <a:latin typeface="+mj-lt"/>
                <a:ea typeface="+mj-ea"/>
                <a:cs typeface="+mj-cs"/>
                <a:sym typeface="Helvetica"/>
              </a:rPr>
              <a:t>Convert them to PNG-8</a:t>
            </a:r>
            <a:br>
              <a:rPr b="1">
                <a:latin typeface="+mj-lt"/>
                <a:ea typeface="+mj-ea"/>
                <a:cs typeface="+mj-cs"/>
                <a:sym typeface="Helvetica"/>
              </a:rPr>
            </a:br>
            <a:r>
              <a:t>If you need multiple levels of transparency, use a utility such as </a:t>
            </a:r>
            <a:r>
              <a:rPr b="1">
                <a:latin typeface="+mj-lt"/>
                <a:ea typeface="+mj-ea"/>
                <a:cs typeface="+mj-cs"/>
                <a:sym typeface="Helvetica"/>
              </a:rPr>
              <a:t>ImageAlpha</a:t>
            </a:r>
            <a:r>
              <a:t> (</a:t>
            </a:r>
            <a:r>
              <a:rPr>
                <a:solidFill>
                  <a:schemeClr val="accent1"/>
                </a:solidFill>
              </a:rPr>
              <a:t>pngmini.com</a:t>
            </a:r>
            <a:r>
              <a:t>) to convert to PNG-8 for a much smaller size.</a:t>
            </a:r>
          </a:p>
        </p:txBody>
      </p:sp>
    </p:spTree>
  </p:cSld>
  <p:clrMapOvr>
    <a:masterClrMapping/>
  </p:clrMapOvr>
  <p:transition xmlns:p14="http://schemas.microsoft.com/office/powerpoint/2010/mai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 name="Optimization Tools"/>
          <p:cNvSpPr txBox="1">
            <a:spLocks noGrp="1"/>
          </p:cNvSpPr>
          <p:nvPr>
            <p:ph type="title"/>
          </p:nvPr>
        </p:nvSpPr>
        <p:spPr>
          <a:prstGeom prst="rect">
            <a:avLst/>
          </a:prstGeom>
        </p:spPr>
        <p:txBody>
          <a:bodyPr/>
          <a:lstStyle/>
          <a:p>
            <a:r>
              <a:t>Optimization Tools</a:t>
            </a:r>
          </a:p>
        </p:txBody>
      </p:sp>
      <p:sp>
        <p:nvSpPr>
          <p:cNvPr id="209" name="Images generated by tools like Photoshop and GIMP can almost always be reduced further with optimization tools:…"/>
          <p:cNvSpPr txBox="1">
            <a:spLocks noGrp="1"/>
          </p:cNvSpPr>
          <p:nvPr>
            <p:ph type="body" idx="1"/>
          </p:nvPr>
        </p:nvSpPr>
        <p:spPr>
          <a:xfrm>
            <a:off x="952500" y="2289919"/>
            <a:ext cx="11099800" cy="6600081"/>
          </a:xfrm>
          <a:prstGeom prst="rect">
            <a:avLst/>
          </a:prstGeom>
        </p:spPr>
        <p:txBody>
          <a:bodyPr/>
          <a:lstStyle/>
          <a:p>
            <a:pPr defTabSz="537463">
              <a:spcBef>
                <a:spcPts val="3300"/>
              </a:spcBef>
              <a:defRPr sz="2760"/>
            </a:pPr>
            <a:r>
              <a:t>Images generated by tools like Photoshop and GIMP can almost always be reduced further with optimization tools:</a:t>
            </a:r>
          </a:p>
          <a:p>
            <a:pPr defTabSz="537463">
              <a:spcBef>
                <a:spcPts val="3300"/>
              </a:spcBef>
              <a:defRPr sz="2760" b="1">
                <a:latin typeface="+mj-lt"/>
                <a:ea typeface="+mj-ea"/>
                <a:cs typeface="+mj-cs"/>
                <a:sym typeface="Helvetica"/>
              </a:defRPr>
            </a:pPr>
            <a:r>
              <a:t>Online image optimizers</a:t>
            </a:r>
          </a:p>
          <a:p>
            <a:pPr marL="749723" lvl="1" indent="-340783" defTabSz="537463">
              <a:spcBef>
                <a:spcPts val="1800"/>
              </a:spcBef>
              <a:buSzPct val="75000"/>
              <a:buChar char="•"/>
              <a:defRPr sz="2760"/>
            </a:pPr>
            <a:r>
              <a:t>Optimizilla (</a:t>
            </a:r>
            <a:r>
              <a:rPr>
                <a:solidFill>
                  <a:schemeClr val="accent1"/>
                </a:solidFill>
              </a:rPr>
              <a:t>optimizilla.com</a:t>
            </a:r>
            <a:r>
              <a:t>)</a:t>
            </a:r>
          </a:p>
          <a:p>
            <a:pPr marL="749723" lvl="1" indent="-340783" defTabSz="537463">
              <a:spcBef>
                <a:spcPts val="1800"/>
              </a:spcBef>
              <a:buSzPct val="75000"/>
              <a:buChar char="•"/>
              <a:defRPr sz="2760"/>
            </a:pPr>
            <a:r>
              <a:t>TinyPNG (</a:t>
            </a:r>
            <a:r>
              <a:rPr>
                <a:solidFill>
                  <a:schemeClr val="accent1"/>
                </a:solidFill>
              </a:rPr>
              <a:t>tinypng.com</a:t>
            </a:r>
            <a:r>
              <a:t>)</a:t>
            </a:r>
          </a:p>
          <a:p>
            <a:pPr defTabSz="537463">
              <a:spcBef>
                <a:spcPts val="3300"/>
              </a:spcBef>
              <a:defRPr sz="2760" b="1">
                <a:latin typeface="+mj-lt"/>
                <a:ea typeface="+mj-ea"/>
                <a:cs typeface="+mj-cs"/>
                <a:sym typeface="Helvetica"/>
              </a:defRPr>
            </a:pPr>
            <a:r>
              <a:t>Standalone optimization apps</a:t>
            </a:r>
          </a:p>
          <a:p>
            <a:pPr marL="749723" lvl="1" indent="-340783" defTabSz="537463">
              <a:spcBef>
                <a:spcPts val="1800"/>
              </a:spcBef>
              <a:buSzPct val="75000"/>
              <a:buChar char="•"/>
              <a:defRPr sz="2760"/>
            </a:pPr>
            <a:r>
              <a:t>ImageOptim (</a:t>
            </a:r>
            <a:r>
              <a:rPr>
                <a:solidFill>
                  <a:schemeClr val="accent1"/>
                </a:solidFill>
              </a:rPr>
              <a:t>imageoptim.com</a:t>
            </a:r>
            <a:r>
              <a:t>)</a:t>
            </a:r>
          </a:p>
          <a:p>
            <a:pPr marL="749723" lvl="1" indent="-340783" defTabSz="537463">
              <a:spcBef>
                <a:spcPts val="1800"/>
              </a:spcBef>
              <a:buSzPct val="75000"/>
              <a:buChar char="•"/>
              <a:defRPr sz="2760"/>
            </a:pPr>
            <a:r>
              <a:t>PNG Gauntlet (</a:t>
            </a:r>
            <a:r>
              <a:rPr>
                <a:solidFill>
                  <a:schemeClr val="accent1"/>
                </a:solidFill>
              </a:rPr>
              <a:t>pnggauntlet.com</a:t>
            </a:r>
            <a:r>
              <a:t>)</a:t>
            </a:r>
          </a:p>
          <a:p>
            <a:pPr defTabSz="537463">
              <a:spcBef>
                <a:spcPts val="3300"/>
              </a:spcBef>
              <a:defRPr sz="2760" b="1">
                <a:latin typeface="+mj-lt"/>
                <a:ea typeface="+mj-ea"/>
                <a:cs typeface="+mj-cs"/>
                <a:sym typeface="Helvetica"/>
              </a:defRPr>
            </a:pPr>
            <a:r>
              <a:t>Grunt and Gulp plug-ins </a:t>
            </a:r>
          </a:p>
          <a:p>
            <a:pPr lvl="2" indent="420623" defTabSz="537463">
              <a:spcBef>
                <a:spcPts val="1800"/>
              </a:spcBef>
              <a:defRPr sz="2760"/>
            </a:pPr>
            <a:r>
              <a:t>Optimize all the images in a directory at once</a:t>
            </a:r>
          </a:p>
        </p:txBody>
      </p:sp>
    </p:spTree>
  </p:cSld>
  <p:clrMapOvr>
    <a:masterClrMapping/>
  </p:clrMapOvr>
  <p:transition xmlns:p14="http://schemas.microsoft.com/office/powerpoint/2010/mai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Saving Web Images"/>
          <p:cNvSpPr txBox="1">
            <a:spLocks noGrp="1"/>
          </p:cNvSpPr>
          <p:nvPr>
            <p:ph type="title"/>
          </p:nvPr>
        </p:nvSpPr>
        <p:spPr>
          <a:prstGeom prst="rect">
            <a:avLst/>
          </a:prstGeom>
        </p:spPr>
        <p:txBody>
          <a:bodyPr/>
          <a:lstStyle/>
          <a:p>
            <a:r>
              <a:t>Saving Web Images</a:t>
            </a:r>
          </a:p>
        </p:txBody>
      </p:sp>
      <p:sp>
        <p:nvSpPr>
          <p:cNvPr id="95" name="There are dozens of image creation and edition tools available that you can use to save or export web images:…"/>
          <p:cNvSpPr txBox="1">
            <a:spLocks noGrp="1"/>
          </p:cNvSpPr>
          <p:nvPr>
            <p:ph type="body" idx="1"/>
          </p:nvPr>
        </p:nvSpPr>
        <p:spPr>
          <a:prstGeom prst="rect">
            <a:avLst/>
          </a:prstGeom>
        </p:spPr>
        <p:txBody>
          <a:bodyPr/>
          <a:lstStyle/>
          <a:p>
            <a:r>
              <a:t>There are dozens of image creation and edition tools available that you can use to save or export web images:</a:t>
            </a:r>
          </a:p>
          <a:p>
            <a:pPr marL="814916" lvl="1" indent="-370416">
              <a:buSzPct val="75000"/>
              <a:buChar char="•"/>
            </a:pPr>
            <a:r>
              <a:t>Nearly all provide JPEG and PNG options (if there’s only one PNG option, it’s PNG-24). </a:t>
            </a:r>
          </a:p>
          <a:p>
            <a:pPr marL="814916" lvl="1" indent="-370416">
              <a:buSzPct val="75000"/>
              <a:buChar char="•"/>
            </a:pPr>
            <a:r>
              <a:t>GIF is available in established programs like Photoshop and PaintShop Pro.</a:t>
            </a:r>
          </a:p>
          <a:p>
            <a:pPr marL="814916" lvl="1" indent="-370416">
              <a:buSzPct val="75000"/>
              <a:buChar char="•"/>
            </a:pPr>
            <a:r>
              <a:t>WebP is beginning to show up as an option in newer tools.</a:t>
            </a:r>
          </a:p>
        </p:txBody>
      </p:sp>
    </p:spTree>
  </p:cSld>
  <p:clrMapOvr>
    <a:masterClrMapping/>
  </p:clrMapOvr>
  <p:transition xmlns:p14="http://schemas.microsoft.com/office/powerpoint/2010/mai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A WORD FROM THE AUTHOR…"/>
          <p:cNvSpPr txBox="1"/>
          <p:nvPr/>
        </p:nvSpPr>
        <p:spPr>
          <a:xfrm>
            <a:off x="1085869" y="1727199"/>
            <a:ext cx="10833062" cy="6299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b="1">
                <a:solidFill>
                  <a:schemeClr val="accent2">
                    <a:hueOff val="-2473793"/>
                    <a:satOff val="-50209"/>
                    <a:lumOff val="23543"/>
                  </a:schemeClr>
                </a:solidFill>
                <a:latin typeface="+mj-lt"/>
                <a:ea typeface="+mj-ea"/>
                <a:cs typeface="+mj-cs"/>
                <a:sym typeface="Helvetica"/>
              </a:defRPr>
            </a:pPr>
            <a:r>
              <a:t>A WORD FROM THE AUTHOR</a:t>
            </a:r>
          </a:p>
          <a:p>
            <a:endParaRPr/>
          </a:p>
          <a:p>
            <a:pPr>
              <a:defRPr sz="3000">
                <a:solidFill>
                  <a:srgbClr val="53585F"/>
                </a:solidFill>
              </a:defRPr>
            </a:pPr>
            <a:r>
              <a:t>“I show image production examples in Adobe Photoshop and GIMP in this chapter because they are cross-platform tools and you can use them for free (GIMP is always free and Photoshop offers a free trial). In other tools, the process and terminology should be very similar.” </a:t>
            </a:r>
          </a:p>
          <a:p>
            <a:pPr>
              <a:defRPr>
                <a:solidFill>
                  <a:srgbClr val="53585F"/>
                </a:solidFill>
              </a:defRPr>
            </a:pPr>
            <a:endParaRPr/>
          </a:p>
          <a:p>
            <a:pPr>
              <a:defRPr sz="3000">
                <a:solidFill>
                  <a:srgbClr val="53585F"/>
                </a:solidFill>
              </a:defRPr>
            </a:pPr>
            <a:r>
              <a:t>—Jennifer Robbins</a:t>
            </a:r>
          </a:p>
          <a:p>
            <a:pPr>
              <a:defRPr sz="3000">
                <a:solidFill>
                  <a:srgbClr val="53585F"/>
                </a:solidFill>
              </a:defRPr>
            </a:pPr>
            <a:endParaRPr/>
          </a:p>
          <a:p>
            <a:pPr algn="l">
              <a:defRPr sz="2400">
                <a:solidFill>
                  <a:srgbClr val="53585F"/>
                </a:solidFill>
              </a:defRPr>
            </a:pPr>
            <a:r>
              <a:t>DOWNLOAD PHOTOSHOP: </a:t>
            </a:r>
            <a:br/>
            <a:r>
              <a:rPr i="1">
                <a:latin typeface="+mj-lt"/>
                <a:ea typeface="+mj-ea"/>
                <a:cs typeface="+mj-cs"/>
                <a:sym typeface="Helvetica"/>
              </a:rPr>
              <a:t>www.adobe.com/creativecloud/catalog/desktop.html</a:t>
            </a:r>
            <a:r>
              <a:rPr>
                <a:solidFill>
                  <a:srgbClr val="000000"/>
                </a:solidFill>
              </a:rPr>
              <a:t> </a:t>
            </a:r>
          </a:p>
          <a:p>
            <a:pPr algn="l">
              <a:spcBef>
                <a:spcPts val="2000"/>
              </a:spcBef>
              <a:defRPr sz="2400">
                <a:solidFill>
                  <a:srgbClr val="53585F"/>
                </a:solidFill>
              </a:defRPr>
            </a:pPr>
            <a:r>
              <a:t>DOWNLOAD GIMP: </a:t>
            </a:r>
            <a:r>
              <a:rPr i="1">
                <a:latin typeface="+mj-lt"/>
                <a:ea typeface="+mj-ea"/>
                <a:cs typeface="+mj-cs"/>
                <a:sym typeface="Helvetica"/>
              </a:rPr>
              <a:t>gimp.org</a:t>
            </a:r>
          </a:p>
        </p:txBody>
      </p:sp>
    </p:spTree>
  </p:cSld>
  <p:clrMapOvr>
    <a:masterClrMapping/>
  </p:clrMapOvr>
  <p:transition xmlns:p14="http://schemas.microsoft.com/office/powerpoint/2010/mai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Web Images with Adobe Photoshop"/>
          <p:cNvSpPr txBox="1">
            <a:spLocks noGrp="1"/>
          </p:cNvSpPr>
          <p:nvPr>
            <p:ph type="title"/>
          </p:nvPr>
        </p:nvSpPr>
        <p:spPr>
          <a:prstGeom prst="rect">
            <a:avLst/>
          </a:prstGeom>
        </p:spPr>
        <p:txBody>
          <a:bodyPr/>
          <a:lstStyle/>
          <a:p>
            <a:r>
              <a:t>Web Images with Adobe Photoshop</a:t>
            </a:r>
          </a:p>
        </p:txBody>
      </p:sp>
      <p:sp>
        <p:nvSpPr>
          <p:cNvPr id="100" name="The recommended method for saving web images is to use the Export As function (File &gt; Export &gt; Export As). Exported images have a smaller file size than those saved with Save As.…"/>
          <p:cNvSpPr txBox="1">
            <a:spLocks noGrp="1"/>
          </p:cNvSpPr>
          <p:nvPr>
            <p:ph type="body" idx="1"/>
          </p:nvPr>
        </p:nvSpPr>
        <p:spPr>
          <a:xfrm>
            <a:off x="952500" y="2609850"/>
            <a:ext cx="11099800" cy="6286500"/>
          </a:xfrm>
          <a:prstGeom prst="rect">
            <a:avLst/>
          </a:prstGeom>
        </p:spPr>
        <p:txBody>
          <a:bodyPr/>
          <a:lstStyle/>
          <a:p>
            <a:r>
              <a:t>The recommended method for saving web images is to use the </a:t>
            </a:r>
            <a:r>
              <a:rPr b="1">
                <a:latin typeface="+mj-lt"/>
                <a:ea typeface="+mj-ea"/>
                <a:cs typeface="+mj-cs"/>
                <a:sym typeface="Helvetica"/>
              </a:rPr>
              <a:t>Export As</a:t>
            </a:r>
            <a:r>
              <a:t> function (</a:t>
            </a:r>
            <a:r>
              <a:rPr i="1">
                <a:latin typeface="+mj-lt"/>
                <a:ea typeface="+mj-ea"/>
                <a:cs typeface="+mj-cs"/>
                <a:sym typeface="Helvetica"/>
              </a:rPr>
              <a:t>File &gt; Export &gt; Export As</a:t>
            </a:r>
            <a:r>
              <a:t>). Exported images have a smaller file size than those saved with </a:t>
            </a:r>
            <a:r>
              <a:rPr b="1">
                <a:latin typeface="+mj-lt"/>
                <a:ea typeface="+mj-ea"/>
                <a:cs typeface="+mj-cs"/>
                <a:sym typeface="Helvetica"/>
              </a:rPr>
              <a:t>Save As</a:t>
            </a:r>
            <a:r>
              <a:t>.</a:t>
            </a:r>
          </a:p>
          <a:p>
            <a:pPr>
              <a:spcBef>
                <a:spcPts val="2400"/>
              </a:spcBef>
            </a:pPr>
            <a:r>
              <a:t>You can also right-click on a layer to export its contents:</a:t>
            </a:r>
          </a:p>
        </p:txBody>
      </p:sp>
      <p:grpSp>
        <p:nvGrpSpPr>
          <p:cNvPr id="103" name="Group"/>
          <p:cNvGrpSpPr/>
          <p:nvPr/>
        </p:nvGrpSpPr>
        <p:grpSpPr>
          <a:xfrm>
            <a:off x="4473029" y="5175250"/>
            <a:ext cx="4152901" cy="3416300"/>
            <a:chOff x="0" y="0"/>
            <a:chExt cx="4152900" cy="3416300"/>
          </a:xfrm>
        </p:grpSpPr>
        <p:pic>
          <p:nvPicPr>
            <p:cNvPr id="101" name="lwd5_2401_exportas.png" descr="lwd5_2401_exportas.png"/>
            <p:cNvPicPr>
              <a:picLocks noChangeAspect="1"/>
            </p:cNvPicPr>
            <p:nvPr/>
          </p:nvPicPr>
          <p:blipFill>
            <a:blip r:embed="rId2">
              <a:extLst/>
            </a:blip>
            <a:stretch>
              <a:fillRect/>
            </a:stretch>
          </p:blipFill>
          <p:spPr>
            <a:xfrm>
              <a:off x="0" y="0"/>
              <a:ext cx="4152900" cy="3416300"/>
            </a:xfrm>
            <a:prstGeom prst="rect">
              <a:avLst/>
            </a:prstGeom>
            <a:ln w="12700" cap="flat">
              <a:noFill/>
              <a:miter lim="400000"/>
            </a:ln>
            <a:effectLst/>
          </p:spPr>
        </p:pic>
        <p:sp>
          <p:nvSpPr>
            <p:cNvPr id="102" name="Oval"/>
            <p:cNvSpPr/>
            <p:nvPr/>
          </p:nvSpPr>
          <p:spPr>
            <a:xfrm>
              <a:off x="1431974" y="1126033"/>
              <a:ext cx="2062213" cy="556717"/>
            </a:xfrm>
            <a:prstGeom prst="ellipse">
              <a:avLst/>
            </a:prstGeom>
            <a:noFill/>
            <a:ln w="50800" cap="flat">
              <a:solidFill>
                <a:schemeClr val="accent4">
                  <a:hueOff val="384618"/>
                  <a:satOff val="3869"/>
                  <a:lumOff val="5802"/>
                </a:schemeClr>
              </a:solidFill>
              <a:prstDash val="solid"/>
              <a:miter lim="400000"/>
            </a:ln>
            <a:effectLst>
              <a:outerShdw blurRad="38100" dist="25400" dir="5400000" rotWithShape="0">
                <a:srgbClr val="000000">
                  <a:alpha val="50000"/>
                </a:srgbClr>
              </a:outerShdw>
            </a:effectLst>
          </p:spPr>
          <p:txBody>
            <a:bodyPr wrap="square" lIns="50800" tIns="50800" rIns="50800" bIns="50800" numCol="1" anchor="ctr">
              <a:noAutofit/>
            </a:bodyPr>
            <a:lstStyle/>
            <a:p>
              <a:pPr>
                <a:defRPr sz="2400">
                  <a:solidFill>
                    <a:srgbClr val="FFFFFF"/>
                  </a:solidFill>
                </a:defRPr>
              </a:pPr>
              <a:endParaRPr/>
            </a:p>
          </p:txBody>
        </p:sp>
      </p:grpSp>
    </p:spTree>
  </p:cSld>
  <p:clrMapOvr>
    <a:masterClrMapping/>
  </p:clrMapOvr>
  <p:transition xmlns:p14="http://schemas.microsoft.com/office/powerpoint/2010/mai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 name="lwd5_2401_JPG.png" descr="lwd5_2401_JPG.png"/>
          <p:cNvPicPr>
            <a:picLocks noChangeAspect="1"/>
          </p:cNvPicPr>
          <p:nvPr/>
        </p:nvPicPr>
        <p:blipFill>
          <a:blip r:embed="rId2">
            <a:extLst/>
          </a:blip>
          <a:stretch>
            <a:fillRect/>
          </a:stretch>
        </p:blipFill>
        <p:spPr>
          <a:xfrm>
            <a:off x="253482" y="1651000"/>
            <a:ext cx="9729236" cy="7372599"/>
          </a:xfrm>
          <a:prstGeom prst="rect">
            <a:avLst/>
          </a:prstGeom>
          <a:ln w="12700">
            <a:miter lim="400000"/>
          </a:ln>
        </p:spPr>
      </p:pic>
      <p:sp>
        <p:nvSpPr>
          <p:cNvPr id="106" name="Oval"/>
          <p:cNvSpPr/>
          <p:nvPr/>
        </p:nvSpPr>
        <p:spPr>
          <a:xfrm>
            <a:off x="6997700" y="7579568"/>
            <a:ext cx="2896742" cy="535732"/>
          </a:xfrm>
          <a:prstGeom prst="ellipse">
            <a:avLst/>
          </a:prstGeom>
          <a:ln w="50800">
            <a:solidFill>
              <a:schemeClr val="accent4">
                <a:hueOff val="384618"/>
                <a:satOff val="3869"/>
                <a:lumOff val="5802"/>
              </a:schemeClr>
            </a:solidFill>
            <a:miter lim="400000"/>
          </a:ln>
          <a:effectLst>
            <a:outerShdw blurRad="38100" dist="25400" dir="5400000" rotWithShape="0">
              <a:srgbClr val="000000">
                <a:alpha val="50000"/>
              </a:srgbClr>
            </a:outerShdw>
          </a:effectLst>
        </p:spPr>
        <p:txBody>
          <a:bodyPr lIns="50800" tIns="50800" rIns="50800" bIns="50800" anchor="ctr"/>
          <a:lstStyle/>
          <a:p>
            <a:pPr>
              <a:defRPr sz="2400">
                <a:solidFill>
                  <a:srgbClr val="FFFFFF"/>
                </a:solidFill>
              </a:defRPr>
            </a:pPr>
            <a:endParaRPr/>
          </a:p>
        </p:txBody>
      </p:sp>
      <p:sp>
        <p:nvSpPr>
          <p:cNvPr id="107" name="Select a format here."/>
          <p:cNvSpPr txBox="1"/>
          <p:nvPr/>
        </p:nvSpPr>
        <p:spPr>
          <a:xfrm>
            <a:off x="10198100" y="1772319"/>
            <a:ext cx="2186415" cy="711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000">
                <a:solidFill>
                  <a:srgbClr val="53585F"/>
                </a:solidFill>
                <a:latin typeface="+mj-lt"/>
                <a:ea typeface="+mj-ea"/>
                <a:cs typeface="+mj-cs"/>
                <a:sym typeface="Helvetica"/>
              </a:defRPr>
            </a:lvl1pPr>
          </a:lstStyle>
          <a:p>
            <a:r>
              <a:t>Select a format here.</a:t>
            </a:r>
          </a:p>
        </p:txBody>
      </p:sp>
      <p:sp>
        <p:nvSpPr>
          <p:cNvPr id="108" name="Check “Convert to sRGB” for web images."/>
          <p:cNvSpPr txBox="1"/>
          <p:nvPr/>
        </p:nvSpPr>
        <p:spPr>
          <a:xfrm>
            <a:off x="10121900" y="7639719"/>
            <a:ext cx="2863087" cy="711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000">
                <a:solidFill>
                  <a:srgbClr val="53585F"/>
                </a:solidFill>
                <a:latin typeface="+mj-lt"/>
                <a:ea typeface="+mj-ea"/>
                <a:cs typeface="+mj-cs"/>
                <a:sym typeface="Helvetica"/>
              </a:defRPr>
            </a:lvl1pPr>
          </a:lstStyle>
          <a:p>
            <a:r>
              <a:t>Check “Convert to sRGB” for web images.</a:t>
            </a:r>
          </a:p>
        </p:txBody>
      </p:sp>
      <p:sp>
        <p:nvSpPr>
          <p:cNvPr id="109" name="You can resize the exported image while keeping the original the same size."/>
          <p:cNvSpPr txBox="1"/>
          <p:nvPr/>
        </p:nvSpPr>
        <p:spPr>
          <a:xfrm>
            <a:off x="10363200" y="3020752"/>
            <a:ext cx="2186415" cy="1625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000">
                <a:solidFill>
                  <a:srgbClr val="53585F"/>
                </a:solidFill>
                <a:latin typeface="+mj-lt"/>
                <a:ea typeface="+mj-ea"/>
                <a:cs typeface="+mj-cs"/>
                <a:sym typeface="Helvetica"/>
              </a:defRPr>
            </a:lvl1pPr>
          </a:lstStyle>
          <a:p>
            <a:r>
              <a:t>You can resize the exported image while keeping the original the same size.</a:t>
            </a:r>
          </a:p>
        </p:txBody>
      </p:sp>
      <p:sp>
        <p:nvSpPr>
          <p:cNvPr id="110" name="Line"/>
          <p:cNvSpPr/>
          <p:nvPr/>
        </p:nvSpPr>
        <p:spPr>
          <a:xfrm flipV="1">
            <a:off x="9738169" y="3249008"/>
            <a:ext cx="541631" cy="541632"/>
          </a:xfrm>
          <a:prstGeom prst="line">
            <a:avLst/>
          </a:prstGeom>
          <a:ln w="63500">
            <a:solidFill>
              <a:schemeClr val="accent4">
                <a:hueOff val="384618"/>
                <a:satOff val="3869"/>
                <a:lumOff val="5802"/>
              </a:schemeClr>
            </a:solidFill>
            <a:miter lim="400000"/>
          </a:ln>
        </p:spPr>
        <p:txBody>
          <a:bodyPr lIns="50800" tIns="50800" rIns="50800" bIns="50800" anchor="ctr"/>
          <a:lstStyle/>
          <a:p>
            <a:pPr>
              <a:defRPr sz="2400"/>
            </a:pPr>
            <a:endParaRPr/>
          </a:p>
        </p:txBody>
      </p:sp>
      <p:sp>
        <p:nvSpPr>
          <p:cNvPr id="111" name="Oval"/>
          <p:cNvSpPr/>
          <p:nvPr/>
        </p:nvSpPr>
        <p:spPr>
          <a:xfrm>
            <a:off x="6904980" y="1610568"/>
            <a:ext cx="2968160" cy="1709391"/>
          </a:xfrm>
          <a:prstGeom prst="ellipse">
            <a:avLst/>
          </a:prstGeom>
          <a:ln w="50800">
            <a:solidFill>
              <a:schemeClr val="accent4">
                <a:hueOff val="384618"/>
                <a:satOff val="3869"/>
                <a:lumOff val="5802"/>
              </a:schemeClr>
            </a:solidFill>
            <a:miter lim="400000"/>
          </a:ln>
          <a:effectLst>
            <a:outerShdw blurRad="38100" dist="25400" dir="5400000" rotWithShape="0">
              <a:srgbClr val="000000">
                <a:alpha val="50000"/>
              </a:srgbClr>
            </a:outerShdw>
          </a:effectLst>
        </p:spPr>
        <p:txBody>
          <a:bodyPr lIns="50800" tIns="50800" rIns="50800" bIns="50800" anchor="ctr"/>
          <a:lstStyle/>
          <a:p>
            <a:pPr>
              <a:defRPr sz="2400">
                <a:solidFill>
                  <a:srgbClr val="FFFFFF"/>
                </a:solidFill>
              </a:defRPr>
            </a:pPr>
            <a:endParaRPr/>
          </a:p>
        </p:txBody>
      </p:sp>
      <p:sp>
        <p:nvSpPr>
          <p:cNvPr id="112" name="Web Images with Adobe Photoshop (cont’d)"/>
          <p:cNvSpPr txBox="1">
            <a:spLocks noGrp="1"/>
          </p:cNvSpPr>
          <p:nvPr>
            <p:ph type="title" idx="4294967295"/>
          </p:nvPr>
        </p:nvSpPr>
        <p:spPr>
          <a:xfrm>
            <a:off x="952500" y="379759"/>
            <a:ext cx="11099800" cy="1056234"/>
          </a:xfrm>
          <a:prstGeom prst="rect">
            <a:avLst/>
          </a:prstGeom>
        </p:spPr>
        <p:txBody>
          <a:bodyPr/>
          <a:lstStyle>
            <a:lvl1pPr>
              <a:defRPr sz="3600"/>
            </a:lvl1pPr>
          </a:lstStyle>
          <a:p>
            <a:r>
              <a:t>Web Images with Adobe Photoshop (cont’d)</a:t>
            </a:r>
          </a:p>
        </p:txBody>
      </p:sp>
    </p:spTree>
  </p:cSld>
  <p:clrMapOvr>
    <a:masterClrMapping/>
  </p:clrMapOvr>
  <p:transition xmlns:p14="http://schemas.microsoft.com/office/powerpoint/2010/mai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4" name="lwd5_2401_JPG.png" descr="lwd5_2401_JPG.png"/>
          <p:cNvPicPr>
            <a:picLocks noChangeAspect="1"/>
          </p:cNvPicPr>
          <p:nvPr/>
        </p:nvPicPr>
        <p:blipFill>
          <a:blip r:embed="rId2">
            <a:extLst/>
          </a:blip>
          <a:stretch>
            <a:fillRect/>
          </a:stretch>
        </p:blipFill>
        <p:spPr>
          <a:xfrm>
            <a:off x="492586" y="1722668"/>
            <a:ext cx="3731151" cy="2221269"/>
          </a:xfrm>
          <a:prstGeom prst="rect">
            <a:avLst/>
          </a:prstGeom>
          <a:ln w="12700">
            <a:miter lim="400000"/>
          </a:ln>
        </p:spPr>
      </p:pic>
      <p:pic>
        <p:nvPicPr>
          <p:cNvPr id="115" name="lwd5_2401_PNG.png" descr="lwd5_2401_PNG.png"/>
          <p:cNvPicPr>
            <a:picLocks noChangeAspect="1"/>
          </p:cNvPicPr>
          <p:nvPr/>
        </p:nvPicPr>
        <p:blipFill>
          <a:blip r:embed="rId3">
            <a:extLst/>
          </a:blip>
          <a:stretch>
            <a:fillRect/>
          </a:stretch>
        </p:blipFill>
        <p:spPr>
          <a:xfrm>
            <a:off x="4676645" y="1715409"/>
            <a:ext cx="3745669" cy="2235787"/>
          </a:xfrm>
          <a:prstGeom prst="rect">
            <a:avLst/>
          </a:prstGeom>
          <a:ln w="12700">
            <a:miter lim="400000"/>
          </a:ln>
        </p:spPr>
      </p:pic>
      <p:pic>
        <p:nvPicPr>
          <p:cNvPr id="116" name="lwd5_2401_pshp_gif.png" descr="lwd5_2401_pshp_gif.png"/>
          <p:cNvPicPr>
            <a:picLocks noChangeAspect="1"/>
          </p:cNvPicPr>
          <p:nvPr/>
        </p:nvPicPr>
        <p:blipFill>
          <a:blip r:embed="rId4">
            <a:extLst/>
          </a:blip>
          <a:stretch>
            <a:fillRect/>
          </a:stretch>
        </p:blipFill>
        <p:spPr>
          <a:xfrm>
            <a:off x="8875221" y="1708150"/>
            <a:ext cx="3760188" cy="2250305"/>
          </a:xfrm>
          <a:prstGeom prst="rect">
            <a:avLst/>
          </a:prstGeom>
          <a:ln w="12700">
            <a:miter lim="400000"/>
          </a:ln>
        </p:spPr>
      </p:pic>
      <p:sp>
        <p:nvSpPr>
          <p:cNvPr id="117" name="When exporting to JPEG, you can set the Quality level (higher quality results in larger files)."/>
          <p:cNvSpPr txBox="1"/>
          <p:nvPr/>
        </p:nvSpPr>
        <p:spPr>
          <a:xfrm>
            <a:off x="485327" y="4372967"/>
            <a:ext cx="3576502" cy="1574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400">
                <a:solidFill>
                  <a:srgbClr val="53585F"/>
                </a:solidFill>
                <a:latin typeface="+mj-lt"/>
                <a:ea typeface="+mj-ea"/>
                <a:cs typeface="+mj-cs"/>
                <a:sym typeface="Helvetica"/>
              </a:defRPr>
            </a:lvl1pPr>
          </a:lstStyle>
          <a:p>
            <a:r>
              <a:t>When exporting to JPEG, you can set the Quality level (higher quality results in larger files).</a:t>
            </a:r>
          </a:p>
        </p:txBody>
      </p:sp>
      <p:sp>
        <p:nvSpPr>
          <p:cNvPr id="118" name="When exporting to PNG, you can choose to preserve transparent areas in the image. By default, Photoshop exports to PNG-24. You can select “Smaller File (8-bit)” and preserve multiple levels of transparency (best option)."/>
          <p:cNvSpPr txBox="1"/>
          <p:nvPr/>
        </p:nvSpPr>
        <p:spPr>
          <a:xfrm>
            <a:off x="4714149" y="4372967"/>
            <a:ext cx="3576502" cy="4152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400">
                <a:solidFill>
                  <a:srgbClr val="53585F"/>
                </a:solidFill>
                <a:latin typeface="+mj-lt"/>
                <a:ea typeface="+mj-ea"/>
                <a:cs typeface="+mj-cs"/>
                <a:sym typeface="Helvetica"/>
              </a:defRPr>
            </a:lvl1pPr>
          </a:lstStyle>
          <a:p>
            <a:r>
              <a:t>When exporting to PNG, you can choose to preserve transparent areas in the image. By default, Photoshop exports to PNG-24. You can select “Smaller File (8-bit)” and preserve multiple levels of transparency (best option).</a:t>
            </a:r>
          </a:p>
        </p:txBody>
      </p:sp>
      <p:sp>
        <p:nvSpPr>
          <p:cNvPr id="119" name="When exporting to GIF, you get no options, so you are better off with smaller PNG files instead of GIF (unless you are saving an animation)."/>
          <p:cNvSpPr txBox="1"/>
          <p:nvPr/>
        </p:nvSpPr>
        <p:spPr>
          <a:xfrm>
            <a:off x="8942971" y="4372967"/>
            <a:ext cx="3576502" cy="2311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400">
                <a:solidFill>
                  <a:srgbClr val="53585F"/>
                </a:solidFill>
                <a:latin typeface="+mj-lt"/>
                <a:ea typeface="+mj-ea"/>
                <a:cs typeface="+mj-cs"/>
                <a:sym typeface="Helvetica"/>
              </a:defRPr>
            </a:lvl1pPr>
          </a:lstStyle>
          <a:p>
            <a:r>
              <a:t>When exporting to GIF, you get no options, so you are better off with smaller PNG files instead of GIF (unless you are saving an animation).</a:t>
            </a:r>
          </a:p>
        </p:txBody>
      </p:sp>
      <p:sp>
        <p:nvSpPr>
          <p:cNvPr id="120" name="Web Images with Adobe Photoshop (cont’d)"/>
          <p:cNvSpPr txBox="1">
            <a:spLocks noGrp="1"/>
          </p:cNvSpPr>
          <p:nvPr>
            <p:ph type="title" idx="4294967295"/>
          </p:nvPr>
        </p:nvSpPr>
        <p:spPr>
          <a:xfrm>
            <a:off x="952500" y="379759"/>
            <a:ext cx="11099800" cy="1056234"/>
          </a:xfrm>
          <a:prstGeom prst="rect">
            <a:avLst/>
          </a:prstGeom>
        </p:spPr>
        <p:txBody>
          <a:bodyPr/>
          <a:lstStyle>
            <a:lvl1pPr>
              <a:defRPr sz="3600"/>
            </a:lvl1pPr>
          </a:lstStyle>
          <a:p>
            <a:r>
              <a:t>Web Images with Adobe Photoshop (cont’d)</a:t>
            </a:r>
          </a:p>
        </p:txBody>
      </p:sp>
    </p:spTree>
  </p:cSld>
  <p:clrMapOvr>
    <a:masterClrMapping/>
  </p:clrMapOvr>
  <p:transition xmlns:p14="http://schemas.microsoft.com/office/powerpoint/2010/mai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Web Images with GIMP"/>
          <p:cNvSpPr txBox="1">
            <a:spLocks noGrp="1"/>
          </p:cNvSpPr>
          <p:nvPr>
            <p:ph type="title"/>
          </p:nvPr>
        </p:nvSpPr>
        <p:spPr>
          <a:prstGeom prst="rect">
            <a:avLst/>
          </a:prstGeom>
        </p:spPr>
        <p:txBody>
          <a:bodyPr/>
          <a:lstStyle/>
          <a:p>
            <a:r>
              <a:t>Web Images with GIMP</a:t>
            </a:r>
          </a:p>
        </p:txBody>
      </p:sp>
      <p:sp>
        <p:nvSpPr>
          <p:cNvPr id="123" name="In GIMP, working files are always saved in GIMP’s native XCF format  (.xcf).…"/>
          <p:cNvSpPr txBox="1">
            <a:spLocks noGrp="1"/>
          </p:cNvSpPr>
          <p:nvPr>
            <p:ph type="body" sz="half" idx="1"/>
          </p:nvPr>
        </p:nvSpPr>
        <p:spPr>
          <a:xfrm>
            <a:off x="965200" y="2817415"/>
            <a:ext cx="6820297" cy="6286501"/>
          </a:xfrm>
          <a:prstGeom prst="rect">
            <a:avLst/>
          </a:prstGeom>
        </p:spPr>
        <p:txBody>
          <a:bodyPr/>
          <a:lstStyle/>
          <a:p>
            <a:pPr>
              <a:spcBef>
                <a:spcPts val="2400"/>
              </a:spcBef>
            </a:pPr>
            <a:r>
              <a:t>In GIMP, working files are always saved in GIMP’s native XCF format  (</a:t>
            </a:r>
            <a:r>
              <a:rPr i="1">
                <a:latin typeface="+mj-lt"/>
                <a:ea typeface="+mj-ea"/>
                <a:cs typeface="+mj-cs"/>
                <a:sym typeface="Helvetica"/>
              </a:rPr>
              <a:t>.xcf</a:t>
            </a:r>
            <a:r>
              <a:t>).</a:t>
            </a:r>
          </a:p>
          <a:p>
            <a:pPr>
              <a:spcBef>
                <a:spcPts val="2400"/>
              </a:spcBef>
            </a:pPr>
            <a:r>
              <a:t>Choose </a:t>
            </a:r>
            <a:r>
              <a:rPr i="1">
                <a:latin typeface="+mj-lt"/>
                <a:ea typeface="+mj-ea"/>
                <a:cs typeface="+mj-cs"/>
                <a:sym typeface="Helvetica"/>
              </a:rPr>
              <a:t>File &gt; Export As</a:t>
            </a:r>
            <a:r>
              <a:t> to select a web file format on export.</a:t>
            </a:r>
          </a:p>
        </p:txBody>
      </p:sp>
      <p:pic>
        <p:nvPicPr>
          <p:cNvPr id="124" name="lwd5_2402_gimp_exportas_menu.png" descr="lwd5_2402_gimp_exportas_menu.png"/>
          <p:cNvPicPr>
            <a:picLocks noChangeAspect="1"/>
          </p:cNvPicPr>
          <p:nvPr/>
        </p:nvPicPr>
        <p:blipFill>
          <a:blip r:embed="rId2">
            <a:extLst/>
          </a:blip>
          <a:stretch>
            <a:fillRect/>
          </a:stretch>
        </p:blipFill>
        <p:spPr>
          <a:xfrm>
            <a:off x="8559800" y="2817415"/>
            <a:ext cx="2540000" cy="5499101"/>
          </a:xfrm>
          <a:prstGeom prst="rect">
            <a:avLst/>
          </a:prstGeom>
          <a:ln w="12700">
            <a:miter lim="400000"/>
          </a:ln>
        </p:spPr>
      </p:pic>
    </p:spTree>
  </p:cSld>
  <p:clrMapOvr>
    <a:masterClrMapping/>
  </p:clrMapOvr>
  <p:transition xmlns:p14="http://schemas.microsoft.com/office/powerpoint/2010/mai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Web Images with GIMP (cont’d)"/>
          <p:cNvSpPr txBox="1">
            <a:spLocks noGrp="1"/>
          </p:cNvSpPr>
          <p:nvPr>
            <p:ph type="title"/>
          </p:nvPr>
        </p:nvSpPr>
        <p:spPr>
          <a:xfrm>
            <a:off x="952500" y="444500"/>
            <a:ext cx="11099800" cy="732433"/>
          </a:xfrm>
          <a:prstGeom prst="rect">
            <a:avLst/>
          </a:prstGeom>
        </p:spPr>
        <p:txBody>
          <a:bodyPr/>
          <a:lstStyle>
            <a:lvl1pPr>
              <a:defRPr sz="3600"/>
            </a:lvl1pPr>
          </a:lstStyle>
          <a:p>
            <a:r>
              <a:t>Web Images with GIMP (cont’d)</a:t>
            </a:r>
          </a:p>
        </p:txBody>
      </p:sp>
      <p:sp>
        <p:nvSpPr>
          <p:cNvPr id="127" name="The quickest way to choose a file format is to type .jpg, .png, or .gif at the end of the filename in the Name field."/>
          <p:cNvSpPr txBox="1">
            <a:spLocks noGrp="1"/>
          </p:cNvSpPr>
          <p:nvPr>
            <p:ph type="body" sz="quarter" idx="1"/>
          </p:nvPr>
        </p:nvSpPr>
        <p:spPr>
          <a:xfrm>
            <a:off x="607341" y="1606550"/>
            <a:ext cx="2544118" cy="6286500"/>
          </a:xfrm>
          <a:prstGeom prst="rect">
            <a:avLst/>
          </a:prstGeom>
        </p:spPr>
        <p:txBody>
          <a:bodyPr/>
          <a:lstStyle/>
          <a:p>
            <a:pPr>
              <a:spcBef>
                <a:spcPts val="2400"/>
              </a:spcBef>
              <a:defRPr sz="2400"/>
            </a:pPr>
            <a:r>
              <a:t>The quickest way to choose a file format is to type </a:t>
            </a:r>
            <a:r>
              <a:rPr i="1">
                <a:latin typeface="+mj-lt"/>
                <a:ea typeface="+mj-ea"/>
                <a:cs typeface="+mj-cs"/>
                <a:sym typeface="Helvetica"/>
              </a:rPr>
              <a:t>.jpg</a:t>
            </a:r>
            <a:r>
              <a:t>, </a:t>
            </a:r>
            <a:r>
              <a:rPr i="1">
                <a:latin typeface="+mj-lt"/>
                <a:ea typeface="+mj-ea"/>
                <a:cs typeface="+mj-cs"/>
                <a:sym typeface="Helvetica"/>
              </a:rPr>
              <a:t>.png</a:t>
            </a:r>
            <a:r>
              <a:t>, or </a:t>
            </a:r>
            <a:r>
              <a:rPr i="1">
                <a:latin typeface="+mj-lt"/>
                <a:ea typeface="+mj-ea"/>
                <a:cs typeface="+mj-cs"/>
                <a:sym typeface="Helvetica"/>
              </a:rPr>
              <a:t>.gif</a:t>
            </a:r>
            <a:r>
              <a:t> at the end of the filename in the Name field. </a:t>
            </a:r>
          </a:p>
        </p:txBody>
      </p:sp>
      <p:pic>
        <p:nvPicPr>
          <p:cNvPr id="128" name="lwd5_2402_gimp_export.png" descr="lwd5_2402_gimp_export.png"/>
          <p:cNvPicPr>
            <a:picLocks noChangeAspect="1"/>
          </p:cNvPicPr>
          <p:nvPr/>
        </p:nvPicPr>
        <p:blipFill>
          <a:blip r:embed="rId2">
            <a:extLst/>
          </a:blip>
          <a:stretch>
            <a:fillRect/>
          </a:stretch>
        </p:blipFill>
        <p:spPr>
          <a:xfrm>
            <a:off x="4039891" y="1512391"/>
            <a:ext cx="8582618" cy="6837165"/>
          </a:xfrm>
          <a:prstGeom prst="rect">
            <a:avLst/>
          </a:prstGeom>
          <a:ln w="12700">
            <a:miter lim="400000"/>
          </a:ln>
        </p:spPr>
      </p:pic>
      <p:sp>
        <p:nvSpPr>
          <p:cNvPr id="129" name="You can also select from a list of options in the Select File Type menu."/>
          <p:cNvSpPr txBox="1"/>
          <p:nvPr/>
        </p:nvSpPr>
        <p:spPr>
          <a:xfrm>
            <a:off x="554431" y="5435599"/>
            <a:ext cx="2856515" cy="1574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spcBef>
                <a:spcPts val="2400"/>
              </a:spcBef>
              <a:defRPr sz="2400">
                <a:solidFill>
                  <a:srgbClr val="53585F"/>
                </a:solidFill>
              </a:defRPr>
            </a:lvl1pPr>
          </a:lstStyle>
          <a:p>
            <a:r>
              <a:t>You can also select from a list of options in the Select File Type menu.</a:t>
            </a:r>
          </a:p>
        </p:txBody>
      </p:sp>
      <p:sp>
        <p:nvSpPr>
          <p:cNvPr id="130" name="Oval"/>
          <p:cNvSpPr/>
          <p:nvPr/>
        </p:nvSpPr>
        <p:spPr>
          <a:xfrm>
            <a:off x="4038600" y="1623268"/>
            <a:ext cx="2896742" cy="535732"/>
          </a:xfrm>
          <a:prstGeom prst="ellipse">
            <a:avLst/>
          </a:prstGeom>
          <a:ln w="50800">
            <a:solidFill>
              <a:schemeClr val="accent4">
                <a:hueOff val="384618"/>
                <a:satOff val="3869"/>
                <a:lumOff val="5802"/>
              </a:schemeClr>
            </a:solidFill>
            <a:miter lim="400000"/>
          </a:ln>
          <a:effectLst>
            <a:outerShdw blurRad="38100" dist="25400" dir="5400000" rotWithShape="0">
              <a:srgbClr val="000000">
                <a:alpha val="50000"/>
              </a:srgbClr>
            </a:outerShdw>
          </a:effectLst>
        </p:spPr>
        <p:txBody>
          <a:bodyPr lIns="50800" tIns="50800" rIns="50800" bIns="50800" anchor="ctr"/>
          <a:lstStyle/>
          <a:p>
            <a:pPr>
              <a:defRPr sz="2400">
                <a:solidFill>
                  <a:srgbClr val="FFFFFF"/>
                </a:solidFill>
              </a:defRPr>
            </a:pPr>
            <a:endParaRPr/>
          </a:p>
        </p:txBody>
      </p:sp>
      <p:sp>
        <p:nvSpPr>
          <p:cNvPr id="131" name="Rectangle"/>
          <p:cNvSpPr/>
          <p:nvPr/>
        </p:nvSpPr>
        <p:spPr>
          <a:xfrm>
            <a:off x="3937000" y="5486400"/>
            <a:ext cx="8788400" cy="2349997"/>
          </a:xfrm>
          <a:prstGeom prst="rect">
            <a:avLst/>
          </a:prstGeom>
          <a:ln w="50800">
            <a:solidFill>
              <a:schemeClr val="accent4">
                <a:hueOff val="384618"/>
                <a:satOff val="3869"/>
                <a:lumOff val="5802"/>
              </a:schemeClr>
            </a:solidFill>
            <a:miter lim="400000"/>
          </a:ln>
          <a:effectLst>
            <a:outerShdw blurRad="38100" dist="25400" dir="5400000" rotWithShape="0">
              <a:srgbClr val="000000">
                <a:alpha val="50000"/>
              </a:srgbClr>
            </a:outerShdw>
          </a:effectLst>
        </p:spPr>
        <p:txBody>
          <a:bodyPr lIns="50800" tIns="50800" rIns="50800" bIns="50800" anchor="ctr"/>
          <a:lstStyle/>
          <a:p>
            <a:pPr>
              <a:defRPr sz="2400">
                <a:solidFill>
                  <a:srgbClr val="FFFFFF"/>
                </a:solidFill>
              </a:defRPr>
            </a:pPr>
            <a:endParaRPr/>
          </a:p>
        </p:txBody>
      </p:sp>
      <p:sp>
        <p:nvSpPr>
          <p:cNvPr id="132" name="When you are ready, click Export."/>
          <p:cNvSpPr txBox="1"/>
          <p:nvPr/>
        </p:nvSpPr>
        <p:spPr>
          <a:xfrm>
            <a:off x="7425131" y="8515002"/>
            <a:ext cx="5131005" cy="469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spcBef>
                <a:spcPts val="2400"/>
              </a:spcBef>
              <a:defRPr sz="2400">
                <a:solidFill>
                  <a:srgbClr val="53585F"/>
                </a:solidFill>
              </a:defRPr>
            </a:lvl1pPr>
          </a:lstStyle>
          <a:p>
            <a:r>
              <a:t>When you are ready, click Export.</a:t>
            </a:r>
          </a:p>
        </p:txBody>
      </p:sp>
    </p:spTree>
  </p:cSld>
  <p:clrMapOvr>
    <a:masterClrMapping/>
  </p:clrMapOvr>
  <p:transition xmlns:p14="http://schemas.microsoft.com/office/powerpoint/2010/mai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1343</Words>
  <Application>Microsoft Macintosh PowerPoint</Application>
  <PresentationFormat>Custom</PresentationFormat>
  <Paragraphs>130</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White</vt:lpstr>
      <vt:lpstr>PowerPoint Presentation</vt:lpstr>
      <vt:lpstr>PowerPoint Presentation</vt:lpstr>
      <vt:lpstr>Saving Web Images</vt:lpstr>
      <vt:lpstr>PowerPoint Presentation</vt:lpstr>
      <vt:lpstr>Web Images with Adobe Photoshop</vt:lpstr>
      <vt:lpstr>Web Images with Adobe Photoshop (cont’d)</vt:lpstr>
      <vt:lpstr>Web Images with Adobe Photoshop (cont’d)</vt:lpstr>
      <vt:lpstr>Web Images with GIMP</vt:lpstr>
      <vt:lpstr>Web Images with GIMP (cont’d)</vt:lpstr>
      <vt:lpstr>Web Images with GIMP (cont’d)</vt:lpstr>
      <vt:lpstr>Format and File Size</vt:lpstr>
      <vt:lpstr>Working with Transparency</vt:lpstr>
      <vt:lpstr>Binary Transparency</vt:lpstr>
      <vt:lpstr>Binary Transparency (cont’d)</vt:lpstr>
      <vt:lpstr>Alpha Transparency</vt:lpstr>
      <vt:lpstr>Alpha Transparency (cont’d)</vt:lpstr>
      <vt:lpstr>Alpha Transparency (cont’d)</vt:lpstr>
      <vt:lpstr>Producing Images for  Responsive Layouts</vt:lpstr>
      <vt:lpstr>Producing Images (cont’d)</vt:lpstr>
      <vt:lpstr>Producing Images (cont’d)</vt:lpstr>
      <vt:lpstr>Art-Directed Images</vt:lpstr>
      <vt:lpstr>Images for High-Density Displays</vt:lpstr>
      <vt:lpstr>Image Optimization</vt:lpstr>
      <vt:lpstr>General Optimization Guidelines</vt:lpstr>
      <vt:lpstr>Optimizing JPEGs</vt:lpstr>
      <vt:lpstr>Optimizing PNG-8 and GIF</vt:lpstr>
      <vt:lpstr>Optimizing PNG-24</vt:lpstr>
      <vt:lpstr>Optimization Tools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Jen Robbins</cp:lastModifiedBy>
  <cp:revision>1</cp:revision>
  <dcterms:modified xsi:type="dcterms:W3CDTF">2018-09-21T13:27:20Z</dcterms:modified>
</cp:coreProperties>
</file>