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974638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F7931D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CHAPTER TITLE</a:t>
            </a:r>
          </a:p>
        </p:txBody>
      </p:sp>
      <p:pic>
        <p:nvPicPr>
          <p:cNvPr id="19" name="partIV_header.png" descr="partIV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9050"/>
            <a:ext cx="13004801" cy="167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artV_header.png" descr="partV_heade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7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spcBef>
                <a:spcPts val="3600"/>
              </a:spcBef>
              <a:buSzTx/>
              <a:buNone/>
              <a:defRPr sz="3000"/>
            </a:lvl1pPr>
            <a:lvl2pPr marL="0" indent="228600">
              <a:spcBef>
                <a:spcPts val="3600"/>
              </a:spcBef>
              <a:buSzTx/>
              <a:buNone/>
              <a:defRPr sz="3000"/>
            </a:lvl2pPr>
            <a:lvl3pPr marL="0" indent="457200">
              <a:spcBef>
                <a:spcPts val="3600"/>
              </a:spcBef>
              <a:buSzTx/>
              <a:buNone/>
              <a:defRPr sz="3000"/>
            </a:lvl3pPr>
            <a:lvl4pPr marL="0" indent="685800">
              <a:spcBef>
                <a:spcPts val="3600"/>
              </a:spcBef>
              <a:buSzTx/>
              <a:buNone/>
              <a:defRPr sz="3000"/>
            </a:lvl4pPr>
            <a:lvl5pPr marL="0" indent="914400">
              <a:spcBef>
                <a:spcPts val="3600"/>
              </a:spcBef>
              <a:buSzTx/>
              <a:buNone/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70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F7931D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25 SVG (SCALABLE VECTOR GRAPHICS)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F7931D"/>
                </a:solidFill>
              </a:rPr>
              <a:t>25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SVG </a:t>
            </a:r>
            <a:r>
              <a:rPr sz="3600">
                <a:latin typeface="+mn-lt"/>
                <a:ea typeface="+mn-ea"/>
                <a:cs typeface="+mn-cs"/>
                <a:sym typeface="Helvetica Light"/>
              </a:rPr>
              <a:t>(SCALABLE VECTOR GRAPHICS)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ample SVG Documen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0641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Sample SVG Document (cont’d)</a:t>
            </a:r>
          </a:p>
        </p:txBody>
      </p:sp>
      <p:sp>
        <p:nvSpPr>
          <p:cNvPr id="120" name="&lt;?xml version=&quot;1.0&quot; encoding=&quot;utf-8&quot;?&gt;  (A)…"/>
          <p:cNvSpPr txBox="1">
            <a:spLocks noGrp="1"/>
          </p:cNvSpPr>
          <p:nvPr>
            <p:ph type="body" idx="1"/>
          </p:nvPr>
        </p:nvSpPr>
        <p:spPr>
          <a:xfrm>
            <a:off x="1252140" y="2029494"/>
            <a:ext cx="11221840" cy="6892381"/>
          </a:xfrm>
          <a:prstGeom prst="rect">
            <a:avLst/>
          </a:prstGeom>
        </p:spPr>
        <p:txBody>
          <a:bodyPr/>
          <a:lstStyle/>
          <a:p>
            <a:pPr marL="457200" marR="457200" defTabSz="457200">
              <a:spcBef>
                <a:spcPts val="300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&lt;?xml version="1.0" encoding="utf-8"?&gt; 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(A)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&lt;svg version="1.1"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(B)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xmlns="http://www.w3.org/2000/svg"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xmlns:xlink="http://www.w3.org/1999/xlink" 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width="150" height="200" viewBox="0 0 150 200"&gt;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(C)</a:t>
            </a:r>
            <a:r>
              <a:t> 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</p:txBody>
      </p:sp>
      <p:sp>
        <p:nvSpPr>
          <p:cNvPr id="121" name="An XML declaration identifying the file as XML and identifying the character encoding…"/>
          <p:cNvSpPr txBox="1"/>
          <p:nvPr/>
        </p:nvSpPr>
        <p:spPr>
          <a:xfrm>
            <a:off x="952500" y="4339183"/>
            <a:ext cx="11099800" cy="4589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97416" indent="-497416" algn="l" defTabSz="549148">
              <a:spcBef>
                <a:spcPts val="2200"/>
              </a:spcBef>
              <a:buSzPct val="100000"/>
              <a:buAutoNum type="alphaUcParenBoth"/>
              <a:defRPr sz="282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An XML declaration identifying the file as XML and identifying the character encoding</a:t>
            </a:r>
          </a:p>
          <a:p>
            <a:pPr marL="497416" indent="-497416" algn="l" defTabSz="549148">
              <a:spcBef>
                <a:spcPts val="2200"/>
              </a:spcBef>
              <a:buSzPct val="100000"/>
              <a:buAutoNum type="alphaUcParenBoth"/>
              <a:defRPr sz="282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>
                <a:latin typeface="+mn-lt"/>
                <a:ea typeface="+mn-ea"/>
                <a:cs typeface="+mn-cs"/>
                <a:sym typeface="Helvetica Light"/>
              </a:rPr>
              <a:t> The root element for SVG files is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. The version number is added by most drawing programs but is not required.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xmlns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attributes declare the </a:t>
            </a:r>
            <a:r>
              <a:t>namespace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, which tells the browser to use the SVG element vocabulary.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xlink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attribute allows links and references to external files.</a:t>
            </a:r>
          </a:p>
          <a:p>
            <a:pPr marL="497416" indent="-497416" algn="l" defTabSz="549148">
              <a:spcBef>
                <a:spcPts val="2200"/>
              </a:spcBef>
              <a:buSzPct val="100000"/>
              <a:buAutoNum type="alphaUcParenBoth"/>
              <a:defRPr sz="282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attributes establish the </a:t>
            </a:r>
            <a:r>
              <a:t>viewport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(the window in which the SVG is displayed).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ample SVG Documen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0641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Sample SVG Document (cont’d)</a:t>
            </a:r>
          </a:p>
        </p:txBody>
      </p:sp>
      <p:sp>
        <p:nvSpPr>
          <p:cNvPr id="124" name="...…"/>
          <p:cNvSpPr txBox="1">
            <a:spLocks noGrp="1"/>
          </p:cNvSpPr>
          <p:nvPr>
            <p:ph type="body" idx="1"/>
          </p:nvPr>
        </p:nvSpPr>
        <p:spPr>
          <a:xfrm>
            <a:off x="1214040" y="1572294"/>
            <a:ext cx="11221840" cy="6892381"/>
          </a:xfrm>
          <a:prstGeom prst="rect">
            <a:avLst/>
          </a:prstGeom>
        </p:spPr>
        <p:txBody>
          <a:bodyPr/>
          <a:lstStyle/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&lt;defs&gt;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(D)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radialGradient id="fade"</a:t>
            </a:r>
            <a:r>
              <a:t>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(E)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&lt;stop offset="0" stop-color="white"/&gt;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&lt;stop offset="1" stop-color="orange"/&gt;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&lt;/radialGradient&gt;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&lt;/defs&gt;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 </a:t>
            </a:r>
          </a:p>
        </p:txBody>
      </p:sp>
      <p:sp>
        <p:nvSpPr>
          <p:cNvPr id="125" name="(D) The defs element defines elements that will be referenced later by their id values. Here it’s used to define a radial gradient that could be reused throughout a document.…"/>
          <p:cNvSpPr txBox="1"/>
          <p:nvPr/>
        </p:nvSpPr>
        <p:spPr>
          <a:xfrm>
            <a:off x="787400" y="4830092"/>
            <a:ext cx="7690892" cy="3668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2400"/>
              </a:spcBef>
              <a:defRPr sz="30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(D)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defs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 defines elements that will be referenced later by their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id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values. Here it’s used to define a radial gradient that could be reused throughout a document.</a:t>
            </a:r>
          </a:p>
          <a:p>
            <a:pPr algn="l">
              <a:spcBef>
                <a:spcPts val="2400"/>
              </a:spcBef>
              <a:defRPr sz="30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(E)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radialGradient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 contains two color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stop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elements, one for white, one for orange.</a:t>
            </a:r>
          </a:p>
        </p:txBody>
      </p:sp>
      <p:pic>
        <p:nvPicPr>
          <p:cNvPr id="126" name="lwd5_2503_simple.png" descr="lwd5_2503_si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74704" y="4414496"/>
            <a:ext cx="3374447" cy="44992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ample SVG Documen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0641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Sample SVG Document (cont’d)</a:t>
            </a:r>
          </a:p>
        </p:txBody>
      </p:sp>
      <p:sp>
        <p:nvSpPr>
          <p:cNvPr id="129" name="...…"/>
          <p:cNvSpPr txBox="1">
            <a:spLocks noGrp="1"/>
          </p:cNvSpPr>
          <p:nvPr>
            <p:ph type="body" sz="half" idx="1"/>
          </p:nvPr>
        </p:nvSpPr>
        <p:spPr>
          <a:xfrm>
            <a:off x="1214040" y="1572294"/>
            <a:ext cx="11221840" cy="3430291"/>
          </a:xfrm>
          <a:prstGeom prst="rect">
            <a:avLst/>
          </a:prstGeom>
        </p:spPr>
        <p:txBody>
          <a:bodyPr/>
          <a:lstStyle/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&lt;g id="greenbox"&gt;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(F)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rect</a:t>
            </a:r>
            <a:r>
              <a:t> x="25" y="25" width="100" height="100" fill="#c6de89" stroke-width="2" stroke="green"/&gt;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(G)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circle</a:t>
            </a:r>
            <a:r>
              <a:t> cx="75" cy="75" r="40" fill="url(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#fade</a:t>
            </a:r>
            <a:r>
              <a:t>)"/&gt;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path</a:t>
            </a:r>
            <a:r>
              <a:t> d="M 13 100 L 60 50 L 90 90 L 140 30" stroke="black" stroke-width="2" fill="none"/&gt;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(H)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&lt;/g&gt;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</p:txBody>
      </p:sp>
      <p:sp>
        <p:nvSpPr>
          <p:cNvPr id="130" name="(F) The shape elements rect, circle, and path are grouped with the g element and given the name greenbox.…"/>
          <p:cNvSpPr txBox="1"/>
          <p:nvPr/>
        </p:nvSpPr>
        <p:spPr>
          <a:xfrm>
            <a:off x="723900" y="4753892"/>
            <a:ext cx="8628509" cy="4392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484886">
              <a:spcBef>
                <a:spcPts val="1900"/>
              </a:spcBef>
              <a:defRPr sz="249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(F)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The shape elements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rect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circle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,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path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are grouped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 and given the name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greenbox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.</a:t>
            </a:r>
          </a:p>
          <a:p>
            <a:pPr algn="l" defTabSz="484886">
              <a:spcBef>
                <a:spcPts val="1900"/>
              </a:spcBef>
              <a:defRPr sz="249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(G)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rect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 is given a size, fill, and stroke with attributes.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circle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is assigned the "fade" radial gradient defined earlier. Empty elements are terminated.</a:t>
            </a:r>
          </a:p>
          <a:p>
            <a:pPr algn="l" defTabSz="484886">
              <a:spcBef>
                <a:spcPts val="1900"/>
              </a:spcBef>
              <a:defRPr sz="249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(H)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The crooked line is define by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path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.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(data) attribute provides x,y coordinates. The path starts with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(move to), and each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draws a "line to" the next set of coordinates.</a:t>
            </a:r>
          </a:p>
        </p:txBody>
      </p:sp>
      <p:pic>
        <p:nvPicPr>
          <p:cNvPr id="131" name="lwd5_2503_simple.png" descr="lwd5_2503_si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65651" y="4859492"/>
            <a:ext cx="2850200" cy="3800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ample SVG Documen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0641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Sample SVG Document (cont’d)</a:t>
            </a:r>
          </a:p>
        </p:txBody>
      </p:sp>
      <p:sp>
        <p:nvSpPr>
          <p:cNvPr id="134" name="...…"/>
          <p:cNvSpPr txBox="1">
            <a:spLocks noGrp="1"/>
          </p:cNvSpPr>
          <p:nvPr>
            <p:ph type="body" sz="half" idx="1"/>
          </p:nvPr>
        </p:nvSpPr>
        <p:spPr>
          <a:xfrm>
            <a:off x="568920" y="1964828"/>
            <a:ext cx="11866960" cy="3430291"/>
          </a:xfrm>
          <a:prstGeom prst="rect">
            <a:avLst/>
          </a:prstGeom>
        </p:spPr>
        <p:txBody>
          <a:bodyPr/>
          <a:lstStyle/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text</a:t>
            </a:r>
            <a:r>
              <a:t> x="25" y="150" fill="#000000" font-family="Helvetica" font-size="16"&gt;A Simple SVG&lt;/text&gt; </a:t>
            </a:r>
            <a:r>
              <a:rPr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(I)</a:t>
            </a: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 b="1">
              <a:solidFill>
                <a:schemeClr val="accent1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marL="457200" marR="457200" defTabSz="457200">
              <a:spcBef>
                <a:spcPts val="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</p:txBody>
      </p:sp>
      <p:sp>
        <p:nvSpPr>
          <p:cNvPr id="135" name="(I) The text element contains the text. Style attributes set the font size and font family. There are many similarities between SVG attributes and CSS styles…"/>
          <p:cNvSpPr txBox="1"/>
          <p:nvPr/>
        </p:nvSpPr>
        <p:spPr>
          <a:xfrm>
            <a:off x="723900" y="4322092"/>
            <a:ext cx="8628509" cy="4392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2400"/>
              </a:spcBef>
              <a:defRPr sz="30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(I)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text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 contains the text. Style attributes set the font size and font family. There are many similarities between SVG attributes and CSS styles</a:t>
            </a:r>
          </a:p>
          <a:p>
            <a:pPr algn="l">
              <a:spcBef>
                <a:spcPts val="2400"/>
              </a:spcBef>
              <a:defRPr sz="30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>
                <a:latin typeface="+mn-lt"/>
                <a:ea typeface="+mn-ea"/>
                <a:cs typeface="+mn-cs"/>
                <a:sym typeface="Helvetica Light"/>
              </a:rPr>
              <a:t>The root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element is closed at the end of the document.</a:t>
            </a:r>
          </a:p>
        </p:txBody>
      </p:sp>
      <p:pic>
        <p:nvPicPr>
          <p:cNvPr id="136" name="lwd5_2503_simple.png" descr="lwd5_2503_si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65651" y="4427692"/>
            <a:ext cx="2850200" cy="3800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Embedded Bitmap Images"/>
          <p:cNvSpPr txBox="1">
            <a:spLocks noGrp="1"/>
          </p:cNvSpPr>
          <p:nvPr>
            <p:ph type="title"/>
          </p:nvPr>
        </p:nvSpPr>
        <p:spPr>
          <a:xfrm>
            <a:off x="952500" y="916756"/>
            <a:ext cx="11099800" cy="1234977"/>
          </a:xfrm>
          <a:prstGeom prst="rect">
            <a:avLst/>
          </a:prstGeom>
        </p:spPr>
        <p:txBody>
          <a:bodyPr/>
          <a:lstStyle/>
          <a:p>
            <a:r>
              <a:t>Embedded Bitmap Images</a:t>
            </a:r>
          </a:p>
        </p:txBody>
      </p:sp>
      <p:sp>
        <p:nvSpPr>
          <p:cNvPr id="139" name="SVGs may contain embedded bitmapped content:…"/>
          <p:cNvSpPr txBox="1">
            <a:spLocks noGrp="1"/>
          </p:cNvSpPr>
          <p:nvPr>
            <p:ph type="body" idx="1"/>
          </p:nvPr>
        </p:nvSpPr>
        <p:spPr>
          <a:xfrm>
            <a:off x="999579" y="2837904"/>
            <a:ext cx="11099801" cy="5182146"/>
          </a:xfrm>
          <a:prstGeom prst="rect">
            <a:avLst/>
          </a:prstGeom>
        </p:spPr>
        <p:txBody>
          <a:bodyPr/>
          <a:lstStyle/>
          <a:p>
            <a:r>
              <a:t>SVGs may contain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embedded bitmapped content</a:t>
            </a:r>
            <a:r>
              <a:t>:</a:t>
            </a:r>
          </a:p>
          <a:p>
            <a:pPr lvl="2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&lt;image xlink:href="starrysky_600.jpg"</a:t>
            </a:r>
            <a:r>
              <a:t> x="45" y="0" width="100" height="150"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/&gt;</a:t>
            </a:r>
          </a:p>
          <a:p>
            <a:r>
              <a:t>You might do this to add a behavior or interactivity that a JPEG or PNG can’t do on its own.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lipping"/>
          <p:cNvSpPr txBox="1">
            <a:spLocks noGrp="1"/>
          </p:cNvSpPr>
          <p:nvPr>
            <p:ph type="title"/>
          </p:nvPr>
        </p:nvSpPr>
        <p:spPr>
          <a:xfrm>
            <a:off x="952500" y="364579"/>
            <a:ext cx="11099800" cy="1501677"/>
          </a:xfrm>
          <a:prstGeom prst="rect">
            <a:avLst/>
          </a:prstGeom>
        </p:spPr>
        <p:txBody>
          <a:bodyPr/>
          <a:lstStyle/>
          <a:p>
            <a:r>
              <a:t>Clipping</a:t>
            </a:r>
          </a:p>
        </p:txBody>
      </p:sp>
      <p:sp>
        <p:nvSpPr>
          <p:cNvPr id="142" name="The clipPath element defines a vector path that cuts out a section of the image. Parts outside of the path are hidden:…"/>
          <p:cNvSpPr txBox="1">
            <a:spLocks noGrp="1"/>
          </p:cNvSpPr>
          <p:nvPr>
            <p:ph type="body" idx="1"/>
          </p:nvPr>
        </p:nvSpPr>
        <p:spPr>
          <a:xfrm>
            <a:off x="952500" y="2000250"/>
            <a:ext cx="11099800" cy="6286500"/>
          </a:xfrm>
          <a:prstGeom prst="rect">
            <a:avLst/>
          </a:prstGeom>
        </p:spPr>
        <p:txBody>
          <a:bodyPr/>
          <a:lstStyle/>
          <a:p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clipPath</a:t>
            </a:r>
            <a:r>
              <a:t> element defines a vector path that cuts out a section of the image. Parts outside of the path are hidden:</a:t>
            </a:r>
          </a:p>
          <a:p>
            <a:pPr defTabSz="457200">
              <a:spcBef>
                <a:spcPts val="1200"/>
              </a:spcBef>
              <a:tabLst>
                <a:tab pos="1028700" algn="l"/>
              </a:tabLst>
              <a:defRPr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&lt;defs&gt;</a:t>
            </a:r>
          </a:p>
          <a:p>
            <a:pPr defTabSz="457200">
              <a:spcBef>
                <a:spcPts val="0"/>
              </a:spcBef>
              <a:tabLst>
                <a:tab pos="1028700" algn="l"/>
              </a:tabLst>
              <a:defRPr sz="18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&lt;clipPath id="star"&gt; </a:t>
            </a:r>
            <a:r>
              <a:rPr>
                <a:solidFill>
                  <a:srgbClr val="000000"/>
                </a:solidFill>
              </a:rPr>
              <a:t>   </a:t>
            </a:r>
          </a:p>
          <a:p>
            <a:pPr defTabSz="457200">
              <a:spcBef>
                <a:spcPts val="0"/>
              </a:spcBef>
              <a:tabLst>
                <a:tab pos="1028700" algn="l"/>
                <a:tab pos="4000500" algn="l"/>
              </a:tabLst>
              <a:defRPr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&lt;polygon points="390,12 440,154 590,157 470,250 513,393 390,307 266,393 310,248 189,157 340,154 390,12" style="fill: none"/&gt;</a:t>
            </a:r>
            <a:endParaRPr>
              <a:solidFill>
                <a:srgbClr val="FAA757"/>
              </a:solidFill>
            </a:endParaRPr>
          </a:p>
          <a:p>
            <a:pPr defTabSz="457200">
              <a:spcBef>
                <a:spcPts val="0"/>
              </a:spcBef>
              <a:tabLst>
                <a:tab pos="1028700" algn="l"/>
              </a:tabLst>
              <a:defRPr sz="18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&lt;/clipPath&gt;</a:t>
            </a:r>
          </a:p>
          <a:p>
            <a:pPr defTabSz="457200">
              <a:spcBef>
                <a:spcPts val="0"/>
              </a:spcBef>
              <a:tabLst>
                <a:tab pos="1028700" algn="l"/>
              </a:tabLst>
              <a:defRPr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&lt;/defs&gt; </a:t>
            </a:r>
          </a:p>
          <a:p>
            <a:pPr defTabSz="457200">
              <a:spcBef>
                <a:spcPts val="0"/>
              </a:spcBef>
              <a:defRPr sz="1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&lt;image</a:t>
            </a:r>
            <a:r>
              <a:t> xlink:href="starrysky_600.jpg" width="600" height="400" </a:t>
            </a:r>
            <a:br/>
            <a:r>
              <a:t>       style="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clip-path: url(#star)</a:t>
            </a:r>
            <a:r>
              <a:t>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/&gt;</a:t>
            </a:r>
          </a:p>
        </p:txBody>
      </p:sp>
      <p:pic>
        <p:nvPicPr>
          <p:cNvPr id="143" name="lwd5_2505_clipping.png" descr="lwd5_2505_clipp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0678" y="5788223"/>
            <a:ext cx="7697603" cy="34446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Masking"/>
          <p:cNvSpPr txBox="1">
            <a:spLocks noGrp="1"/>
          </p:cNvSpPr>
          <p:nvPr>
            <p:ph type="title"/>
          </p:nvPr>
        </p:nvSpPr>
        <p:spPr>
          <a:xfrm>
            <a:off x="952500" y="364579"/>
            <a:ext cx="11099800" cy="1501677"/>
          </a:xfrm>
          <a:prstGeom prst="rect">
            <a:avLst/>
          </a:prstGeom>
        </p:spPr>
        <p:txBody>
          <a:bodyPr/>
          <a:lstStyle/>
          <a:p>
            <a:r>
              <a:t>Masking</a:t>
            </a:r>
          </a:p>
        </p:txBody>
      </p:sp>
      <p:sp>
        <p:nvSpPr>
          <p:cNvPr id="146" name="Masking is like clipping, but it uses a bitmapped overlay (a gradient or another image) to determine the opacity levels of the image. A mask is created with the mask element:…"/>
          <p:cNvSpPr txBox="1">
            <a:spLocks noGrp="1"/>
          </p:cNvSpPr>
          <p:nvPr>
            <p:ph type="body" idx="1"/>
          </p:nvPr>
        </p:nvSpPr>
        <p:spPr>
          <a:xfrm>
            <a:off x="647700" y="2000250"/>
            <a:ext cx="7781578" cy="6699250"/>
          </a:xfrm>
          <a:prstGeom prst="rect">
            <a:avLst/>
          </a:prstGeom>
        </p:spPr>
        <p:txBody>
          <a:bodyPr/>
          <a:lstStyle/>
          <a:p>
            <a:pPr defTabSz="549148">
              <a:spcBef>
                <a:spcPts val="3300"/>
              </a:spcBef>
              <a:defRPr sz="28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Masking</a:t>
            </a:r>
            <a:r>
              <a:t> is like clipping, but it uses a bitmapped overlay (a gradient or another image) to determine the opacity levels of the image. A mask is created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mask</a:t>
            </a:r>
            <a:r>
              <a:t> element:</a:t>
            </a:r>
            <a:endParaRPr b="1">
              <a:latin typeface="Courier"/>
              <a:ea typeface="Courier"/>
              <a:cs typeface="Courier"/>
              <a:sym typeface="Courier"/>
            </a:endParaRPr>
          </a:p>
          <a:p>
            <a:pPr defTabSz="429768">
              <a:spcBef>
                <a:spcPts val="280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&lt;defs&gt;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&lt;linearGradient id="blend"&gt;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&lt;stop offset="0%" stop-color="#ffffff" /&gt;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&lt;stop offset="100%" stop-color="#000000"/&gt;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&lt;/linearGradient&gt;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&lt;mask id="star"</a:t>
            </a:r>
            <a:r>
              <a:t> x="0" y="0" width="400" height="381"&gt;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&lt;polygon points="390,12 440,154 590,157 470,250 513,393 390,307 266,393 310,248 189,157 340,154 390,12"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style="fill: url(#blend)</a:t>
            </a:r>
            <a:r>
              <a:t>"/&gt;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&lt;/mask&gt;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&lt;/defs&gt;</a:t>
            </a:r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defTabSz="429768">
              <a:spcBef>
                <a:spcPts val="0"/>
              </a:spcBef>
              <a:tabLst>
                <a:tab pos="965200" algn="l"/>
              </a:tabLst>
              <a:defRPr sz="16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&lt;image xlink:href="starrysky_600.jpg" width="600" height="400"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style="mask: url(#star);</a:t>
            </a:r>
            <a:r>
              <a:t>"/&gt;</a:t>
            </a:r>
          </a:p>
        </p:txBody>
      </p:sp>
      <p:pic>
        <p:nvPicPr>
          <p:cNvPr id="147" name="lwd5_2506_masking.png" descr="lwd5_2506_mask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88243" y="1728961"/>
            <a:ext cx="3835714" cy="72418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ilter Effect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54535"/>
          </a:xfrm>
          <a:prstGeom prst="rect">
            <a:avLst/>
          </a:prstGeom>
        </p:spPr>
        <p:txBody>
          <a:bodyPr/>
          <a:lstStyle/>
          <a:p>
            <a:r>
              <a:t>Filter Effects</a:t>
            </a:r>
          </a:p>
        </p:txBody>
      </p:sp>
      <p:sp>
        <p:nvSpPr>
          <p:cNvPr id="150" name="SVG includes over a dozen Photoshop-like filter effects for manipulating images.…"/>
          <p:cNvSpPr txBox="1">
            <a:spLocks noGrp="1"/>
          </p:cNvSpPr>
          <p:nvPr>
            <p:ph type="body" sz="half" idx="1"/>
          </p:nvPr>
        </p:nvSpPr>
        <p:spPr>
          <a:xfrm>
            <a:off x="609600" y="2014934"/>
            <a:ext cx="5083275" cy="6286501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  <a:defRPr sz="2700"/>
            </a:pPr>
            <a:r>
              <a:t>SVG includes over a dozen Photoshop-like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filter effects</a:t>
            </a:r>
            <a:r>
              <a:t> for manipulating images. </a:t>
            </a:r>
          </a:p>
          <a:p>
            <a:pPr marL="370416" indent="-370416">
              <a:buSzPct val="75000"/>
              <a:buChar char="•"/>
              <a:defRPr sz="2700"/>
            </a:pPr>
            <a:r>
              <a:t>Effects can be used alone or combined. </a:t>
            </a:r>
          </a:p>
          <a:p>
            <a:pPr marL="370416" indent="-370416">
              <a:buSzPct val="75000"/>
              <a:buChar char="•"/>
              <a:defRPr sz="2700"/>
            </a:pPr>
            <a:r>
              <a:t>The original image is untouched because effects are applied when the image is rendered.</a:t>
            </a:r>
          </a:p>
        </p:txBody>
      </p:sp>
      <p:pic>
        <p:nvPicPr>
          <p:cNvPr id="151" name="lwd5_2507_filters-ebook.png" descr="lwd5_2507_filters-eboo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53150" y="2012950"/>
            <a:ext cx="6337300" cy="7124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using SVG Drawings"/>
          <p:cNvSpPr txBox="1">
            <a:spLocks noGrp="1"/>
          </p:cNvSpPr>
          <p:nvPr>
            <p:ph type="title"/>
          </p:nvPr>
        </p:nvSpPr>
        <p:spPr>
          <a:xfrm>
            <a:off x="952500" y="242192"/>
            <a:ext cx="11099800" cy="1897758"/>
          </a:xfrm>
          <a:prstGeom prst="rect">
            <a:avLst/>
          </a:prstGeom>
        </p:spPr>
        <p:txBody>
          <a:bodyPr/>
          <a:lstStyle/>
          <a:p>
            <a:r>
              <a:t>Reusing SVG Drawings</a:t>
            </a:r>
          </a:p>
        </p:txBody>
      </p:sp>
      <p:sp>
        <p:nvSpPr>
          <p:cNvPr id="154" name="Define a shape once and reuse it throughout the document with the symbol element. Content in symbol elements does not get rendered:…"/>
          <p:cNvSpPr txBox="1">
            <a:spLocks noGrp="1"/>
          </p:cNvSpPr>
          <p:nvPr>
            <p:ph type="body" idx="1"/>
          </p:nvPr>
        </p:nvSpPr>
        <p:spPr>
          <a:xfrm>
            <a:off x="952500" y="2151558"/>
            <a:ext cx="11099800" cy="6738442"/>
          </a:xfrm>
          <a:prstGeom prst="rect">
            <a:avLst/>
          </a:prstGeom>
        </p:spPr>
        <p:txBody>
          <a:bodyPr/>
          <a:lstStyle/>
          <a:p>
            <a:r>
              <a:t>Define a shape once and reuse it throughout the document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symbol</a:t>
            </a:r>
            <a:r>
              <a:t> element. Content in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symbol</a:t>
            </a:r>
            <a:r>
              <a:t> elements does not get rendered:</a:t>
            </a:r>
          </a:p>
          <a:p>
            <a:pPr lvl="2" algn="just" defTabSz="457200">
              <a:spcBef>
                <a:spcPts val="240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&lt;symbol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id="iconA"</a:t>
            </a:r>
            <a:r>
              <a:t> viewBox="0 0 100 100"&gt;</a:t>
            </a:r>
          </a:p>
          <a:p>
            <a:pPr lvl="2" algn="just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&lt;!-- all the paths and shapes that make up the icon --&gt;</a:t>
            </a:r>
          </a:p>
          <a:p>
            <a:pPr lvl="2" algn="just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&lt;/symbol&gt;</a:t>
            </a:r>
          </a:p>
          <a:p>
            <a:r>
              <a:t>When you want to use the symbol, call it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use</a:t>
            </a:r>
            <a:r>
              <a:t> element that triggers it to render in place:</a:t>
            </a:r>
          </a:p>
          <a:p>
            <a:pPr lvl="2" algn="just" defTabSz="457200">
              <a:spcBef>
                <a:spcPts val="240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&lt;svg class="icon"&gt;</a:t>
            </a:r>
          </a:p>
          <a:p>
            <a:pPr lvl="2" algn="just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&lt;use</a:t>
            </a:r>
            <a:r>
              <a:rPr>
                <a:solidFill>
                  <a:srgbClr val="000000"/>
                </a:solidFill>
              </a:rP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xlink:href="#iconA" /&gt;</a:t>
            </a:r>
            <a:endParaRPr>
              <a:solidFill>
                <a:srgbClr val="000000"/>
              </a:solidFill>
            </a:endParaRPr>
          </a:p>
          <a:p>
            <a:pPr lvl="2" algn="just" defTabSz="457200">
              <a:spcBef>
                <a:spcPts val="0"/>
              </a:spcBef>
              <a:tabLst>
                <a:tab pos="1028700" algn="l"/>
              </a:tabLst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  <a:p>
            <a:pPr algn="just" defTabSz="457200">
              <a:spcBef>
                <a:spcPts val="4200"/>
              </a:spcBef>
              <a:tabLst>
                <a:tab pos="1028700" algn="l"/>
              </a:tabLst>
              <a:defRPr sz="2200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You can create SVG sprites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symbol</a:t>
            </a:r>
            <a:r>
              <a:t> and use them to reduce the number of calls to the server for SVG images.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tyling SVG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Styling SVGs</a:t>
            </a:r>
          </a:p>
        </p:txBody>
      </p:sp>
      <p:sp>
        <p:nvSpPr>
          <p:cNvPr id="157" name="There are four ways to apply styles to the elements in an SVG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There are four ways to apply styles to the elements in an SVG: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Presentation attributes</a:t>
            </a:r>
            <a:r>
              <a:t/>
            </a:r>
            <a:br/>
            <a:r>
              <a:t>Attributes defined in the SVG language:</a:t>
            </a:r>
          </a:p>
          <a:p>
            <a:pPr lvl="2" defTabSz="457200">
              <a:spcBef>
                <a:spcPts val="2000"/>
              </a:spcBef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&lt;rect x="25" y="25" width="100" height="100"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fill=</a:t>
            </a:r>
            <a:r>
              <a:t>"#c6de89"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stroke-width=</a:t>
            </a:r>
            <a:r>
              <a:t>"2"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stroke=</a:t>
            </a:r>
            <a:r>
              <a:t>"green"/&gt;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Inline styles</a:t>
            </a:r>
            <a:r>
              <a:t/>
            </a:r>
            <a:br/>
            <a:r>
              <a:t>With the inline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attribute (similar to HTML):</a:t>
            </a:r>
          </a:p>
          <a:p>
            <a:pPr lvl="2" defTabSz="457200">
              <a:spcBef>
                <a:spcPts val="2000"/>
              </a:spcBef>
              <a:tabLst>
                <a:tab pos="10287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&lt;rect x="25" y="25" width="100" height="100"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style="</a:t>
            </a:r>
            <a:r>
              <a:t>fill:#c6de89; stroke-width:2; stroke:green;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  <a:r>
              <a:t> /&gt;</a:t>
            </a:r>
            <a:r>
              <a:rPr>
                <a:solidFill>
                  <a:srgbClr val="FAA757"/>
                </a:solidFill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elements in SVG…"/>
          <p:cNvSpPr txBox="1">
            <a:spLocks noGrp="1"/>
          </p:cNvSpPr>
          <p:nvPr>
            <p:ph type="body" idx="13"/>
          </p:nvPr>
        </p:nvSpPr>
        <p:spPr>
          <a:xfrm>
            <a:off x="1611560" y="3167583"/>
            <a:ext cx="9781680" cy="5105847"/>
          </a:xfrm>
          <a:prstGeom prst="rect">
            <a:avLst/>
          </a:prstGeom>
        </p:spPr>
        <p:txBody>
          <a:bodyPr numCol="2" spcCol="489083" anchor="t"/>
          <a:lstStyle/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Shape elements in SVG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Clipping and masking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Filter effects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Styling SVGs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Interactivity and animation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SVG tools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Production tips</a:t>
            </a:r>
          </a:p>
          <a:p>
            <a:pPr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Responsive SVGs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tyling SVGs (cont’d)"/>
          <p:cNvSpPr txBox="1">
            <a:spLocks noGrp="1"/>
          </p:cNvSpPr>
          <p:nvPr>
            <p:ph type="title"/>
          </p:nvPr>
        </p:nvSpPr>
        <p:spPr>
          <a:xfrm>
            <a:off x="952500" y="303907"/>
            <a:ext cx="11099800" cy="89262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Styling SVGs (cont’d)</a:t>
            </a:r>
          </a:p>
        </p:txBody>
      </p:sp>
      <p:sp>
        <p:nvSpPr>
          <p:cNvPr id="160" name="Internal style sheet A style element at the top of the svg source document:…"/>
          <p:cNvSpPr txBox="1">
            <a:spLocks noGrp="1"/>
          </p:cNvSpPr>
          <p:nvPr>
            <p:ph type="body" idx="1"/>
          </p:nvPr>
        </p:nvSpPr>
        <p:spPr>
          <a:xfrm>
            <a:off x="952500" y="1269851"/>
            <a:ext cx="11099800" cy="7834958"/>
          </a:xfrm>
          <a:prstGeom prst="rect">
            <a:avLst/>
          </a:prstGeom>
        </p:spPr>
        <p:txBody>
          <a:bodyPr/>
          <a:lstStyle/>
          <a:p>
            <a:pPr marL="333374" indent="-333374" defTabSz="525779">
              <a:spcBef>
                <a:spcPts val="3200"/>
              </a:spcBef>
              <a:buSzPct val="75000"/>
              <a:buChar char="•"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Internal style sheet</a:t>
            </a:r>
            <a:r>
              <a:t/>
            </a:r>
            <a:br/>
            <a:r>
              <a:t>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element at the top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source document:</a:t>
            </a:r>
          </a:p>
          <a:p>
            <a:pPr lvl="2" indent="411479" algn="just" defTabSz="411479">
              <a:spcBef>
                <a:spcPts val="1800"/>
              </a:spcBef>
              <a:tabLst>
                <a:tab pos="914400" algn="l"/>
              </a:tabLst>
              <a:defRPr sz="197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&lt;svg&gt;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1979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&lt;style&gt;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197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/* styles here */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1979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&lt;/style&gt;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197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&lt;!--drawing here --&gt;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197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  <a:p>
            <a:pPr marL="333374" indent="-333374" defTabSz="525779">
              <a:spcBef>
                <a:spcPts val="3200"/>
              </a:spcBef>
              <a:buSzPct val="75000"/>
              <a:buChar char="•"/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External style sheet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Importing a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 </a:t>
            </a:r>
            <a:r>
              <a:t>document with an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@import</a:t>
            </a:r>
            <a:r>
              <a:t> rule in the SVG source for inline SVGs or SVGs placed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t>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iframe</a:t>
            </a:r>
            <a:r>
              <a:t> elements: </a:t>
            </a:r>
          </a:p>
          <a:p>
            <a:pPr lvl="2" indent="411479" algn="just" defTabSz="411479">
              <a:spcBef>
                <a:spcPts val="2100"/>
              </a:spcBef>
              <a:tabLst>
                <a:tab pos="9144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&lt;svg&gt;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&lt;style type="text/css"&gt;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2159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@import "svg-style.css";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/* more styles */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&lt;/style&gt;</a:t>
            </a:r>
          </a:p>
          <a:p>
            <a:pPr lvl="2" indent="411479" algn="just" defTabSz="411479">
              <a:spcBef>
                <a:spcPts val="0"/>
              </a:spcBef>
              <a:tabLst>
                <a:tab pos="914400" algn="l"/>
              </a:tabLst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&lt;!-- svg code here --&gt;</a:t>
            </a:r>
          </a:p>
          <a:p>
            <a:pPr lvl="2" indent="411479" defTabSz="411479">
              <a:spcBef>
                <a:spcPts val="0"/>
              </a:spcBef>
              <a:defRPr sz="2159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  <a:p>
            <a:pPr defTabSz="411479">
              <a:spcBef>
                <a:spcPts val="2700"/>
              </a:spcBef>
              <a:defRPr sz="2159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Inline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elements can also be styled by style sheets linked to the HTML source.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JavaScript and SV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JavaScript and SVG</a:t>
            </a:r>
          </a:p>
        </p:txBody>
      </p:sp>
      <p:sp>
        <p:nvSpPr>
          <p:cNvPr id="163" name="SVGs can be scripted with JavaScript because all of its element and attribute nodes are accessible in the DOM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SVGs can be scripted with JavaScript because all of its element and attribute nodes are accessible in the DOM.</a:t>
            </a:r>
          </a:p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This allows events like loading and mouseovers to trigger changes in the SVG. </a:t>
            </a:r>
          </a:p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Effects range from adding a little motion to a UI element to creating complex game interfaces.</a:t>
            </a:r>
          </a:p>
          <a:p>
            <a:pPr marL="359304" indent="-359304" defTabSz="566674">
              <a:spcBef>
                <a:spcPts val="3400"/>
              </a:spcBef>
              <a:buSzPct val="75000"/>
              <a:buChar char="•"/>
              <a:defRPr sz="2910"/>
            </a:pPr>
            <a:r>
              <a:t>For inline SVGs, scripts must be contained in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XML Character Data Block</a:t>
            </a:r>
            <a:r>
              <a:t>:</a:t>
            </a:r>
          </a:p>
          <a:p>
            <a:pPr marL="443484" marR="443484" lvl="4" indent="886968" algn="just" defTabSz="443484">
              <a:spcBef>
                <a:spcPts val="1100"/>
              </a:spcBef>
              <a:tabLst>
                <a:tab pos="990600" algn="l"/>
              </a:tabLst>
              <a:defRPr sz="2328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&lt;script&gt;</a:t>
            </a:r>
            <a:r>
              <a:t>&lt;![CDATA[</a:t>
            </a:r>
            <a:endParaRPr>
              <a:solidFill>
                <a:srgbClr val="000000"/>
              </a:solidFill>
            </a:endParaRPr>
          </a:p>
          <a:p>
            <a:pPr marL="443484" marR="443484" lvl="4" indent="886968" algn="just" defTabSz="443484">
              <a:spcBef>
                <a:spcPts val="0"/>
              </a:spcBef>
              <a:tabLst>
                <a:tab pos="990600" algn="l"/>
              </a:tabLst>
              <a:defRPr sz="2328" i="1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t>/* script here… */</a:t>
            </a:r>
          </a:p>
          <a:p>
            <a:pPr marL="443484" marR="443484" lvl="4" indent="886968" algn="just" defTabSz="443484">
              <a:spcBef>
                <a:spcPts val="0"/>
              </a:spcBef>
              <a:tabLst>
                <a:tab pos="990600" algn="l"/>
              </a:tabLst>
              <a:defRPr sz="2328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]]&gt;</a:t>
            </a:r>
            <a:r>
              <a:t>&lt;/script&gt;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Animation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91853"/>
          </a:xfrm>
          <a:prstGeom prst="rect">
            <a:avLst/>
          </a:prstGeom>
        </p:spPr>
        <p:txBody>
          <a:bodyPr/>
          <a:lstStyle/>
          <a:p>
            <a:r>
              <a:t>Animation</a:t>
            </a:r>
          </a:p>
        </p:txBody>
      </p:sp>
      <p:sp>
        <p:nvSpPr>
          <p:cNvPr id="166" name="SVG can be used to add animation effects to a web page. There are several options for animating SVGs:…"/>
          <p:cNvSpPr txBox="1">
            <a:spLocks noGrp="1"/>
          </p:cNvSpPr>
          <p:nvPr>
            <p:ph type="body" idx="1"/>
          </p:nvPr>
        </p:nvSpPr>
        <p:spPr>
          <a:xfrm>
            <a:off x="1003399" y="2057374"/>
            <a:ext cx="8429620" cy="6730828"/>
          </a:xfrm>
          <a:prstGeom prst="rect">
            <a:avLst/>
          </a:prstGeom>
        </p:spPr>
        <p:txBody>
          <a:bodyPr/>
          <a:lstStyle/>
          <a:p>
            <a:pPr defTabSz="508254">
              <a:spcBef>
                <a:spcPts val="3100"/>
              </a:spcBef>
              <a:defRPr sz="2610"/>
            </a:pPr>
            <a:r>
              <a:t>SVG can be used to add animation effects to a web page. There are several options for animating SVGs:</a:t>
            </a:r>
          </a:p>
          <a:p>
            <a:pPr marL="322262" indent="-322262" defTabSz="508254">
              <a:spcBef>
                <a:spcPts val="3100"/>
              </a:spcBef>
              <a:buSzPct val="75000"/>
              <a:buChar char="•"/>
              <a:defRPr sz="26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JavaScript</a:t>
            </a:r>
            <a:r>
              <a:t/>
            </a:r>
            <a:br/>
            <a:r>
              <a:t>JavaScript is currently the most reliable way to create complex animations in SVG. </a:t>
            </a:r>
          </a:p>
          <a:p>
            <a:pPr marL="322262" indent="-322262" defTabSz="508254">
              <a:spcBef>
                <a:spcPts val="3100"/>
              </a:spcBef>
              <a:buSzPct val="75000"/>
              <a:buChar char="•"/>
              <a:defRPr sz="26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CSS Animation</a:t>
            </a:r>
            <a:r>
              <a:t/>
            </a:r>
            <a:br/>
            <a:r>
              <a:t>SVG elements can be animated with CSS transitions and keyframes. Browser support is currently spotty, and you can’t animate SVG attributes.</a:t>
            </a:r>
          </a:p>
          <a:p>
            <a:pPr marL="322262" indent="-322262" defTabSz="508254">
              <a:spcBef>
                <a:spcPts val="3100"/>
              </a:spcBef>
              <a:buSzPct val="75000"/>
              <a:buChar char="•"/>
              <a:defRPr sz="26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SVG/SMIL</a:t>
            </a:r>
            <a:r>
              <a:t/>
            </a:r>
            <a:br/>
            <a:r>
              <a:t>There are animation effects built into SVG based on the SMIL XML language (Synchronized Multimedia Integration Language), but they’re not well supported.</a:t>
            </a:r>
          </a:p>
        </p:txBody>
      </p:sp>
      <p:pic>
        <p:nvPicPr>
          <p:cNvPr id="167" name="lwd5_2511_animation.png" descr="lwd5_2511_anim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26187" y="1203198"/>
            <a:ext cx="1943368" cy="777347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Animated SVG by Chris Gannon"/>
          <p:cNvSpPr txBox="1"/>
          <p:nvPr/>
        </p:nvSpPr>
        <p:spPr>
          <a:xfrm rot="16200000">
            <a:off x="11070044" y="7619316"/>
            <a:ext cx="267337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53585F"/>
                </a:solidFill>
              </a:defRPr>
            </a:lvl1pPr>
          </a:lstStyle>
          <a:p>
            <a:r>
              <a:t>Animated SVG by Chris Gannon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Data Visual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 Visualization</a:t>
            </a:r>
          </a:p>
        </p:txBody>
      </p:sp>
      <p:sp>
        <p:nvSpPr>
          <p:cNvPr id="171" name="SVG is a popular format for data visualization because images can be generated dynamically with real data.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4649145" cy="6286500"/>
          </a:xfrm>
          <a:prstGeom prst="rect">
            <a:avLst/>
          </a:prstGeom>
        </p:spPr>
        <p:txBody>
          <a:bodyPr/>
          <a:lstStyle/>
          <a:p>
            <a:pPr>
              <a:defRPr sz="2700"/>
            </a:pPr>
            <a:r>
              <a:t>SVG is a popular format for data visualization because images can be generated dynamically with real data.</a:t>
            </a:r>
          </a:p>
          <a:p>
            <a:pPr>
              <a:spcBef>
                <a:spcPts val="2400"/>
              </a:spcBef>
              <a:defRPr sz="27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Make the temperature level on an SVG thermometer rise and fall with real weather data.</a:t>
            </a:r>
          </a:p>
        </p:txBody>
      </p:sp>
      <p:pic>
        <p:nvPicPr>
          <p:cNvPr id="172" name="lwd5_2512_dataviz.png" descr="lwd5_2512_datavi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9678" y="2436386"/>
            <a:ext cx="6842527" cy="6286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VG Too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Tools</a:t>
            </a:r>
          </a:p>
        </p:txBody>
      </p:sp>
      <p:sp>
        <p:nvSpPr>
          <p:cNvPr id="175" name="You can write SVG by hand, but having it exported from a drawing program is easier. Some SVG tools include…"/>
          <p:cNvSpPr txBox="1">
            <a:spLocks noGrp="1"/>
          </p:cNvSpPr>
          <p:nvPr>
            <p:ph type="body" idx="1"/>
          </p:nvPr>
        </p:nvSpPr>
        <p:spPr>
          <a:xfrm>
            <a:off x="952500" y="2438076"/>
            <a:ext cx="11099800" cy="6286501"/>
          </a:xfrm>
          <a:prstGeom prst="rect">
            <a:avLst/>
          </a:prstGeom>
        </p:spPr>
        <p:txBody>
          <a:bodyPr/>
          <a:lstStyle/>
          <a:p>
            <a:r>
              <a:t>You can write SVG by hand, but having it exported from a drawing program is easier. Some SVG tools include</a:t>
            </a:r>
          </a:p>
          <a:p>
            <a:pPr marL="814916" lvl="1" indent="-370416">
              <a:buSzPct val="75000"/>
              <a:buChar char="•"/>
            </a:pPr>
            <a:r>
              <a:t>Adobe Illustrator </a:t>
            </a:r>
            <a:r>
              <a:rPr sz="2400"/>
              <a:t>(adobe.com)</a:t>
            </a:r>
          </a:p>
          <a:p>
            <a:pPr marL="814916" lvl="1" indent="-370416">
              <a:buSzPct val="75000"/>
              <a:buChar char="•"/>
            </a:pPr>
            <a:r>
              <a:t>Inkscape </a:t>
            </a:r>
            <a:r>
              <a:rPr sz="2400"/>
              <a:t>(free from inkscape.org)</a:t>
            </a:r>
          </a:p>
          <a:p>
            <a:pPr marL="814916" lvl="1" indent="-370416">
              <a:buSzPct val="75000"/>
              <a:buChar char="•"/>
            </a:pPr>
            <a:r>
              <a:t>Boxy </a:t>
            </a:r>
            <a:r>
              <a:rPr sz="2400"/>
              <a:t>(boxy-svg.com)</a:t>
            </a:r>
          </a:p>
          <a:p>
            <a:pPr marL="814916" lvl="1" indent="-370416">
              <a:buSzPct val="75000"/>
              <a:buChar char="•"/>
            </a:pPr>
            <a:r>
              <a:t>SVG-Edit </a:t>
            </a:r>
            <a:r>
              <a:rPr sz="2400"/>
              <a:t>(github.com/SVG-Edit/svgedit)</a:t>
            </a:r>
          </a:p>
          <a:p>
            <a:pPr marL="814916" lvl="1" indent="-370416">
              <a:buSzPct val="75000"/>
              <a:buChar char="•"/>
            </a:pPr>
            <a:r>
              <a:t>Interface design tools like Sketch, AdobeXD, and Affinity Designer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VG Production Ti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Production Tips</a:t>
            </a:r>
          </a:p>
        </p:txBody>
      </p:sp>
      <p:sp>
        <p:nvSpPr>
          <p:cNvPr id="178" name="When designing, follow these tips for optimizing SVG images before exporting them:"/>
          <p:cNvSpPr txBox="1">
            <a:spLocks noGrp="1"/>
          </p:cNvSpPr>
          <p:nvPr>
            <p:ph type="body" idx="1"/>
          </p:nvPr>
        </p:nvSpPr>
        <p:spPr>
          <a:xfrm>
            <a:off x="952500" y="2221754"/>
            <a:ext cx="11099800" cy="6286501"/>
          </a:xfrm>
          <a:prstGeom prst="rect">
            <a:avLst/>
          </a:prstGeom>
        </p:spPr>
        <p:txBody>
          <a:bodyPr/>
          <a:lstStyle/>
          <a:p>
            <a:r>
              <a:t>When designing, follow these tips for optimizing SVG images before exporting them:</a:t>
            </a:r>
          </a:p>
        </p:txBody>
      </p:sp>
      <p:sp>
        <p:nvSpPr>
          <p:cNvPr id="179" name="Define the dartboard or drawing size in pixels.…"/>
          <p:cNvSpPr txBox="1"/>
          <p:nvPr/>
        </p:nvSpPr>
        <p:spPr>
          <a:xfrm>
            <a:off x="762481" y="3564102"/>
            <a:ext cx="11573997" cy="5408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476022"/>
          <a:lstStyle/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Define the dartboard or drawing size in pixels.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Use layers to group elements logically.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Give elements and layers meaningful names.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Simplify paths.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Be aware of decimal places </a:t>
            </a:r>
            <a:br/>
            <a:r>
              <a:t>(more decimals = larger files).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Avoid raster effects.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Use centered strokes.</a:t>
            </a:r>
          </a:p>
          <a:p>
            <a:pPr marL="370416" indent="-370416" algn="l">
              <a:spcBef>
                <a:spcPts val="36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Pay attention to fonts (external web fonts may not load).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Optimizing SVGs with SVG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Optimizing SVGs with SVGO</a:t>
            </a:r>
          </a:p>
        </p:txBody>
      </p:sp>
      <p:sp>
        <p:nvSpPr>
          <p:cNvPr id="182" name="Image editing programs usually export bloated code, so SVGs should be optimized with the SVGO tool after export (github.com/svg/svgo).…"/>
          <p:cNvSpPr txBox="1">
            <a:spLocks noGrp="1"/>
          </p:cNvSpPr>
          <p:nvPr>
            <p:ph type="body" sz="half" idx="1"/>
          </p:nvPr>
        </p:nvSpPr>
        <p:spPr>
          <a:xfrm>
            <a:off x="634378" y="2323553"/>
            <a:ext cx="5208791" cy="6286501"/>
          </a:xfrm>
          <a:prstGeom prst="rect">
            <a:avLst/>
          </a:prstGeom>
        </p:spPr>
        <p:txBody>
          <a:bodyPr/>
          <a:lstStyle/>
          <a:p>
            <a:pPr marL="344487" indent="-344487" defTabSz="543305">
              <a:spcBef>
                <a:spcPts val="3300"/>
              </a:spcBef>
              <a:buSzPct val="75000"/>
              <a:buChar char="•"/>
              <a:defRPr sz="2790"/>
            </a:pPr>
            <a:r>
              <a:t>Image editing programs usually export bloated code, so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SVGs should be optimized with the SVGO tool</a:t>
            </a:r>
            <a:r>
              <a:t>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after export</a:t>
            </a:r>
            <a:r>
              <a:t> (github.com/svg/svgo). </a:t>
            </a:r>
          </a:p>
          <a:p>
            <a:pPr marL="344487" indent="-344487" defTabSz="543305">
              <a:spcBef>
                <a:spcPts val="3300"/>
              </a:spcBef>
              <a:buSzPct val="75000"/>
              <a:buChar char="•"/>
              <a:defRPr sz="2790"/>
            </a:pPr>
            <a:r>
              <a:t>There are SVGO plug-ins for many graphics programs and Grunt or Gulp task runners. </a:t>
            </a:r>
          </a:p>
          <a:p>
            <a:pPr marL="344487" indent="-344487" defTabSz="543305">
              <a:spcBef>
                <a:spcPts val="3300"/>
              </a:spcBef>
              <a:buSzPct val="75000"/>
              <a:buChar char="•"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SVGOMG</a:t>
            </a:r>
            <a:r>
              <a:t> (shown on right) provides a graphical interface for SVGO (github.io/svgomg).</a:t>
            </a:r>
          </a:p>
        </p:txBody>
      </p:sp>
      <p:pic>
        <p:nvPicPr>
          <p:cNvPr id="183" name="lwd5_2515_svgomg.png" descr="lwd5_2515_svgom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35001" y="2537589"/>
            <a:ext cx="5886432" cy="4678422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File Compre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File Compression</a:t>
            </a:r>
          </a:p>
        </p:txBody>
      </p:sp>
      <p:sp>
        <p:nvSpPr>
          <p:cNvPr id="186" name="SVG files can be compressed with text-compression utiliti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files can be compressed with text-compression utilities: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Gzip</a:t>
            </a:r>
            <a:r>
              <a:t/>
            </a:r>
            <a:br/>
            <a:r>
              <a:t>A utility on the server that compresses text files with algorithms. A gzipped SVG uses the suffix .svgz.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Brotli</a:t>
            </a:r>
            <a:r>
              <a:t/>
            </a:r>
            <a:br/>
            <a:r>
              <a:t>An open source compression algorithm from Google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Responsive SVG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Responsive SVGs</a:t>
            </a:r>
          </a:p>
        </p:txBody>
      </p:sp>
      <p:sp>
        <p:nvSpPr>
          <p:cNvPr id="189" name="SVGs are great for responsive layouts because they can resize larger or smaller without any loss of detail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SVGs are great for responsive layouts because they can resize larger or smaller without any loss of detail.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The SVG must be marked up in a way to preserve its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aspect ratio</a:t>
            </a:r>
            <a:r>
              <a:t> (the ratio of its width to height) when the image resizes.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This requires an understanding of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viewport</a:t>
            </a:r>
            <a:r>
              <a:t> and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viewbox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sponsive SVG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454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Responsive SVGs (cont’d)</a:t>
            </a:r>
          </a:p>
        </p:txBody>
      </p:sp>
      <p:sp>
        <p:nvSpPr>
          <p:cNvPr id="192" name="The viewport…"/>
          <p:cNvSpPr txBox="1">
            <a:spLocks noGrp="1"/>
          </p:cNvSpPr>
          <p:nvPr>
            <p:ph type="body" idx="1"/>
          </p:nvPr>
        </p:nvSpPr>
        <p:spPr>
          <a:xfrm>
            <a:off x="952500" y="1967257"/>
            <a:ext cx="11099800" cy="6286501"/>
          </a:xfrm>
          <a:prstGeom prst="rect">
            <a:avLst/>
          </a:prstGeom>
        </p:spPr>
        <p:txBody>
          <a:bodyPr/>
          <a:lstStyle/>
          <a:p>
            <a:pPr>
              <a:defRPr sz="3600" b="1">
                <a:latin typeface="+mj-lt"/>
                <a:ea typeface="+mj-ea"/>
                <a:cs typeface="+mj-cs"/>
                <a:sym typeface="Helvetica"/>
              </a:defRPr>
            </a:pPr>
            <a:r>
              <a:t>The viewport</a:t>
            </a:r>
          </a:p>
          <a:p>
            <a:pPr marL="370416" indent="-370416">
              <a:buSzPct val="75000"/>
              <a:buChar char="•"/>
            </a:pPr>
            <a:r>
              <a:t>Defined by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attributes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element:</a:t>
            </a:r>
          </a:p>
          <a:p>
            <a:pPr lvl="2">
              <a:spcBef>
                <a:spcPts val="24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&lt;svg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width="400"</a:t>
            </a: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height="500"</a:t>
            </a:r>
            <a:r>
              <a:t>&gt;</a:t>
            </a:r>
          </a:p>
          <a:p>
            <a:pPr lvl="2">
              <a:spcBef>
                <a:spcPts val="0"/>
              </a:spcBef>
              <a:defRPr sz="2400">
                <a:solidFill>
                  <a:srgbClr val="A6AAA9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&lt;!-- drawing content here --&gt;</a:t>
            </a:r>
          </a:p>
          <a:p>
            <a:pPr lvl="2">
              <a:spcBef>
                <a:spcPts val="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&lt;/svg</a:t>
            </a:r>
          </a:p>
          <a:p>
            <a:pPr marL="370416" indent="-370416">
              <a:buSzPct val="75000"/>
              <a:buChar char="•"/>
            </a:pPr>
            <a:r>
              <a:t>It’s like a window through which you view the drawing area.</a:t>
            </a:r>
          </a:p>
          <a:p>
            <a:pPr marL="370416" indent="-370416">
              <a:buSzPct val="75000"/>
              <a:buChar char="•"/>
            </a:pPr>
            <a:r>
              <a:t>The viewport coordinate system starts at 0 in the top left corner and increases to the right and downward.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ntro to SVG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97794"/>
          </a:xfrm>
          <a:prstGeom prst="rect">
            <a:avLst/>
          </a:prstGeom>
        </p:spPr>
        <p:txBody>
          <a:bodyPr/>
          <a:lstStyle/>
          <a:p>
            <a:r>
              <a:t>Intro to SVG</a:t>
            </a:r>
          </a:p>
        </p:txBody>
      </p:sp>
      <p:sp>
        <p:nvSpPr>
          <p:cNvPr id="95" name="SVG (Scalable Vector Graphics) is a vector image format.…"/>
          <p:cNvSpPr txBox="1">
            <a:spLocks noGrp="1"/>
          </p:cNvSpPr>
          <p:nvPr>
            <p:ph type="body" idx="1"/>
          </p:nvPr>
        </p:nvSpPr>
        <p:spPr>
          <a:xfrm>
            <a:off x="952500" y="2056209"/>
            <a:ext cx="11099800" cy="6286501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SVG</a:t>
            </a:r>
            <a:r>
              <a:t> (Scalable Vector Graphics) is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vector</a:t>
            </a:r>
            <a:r>
              <a:t> image format.</a:t>
            </a:r>
          </a:p>
          <a:p>
            <a:pPr>
              <a:spcBef>
                <a:spcPts val="2000"/>
              </a:spcBef>
            </a:pPr>
            <a:r>
              <a:t>Vector images, which are defined by coordinates and lines, can be resized without loss of quality.</a:t>
            </a:r>
          </a:p>
        </p:txBody>
      </p:sp>
      <p:pic>
        <p:nvPicPr>
          <p:cNvPr id="96" name="lwd5_2501_svgvspng.png" descr="lwd5_2501_svgvsp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20979" y="3993753"/>
            <a:ext cx="6857001" cy="51946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sponsive SVG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454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Responsive SVGs (cont’d)</a:t>
            </a:r>
          </a:p>
        </p:txBody>
      </p:sp>
      <p:sp>
        <p:nvSpPr>
          <p:cNvPr id="195" name="The viewbox…"/>
          <p:cNvSpPr txBox="1">
            <a:spLocks noGrp="1"/>
          </p:cNvSpPr>
          <p:nvPr>
            <p:ph type="body" idx="1"/>
          </p:nvPr>
        </p:nvSpPr>
        <p:spPr>
          <a:xfrm>
            <a:off x="952500" y="1632960"/>
            <a:ext cx="11099800" cy="717237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  <a:defRPr sz="3600" b="1">
                <a:latin typeface="+mj-lt"/>
                <a:ea typeface="+mj-ea"/>
                <a:cs typeface="+mj-cs"/>
                <a:sym typeface="Helvetica"/>
              </a:defRPr>
            </a:pPr>
            <a:r>
              <a:t>The viewbox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The viewbox controls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dimensions of the drawing itself</a:t>
            </a:r>
            <a:r>
              <a:t> in the user space.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It is defined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viewBox</a:t>
            </a:r>
            <a:r>
              <a:t> attribute. The x and y values determine the position of the top left corner in the viewport:</a:t>
            </a:r>
          </a:p>
          <a:p>
            <a:pPr lvl="3">
              <a:spcBef>
                <a:spcPts val="2400"/>
              </a:spcBef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viewBox="</a:t>
            </a:r>
            <a:r>
              <a:rPr i="1"/>
              <a:t>x y width height</a:t>
            </a:r>
            <a:r>
              <a:t>"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In this example, the viewbox matches the viewport:</a:t>
            </a:r>
          </a:p>
          <a:p>
            <a:pPr lvl="3">
              <a:spcBef>
                <a:spcPts val="24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&lt;svg width="400" height="500"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viewBox="0 0 400 500"</a:t>
            </a:r>
            <a:r>
              <a:t>&gt;</a:t>
            </a:r>
          </a:p>
          <a:p>
            <a:pPr lvl="3">
              <a:spcBef>
                <a:spcPts val="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&lt;!-- drawing content here --&gt;</a:t>
            </a:r>
          </a:p>
          <a:p>
            <a:pPr lvl="3">
              <a:spcBef>
                <a:spcPts val="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The viewBox preserves aspect ratio by default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sponsive SVG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454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Responsive SVGs (cont’d)</a:t>
            </a:r>
          </a:p>
        </p:txBody>
      </p:sp>
      <p:sp>
        <p:nvSpPr>
          <p:cNvPr id="198" name="For SVGs embedded with img or object:…"/>
          <p:cNvSpPr txBox="1">
            <a:spLocks noGrp="1"/>
          </p:cNvSpPr>
          <p:nvPr>
            <p:ph type="body" idx="1"/>
          </p:nvPr>
        </p:nvSpPr>
        <p:spPr>
          <a:xfrm>
            <a:off x="952500" y="1800108"/>
            <a:ext cx="11099800" cy="7172378"/>
          </a:xfrm>
          <a:prstGeom prst="rect">
            <a:avLst/>
          </a:prstGeom>
        </p:spPr>
        <p:txBody>
          <a:bodyPr/>
          <a:lstStyle/>
          <a:p>
            <a:pPr defTabSz="572516">
              <a:spcBef>
                <a:spcPts val="2300"/>
              </a:spcBef>
              <a:defRPr sz="2940" b="1">
                <a:latin typeface="+mj-lt"/>
                <a:ea typeface="+mj-ea"/>
                <a:cs typeface="+mj-cs"/>
                <a:sym typeface="Helvetica"/>
              </a:defRPr>
            </a:pPr>
            <a:r>
              <a:t>For SVGs embedded with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t>:</a:t>
            </a:r>
          </a:p>
          <a:p>
            <a:pPr marL="363008" indent="-363008" defTabSz="572516">
              <a:spcBef>
                <a:spcPts val="2300"/>
              </a:spcBef>
              <a:buSzPct val="75000"/>
              <a:buChar char="•"/>
              <a:defRPr sz="2940"/>
            </a:pPr>
            <a:r>
              <a:t>Make sure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 includes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viewBox</a:t>
            </a:r>
            <a:r>
              <a:t> attribute.</a:t>
            </a:r>
          </a:p>
          <a:p>
            <a:pPr marL="363008" indent="-363008" defTabSz="572516">
              <a:spcBef>
                <a:spcPts val="2300"/>
              </a:spcBef>
              <a:buSzPct val="75000"/>
              <a:buChar char="•"/>
              <a:defRPr sz="2940"/>
            </a:pPr>
            <a:r>
              <a:t>Do not include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if you want the SVG to fill the width of its container.</a:t>
            </a:r>
          </a:p>
          <a:p>
            <a:pPr marL="363008" indent="-363008" defTabSz="572516">
              <a:spcBef>
                <a:spcPts val="2300"/>
              </a:spcBef>
              <a:buSzPct val="75000"/>
              <a:buChar char="•"/>
              <a:defRPr sz="2940"/>
            </a:pPr>
            <a:r>
              <a:t>Set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t> element to fill the width of its containing element (see </a:t>
            </a:r>
            <a:r>
              <a:rPr>
                <a:solidFill>
                  <a:schemeClr val="accent4"/>
                </a:solidFill>
              </a:rPr>
              <a:t>NOTE</a:t>
            </a:r>
            <a:r>
              <a:t>):</a:t>
            </a:r>
          </a:p>
          <a:p>
            <a:pPr marL="0" lvl="5" indent="1120140" defTabSz="572516">
              <a:spcBef>
                <a:spcPts val="1900"/>
              </a:spcBef>
              <a:buSzTx/>
              <a:buNone/>
              <a:defRPr sz="2352">
                <a:latin typeface="Courier"/>
                <a:ea typeface="Courier"/>
                <a:cs typeface="Courier"/>
                <a:sym typeface="Courier"/>
              </a:defRPr>
            </a:pPr>
            <a:r>
              <a:t>img {</a:t>
            </a:r>
          </a:p>
          <a:p>
            <a:pPr marL="0" lvl="5" indent="1120140" defTabSz="572516">
              <a:spcBef>
                <a:spcPts val="0"/>
              </a:spcBef>
              <a:buSzTx/>
              <a:buNone/>
              <a:defRPr sz="235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width: 100%;</a:t>
            </a:r>
          </a:p>
          <a:p>
            <a:pPr marL="0" lvl="5" indent="1120140" defTabSz="572516">
              <a:spcBef>
                <a:spcPts val="0"/>
              </a:spcBef>
              <a:buSzTx/>
              <a:buNone/>
              <a:defRPr sz="235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height: auto;</a:t>
            </a:r>
          </a:p>
          <a:p>
            <a:pPr marL="0" lvl="5" indent="1120140" defTabSz="572516">
              <a:spcBef>
                <a:spcPts val="0"/>
              </a:spcBef>
              <a:buSzTx/>
              <a:buNone/>
              <a:defRPr sz="2352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defTabSz="572516">
              <a:spcBef>
                <a:spcPts val="4100"/>
              </a:spcBef>
              <a:defRPr sz="2548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This approach is necessary to support Internet Explorer. Modern browsers don’t require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attributes for proportional sizing.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sponsive SVG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454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Responsive SVGs (cont’d)</a:t>
            </a:r>
          </a:p>
        </p:txBody>
      </p:sp>
      <p:sp>
        <p:nvSpPr>
          <p:cNvPr id="201" name="The SVG markup (flowers.svg):…"/>
          <p:cNvSpPr txBox="1"/>
          <p:nvPr/>
        </p:nvSpPr>
        <p:spPr>
          <a:xfrm>
            <a:off x="646035" y="1773302"/>
            <a:ext cx="6333158" cy="7225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57200" algn="just" defTabSz="457200">
              <a:lnSpc>
                <a:spcPts val="3400"/>
              </a:lnSpc>
              <a:spcBef>
                <a:spcPts val="600"/>
              </a:spcBef>
              <a:tabLst>
                <a:tab pos="1028700" algn="l"/>
              </a:tabLst>
              <a:defRPr sz="1800" b="1" i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SVG markup (flowers.svg):</a:t>
            </a:r>
          </a:p>
          <a:p>
            <a:pPr marL="457200" marR="457200" algn="just" defTabSz="457200">
              <a:spcBef>
                <a:spcPts val="1200"/>
              </a:spcBef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&lt;?xml version="1.0" encoding="utf-8"?&gt;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&lt;svg version="1.1"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viewBox="0 0 160 120"</a:t>
            </a:r>
            <a:r>
              <a:rPr>
                <a:solidFill>
                  <a:srgbClr val="000000"/>
                </a:solidFill>
              </a:rPr>
              <a:t>&gt;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A6AAA9"/>
                </a:solidFill>
              </a:rPr>
              <a:t>&lt;!-- flower drawing --&gt;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  <a:p>
            <a:pPr marR="457200" algn="just" defTabSz="457200">
              <a:spcBef>
                <a:spcPts val="2000"/>
              </a:spcBef>
              <a:tabLst>
                <a:tab pos="1028700" algn="l"/>
              </a:tabLst>
              <a:defRPr sz="1800" b="1" i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HTML markup:</a:t>
            </a:r>
          </a:p>
          <a:p>
            <a:pPr marL="457200" marR="457200" algn="just" defTabSz="457200">
              <a:spcBef>
                <a:spcPts val="1200"/>
              </a:spcBef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&lt;div class="container"&gt;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>
                <a:solidFill>
                  <a:srgbClr val="000000"/>
                </a:solidFill>
              </a:rPr>
              <a:t>&lt;img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src="flowers.svg"</a:t>
            </a:r>
            <a:r>
              <a:rPr>
                <a:solidFill>
                  <a:srgbClr val="000000"/>
                </a:solidFill>
              </a:rPr>
              <a:t> alt="flowers"&gt;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&lt;/div&gt;</a:t>
            </a:r>
            <a:r>
              <a:t>  </a:t>
            </a:r>
          </a:p>
          <a:p>
            <a:pPr marR="457200" algn="just" defTabSz="457200">
              <a:spcBef>
                <a:spcPts val="2000"/>
              </a:spcBef>
              <a:tabLst>
                <a:tab pos="1028700" algn="l"/>
              </a:tabLst>
              <a:defRPr sz="1800" b="1" i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styles:</a:t>
            </a:r>
          </a:p>
          <a:p>
            <a:pPr marL="457200" marR="457200" algn="just" defTabSz="457200">
              <a:spcBef>
                <a:spcPts val="1200"/>
              </a:spcBef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.container { 	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width: 50%; </a:t>
            </a:r>
            <a:r>
              <a:t>	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outline: 1px solid gray; 	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margin: 2em auto; 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457200" marR="457200" algn="just" defTabSz="457200">
              <a:tabLst>
                <a:tab pos="1028700" algn="l"/>
              </a:tabLst>
              <a:defRPr sz="1800" b="1">
                <a:solidFill>
                  <a:schemeClr val="accent4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/* IE fix */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img {  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width: 100%;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height: auto;</a:t>
            </a:r>
          </a:p>
          <a:p>
            <a:pPr marL="457200" marR="457200" algn="just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202" name="lwd5_2517_imgscale.png" descr="lwd5_2517_imgsca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35571" y="5408149"/>
            <a:ext cx="7620001" cy="334010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The SVG image scales with the .container div:"/>
          <p:cNvSpPr txBox="1"/>
          <p:nvPr/>
        </p:nvSpPr>
        <p:spPr>
          <a:xfrm>
            <a:off x="8650096" y="4455246"/>
            <a:ext cx="3942672" cy="843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2400">
                <a:solidFill>
                  <a:srgbClr val="53585F"/>
                </a:solidFill>
              </a:defRPr>
            </a:pPr>
            <a:r>
              <a:t>The SVG image scales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.container div</a:t>
            </a:r>
            <a:r>
              <a:t>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sponsive SVG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454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Responsive SVGs (cont’d)</a:t>
            </a:r>
          </a:p>
        </p:txBody>
      </p:sp>
      <p:sp>
        <p:nvSpPr>
          <p:cNvPr id="206" name="For inline SVGs (added with the svg element):…"/>
          <p:cNvSpPr txBox="1">
            <a:spLocks noGrp="1"/>
          </p:cNvSpPr>
          <p:nvPr>
            <p:ph type="body" idx="1"/>
          </p:nvPr>
        </p:nvSpPr>
        <p:spPr>
          <a:xfrm>
            <a:off x="952500" y="1800108"/>
            <a:ext cx="11099800" cy="717237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2400"/>
              </a:spcBef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For inline SVGs (added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element):</a:t>
            </a:r>
          </a:p>
          <a:p>
            <a:pPr>
              <a:spcBef>
                <a:spcPts val="2400"/>
              </a:spcBef>
            </a:pPr>
            <a:r>
              <a:t>Inline SVGs scale proportionally in modern browsers, but old browsers and Internet Explorer require an elaborate "padding hack”: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Include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viewBox</a:t>
            </a:r>
            <a:r>
              <a:t> and omit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attributes on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element.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Put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in a container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div</a:t>
            </a:r>
            <a:r>
              <a:t> and set its height to 1 pixel.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Apply an amount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padding</a:t>
            </a:r>
            <a:r>
              <a:t> to the top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div</a:t>
            </a:r>
            <a:r>
              <a:t> to give it the same aspect ratio as the SVG image.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Once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div</a:t>
            </a:r>
            <a:r>
              <a:t> is expanded with padding, position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 in the top left corner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div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sponsive SVG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7454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Responsive SVGs (cont’d.)</a:t>
            </a:r>
          </a:p>
        </p:txBody>
      </p:sp>
      <p:sp>
        <p:nvSpPr>
          <p:cNvPr id="209" name="The markup…"/>
          <p:cNvSpPr txBox="1"/>
          <p:nvPr/>
        </p:nvSpPr>
        <p:spPr>
          <a:xfrm>
            <a:off x="735246" y="1779497"/>
            <a:ext cx="4973224" cy="721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457200" algn="l" defTabSz="457200">
              <a:tabLst>
                <a:tab pos="1028700" algn="l"/>
              </a:tabLst>
              <a:defRPr sz="1800" b="1" i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markup</a:t>
            </a:r>
          </a:p>
          <a:p>
            <a:pPr marL="457200" marR="457200" algn="l" defTabSz="457200">
              <a:spcBef>
                <a:spcPts val="1200"/>
              </a:spcBef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&lt;div class="container"&gt;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&lt;svg version="1.1" viewBox="0 0 160 120"&gt;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 </a:t>
            </a:r>
            <a:r>
              <a:rPr>
                <a:solidFill>
                  <a:srgbClr val="A6AAA9"/>
                </a:solidFill>
              </a:rPr>
              <a:t>  /* drawing contents */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&lt;/svg&gt;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&lt;/div&gt;</a:t>
            </a:r>
          </a:p>
          <a:p>
            <a:pPr marR="457200" algn="l" defTabSz="457200">
              <a:spcBef>
                <a:spcPts val="2000"/>
              </a:spcBef>
              <a:tabLst>
                <a:tab pos="1028700" algn="l"/>
              </a:tabLst>
              <a:defRPr sz="1800" b="1" i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styles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.container {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width: 100%;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height: 0;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padding-top: 75%; </a:t>
            </a:r>
            <a:b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</a:b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 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/* (120/160)*100% */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position: relative;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svg {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position: absolute;</a:t>
            </a:r>
          </a:p>
          <a:p>
            <a:pPr marL="457200" marR="457200" algn="l" defTabSz="457200">
              <a:tabLst>
                <a:tab pos="1028700" algn="l"/>
              </a:tabLst>
              <a:defRPr sz="18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top: 0;</a:t>
            </a:r>
          </a:p>
          <a:p>
            <a:pPr marL="457200" marR="457200" algn="l" defTabSz="457200">
              <a:tabLst>
                <a:tab pos="1028700" algn="l"/>
              </a:tabLst>
              <a:defRPr sz="18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left: 0;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width: 100%;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latin typeface="Courier"/>
                <a:ea typeface="Courier"/>
                <a:cs typeface="Courier"/>
                <a:sym typeface="Courier"/>
              </a:defRPr>
            </a:pPr>
            <a:r>
              <a:t>  height: 100%;</a:t>
            </a:r>
          </a:p>
          <a:p>
            <a:pPr marL="457200" marR="457200" algn="l" defTabSz="457200">
              <a:tabLst>
                <a:tab pos="1028700" algn="l"/>
              </a:tabLst>
              <a:defRPr sz="1800">
                <a:solidFill>
                  <a:srgbClr val="272B2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210" name="lwd5_2518_paddinghack.png" descr="lwd5_2518_paddingh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7697" y="1632960"/>
            <a:ext cx="7602999" cy="66906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Intro to SVG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9779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Intro to SVG (cont’d)</a:t>
            </a:r>
          </a:p>
        </p:txBody>
      </p:sp>
      <p:sp>
        <p:nvSpPr>
          <p:cNvPr id="99" name="SVG is good for line drawings like icons, logos, charts, etc.…"/>
          <p:cNvSpPr txBox="1">
            <a:spLocks noGrp="1"/>
          </p:cNvSpPr>
          <p:nvPr>
            <p:ph type="body" idx="1"/>
          </p:nvPr>
        </p:nvSpPr>
        <p:spPr>
          <a:xfrm>
            <a:off x="952500" y="1941909"/>
            <a:ext cx="11099800" cy="671974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SVG is good for line drawings like icons, logos, charts, etc.</a:t>
            </a:r>
          </a:p>
          <a:p>
            <a:pPr marL="370416" indent="-370416">
              <a:buSzPct val="75000"/>
              <a:buChar char="•"/>
            </a:pPr>
            <a:r>
              <a:t>The file size of an SVG is often significantly smaller than the same image in a bitmapped format.</a:t>
            </a:r>
          </a:p>
        </p:txBody>
      </p:sp>
      <p:pic>
        <p:nvPicPr>
          <p:cNvPr id="100" name="lwd5_2502_samples.png" descr="lwd5_2502_samp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7590" y="4524176"/>
            <a:ext cx="9109620" cy="33180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VG as an XML Langu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as an XML Language</a:t>
            </a:r>
          </a:p>
        </p:txBody>
      </p:sp>
      <p:sp>
        <p:nvSpPr>
          <p:cNvPr id="103" name="SVG is an XML language for describing two-dimensional graphics including paths, shapes, text, and filter effect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SVG is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XML language</a:t>
            </a:r>
            <a:r>
              <a:t>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 describing two-dimensional graphics</a:t>
            </a:r>
            <a:r>
              <a:t> including paths, shapes, text, and filter effects.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An SVG is just a text file that has been marked up with SVG elements and styles.</a:t>
            </a:r>
          </a:p>
          <a:p>
            <a:pPr marL="370416" indent="-370416">
              <a:spcBef>
                <a:spcPts val="4200"/>
              </a:spcBef>
              <a:buSzPct val="75000"/>
              <a:buChar char="•"/>
            </a:pPr>
            <a:r>
              <a:t>Because they are text files with their own DOM, elements in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SVGs can be accessed and manipulated with CSS and JavaScript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Intro to XM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 to XML</a:t>
            </a:r>
          </a:p>
        </p:txBody>
      </p:sp>
      <p:sp>
        <p:nvSpPr>
          <p:cNvPr id="106" name="XML (eXtensible Markup Language) is a set of rules for creating other markup language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XML (eXtensible Markup Language)</a:t>
            </a:r>
            <a:r>
              <a:t> is a set of rules for creating other markup languages.</a:t>
            </a:r>
          </a:p>
          <a:p>
            <a:r>
              <a:t>A few web-related languages written in XML: </a:t>
            </a:r>
          </a:p>
          <a:p>
            <a:pPr marL="814916" lvl="1" indent="-370416">
              <a:spcBef>
                <a:spcPts val="24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XHTML:</a:t>
            </a:r>
            <a:r>
              <a:t> HTML with the stricter syntax rules of XML</a:t>
            </a:r>
          </a:p>
          <a:p>
            <a:pPr marL="814916" lvl="1" indent="-370416">
              <a:spcBef>
                <a:spcPts val="24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RSS (Really Simple Syndication):</a:t>
            </a:r>
            <a:r>
              <a:t> Shares content as data to be read with RSS feed readers</a:t>
            </a:r>
          </a:p>
          <a:p>
            <a:pPr marL="814916" lvl="1" indent="-370416">
              <a:spcBef>
                <a:spcPts val="24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MathML:</a:t>
            </a:r>
            <a:r>
              <a:t> Used to describe mathematical notation</a:t>
            </a:r>
          </a:p>
          <a:p>
            <a:pPr marL="814916" lvl="1" indent="-370416">
              <a:spcBef>
                <a:spcPts val="2400"/>
              </a:spcBef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SVG:</a:t>
            </a:r>
            <a:r>
              <a:t> Scalable Vector Graphics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Intro to XML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5346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Intro to XML (cont’d)</a:t>
            </a:r>
          </a:p>
        </p:txBody>
      </p:sp>
      <p:sp>
        <p:nvSpPr>
          <p:cNvPr id="109" name="XML has strict syntax requirements (so languages can be used together in a single document), including the following:…"/>
          <p:cNvSpPr txBox="1">
            <a:spLocks noGrp="1"/>
          </p:cNvSpPr>
          <p:nvPr>
            <p:ph type="body" idx="1"/>
          </p:nvPr>
        </p:nvSpPr>
        <p:spPr>
          <a:xfrm>
            <a:off x="952500" y="1811883"/>
            <a:ext cx="11099800" cy="7171780"/>
          </a:xfrm>
          <a:prstGeom prst="rect">
            <a:avLst/>
          </a:prstGeom>
        </p:spPr>
        <p:txBody>
          <a:bodyPr/>
          <a:lstStyle/>
          <a:p>
            <a:pPr defTabSz="514095">
              <a:spcBef>
                <a:spcPts val="3100"/>
              </a:spcBef>
              <a:defRPr sz="26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XML has strict syntax requirements</a:t>
            </a:r>
            <a:r>
              <a:t> (so languages can be used together in a single document), including the following: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Element and attribute names must be lowercase.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All elements must be closed (terminated). Empty elements are closed with a slash before the closing bracket: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&lt;br/&gt;</a:t>
            </a:r>
            <a:r>
              <a:t>.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Attribute values must be in quotation marks with no extra white space.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All attributes must have explicit values (example: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checked="checked"</a:t>
            </a:r>
            <a:r>
              <a:t> instead of simply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checked</a:t>
            </a:r>
            <a:r>
              <a:t>).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Proper nesting is strictly enforced.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Special characters must be represented by numeric character entities.</a:t>
            </a:r>
          </a:p>
          <a:p>
            <a:pPr marL="717126" lvl="1" indent="-325966" defTabSz="514095">
              <a:spcBef>
                <a:spcPts val="2100"/>
              </a:spcBef>
              <a:buSzPct val="75000"/>
              <a:buChar char="•"/>
              <a:defRPr sz="2640"/>
            </a:pPr>
            <a:r>
              <a:t>Scripts must be contained within a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CDATA</a:t>
            </a:r>
            <a:r>
              <a:t> section.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VG El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Elements</a:t>
            </a:r>
          </a:p>
        </p:txBody>
      </p:sp>
      <p:sp>
        <p:nvSpPr>
          <p:cNvPr id="112" name="The SVG language includes elements for 2-D graphics, including the following:…"/>
          <p:cNvSpPr txBox="1">
            <a:spLocks noGrp="1"/>
          </p:cNvSpPr>
          <p:nvPr>
            <p:ph type="body" idx="1"/>
          </p:nvPr>
        </p:nvSpPr>
        <p:spPr>
          <a:xfrm>
            <a:off x="999579" y="2412627"/>
            <a:ext cx="11099801" cy="6286501"/>
          </a:xfrm>
          <a:prstGeom prst="rect">
            <a:avLst/>
          </a:prstGeom>
        </p:spPr>
        <p:txBody>
          <a:bodyPr/>
          <a:lstStyle/>
          <a:p>
            <a:pPr defTabSz="578358">
              <a:spcBef>
                <a:spcPts val="3500"/>
              </a:spcBef>
              <a:defRPr sz="2970"/>
            </a:pPr>
            <a:r>
              <a:t>The SVG language includes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elements for 2-D graphics</a:t>
            </a:r>
            <a:r>
              <a:t>, including the following:</a:t>
            </a:r>
          </a:p>
          <a:p>
            <a:pPr marL="806767" lvl="1" indent="-366712" defTabSz="578358">
              <a:spcBef>
                <a:spcPts val="2300"/>
              </a:spcBef>
              <a:buSzPct val="75000"/>
              <a:buChar char="•"/>
              <a:defRPr sz="2970"/>
            </a:pPr>
            <a:r>
              <a:t>Lines and shapes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circle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rect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ellipse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path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line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polyline</a:t>
            </a:r>
            <a:r>
              <a:t>,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polygon</a:t>
            </a:r>
            <a:r>
              <a:t>)</a:t>
            </a:r>
          </a:p>
          <a:p>
            <a:pPr marL="806767" lvl="1" indent="-366712" defTabSz="578358">
              <a:spcBef>
                <a:spcPts val="2300"/>
              </a:spcBef>
              <a:buSzPct val="75000"/>
              <a:buChar char="•"/>
              <a:defRPr sz="2970"/>
            </a:pPr>
            <a:r>
              <a:t>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text</a:t>
            </a:r>
            <a:r>
              <a:t> element for text content</a:t>
            </a:r>
          </a:p>
          <a:p>
            <a:pPr marL="806767" lvl="1" indent="-366712" defTabSz="578358">
              <a:spcBef>
                <a:spcPts val="2300"/>
              </a:spcBef>
              <a:buSzPct val="75000"/>
              <a:buChar char="•"/>
              <a:defRPr sz="2970"/>
            </a:pPr>
            <a:r>
              <a:t>Organization elements: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g</a:t>
            </a:r>
            <a:r>
              <a:t> for grouping elements,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use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symbol</a:t>
            </a:r>
            <a:r>
              <a:t> for reusing drawing</a:t>
            </a:r>
          </a:p>
          <a:p>
            <a:pPr marL="806767" lvl="1" indent="-366712" defTabSz="578358">
              <a:spcBef>
                <a:spcPts val="2300"/>
              </a:spcBef>
              <a:buSzPct val="75000"/>
              <a:buChar char="•"/>
              <a:defRPr sz="2970"/>
            </a:pPr>
            <a:r>
              <a:t>Elements for clipping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clipPath</a:t>
            </a:r>
            <a:r>
              <a:t>) and masking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mask</a:t>
            </a:r>
            <a:r>
              <a:t>) images</a:t>
            </a:r>
          </a:p>
          <a:p>
            <a:pPr marL="806767" lvl="1" indent="-366712" defTabSz="578358">
              <a:spcBef>
                <a:spcPts val="2300"/>
              </a:spcBef>
              <a:buSzPct val="75000"/>
              <a:buChar char="•"/>
              <a:defRPr sz="2970"/>
            </a:pPr>
            <a:r>
              <a:t>Elements for raster effects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linearGradient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filter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ample SVG Documen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06414"/>
          </a:xfrm>
          <a:prstGeom prst="rect">
            <a:avLst/>
          </a:prstGeom>
        </p:spPr>
        <p:txBody>
          <a:bodyPr/>
          <a:lstStyle/>
          <a:p>
            <a:r>
              <a:t>Sample SVG Document</a:t>
            </a:r>
          </a:p>
        </p:txBody>
      </p:sp>
      <p:sp>
        <p:nvSpPr>
          <p:cNvPr id="115" name="This SVG image is drawn with the following SVG document (simple.svg):…"/>
          <p:cNvSpPr txBox="1">
            <a:spLocks noGrp="1"/>
          </p:cNvSpPr>
          <p:nvPr>
            <p:ph type="body" idx="1"/>
          </p:nvPr>
        </p:nvSpPr>
        <p:spPr>
          <a:xfrm>
            <a:off x="544909" y="1844526"/>
            <a:ext cx="8083005" cy="7045474"/>
          </a:xfrm>
          <a:prstGeom prst="rect">
            <a:avLst/>
          </a:prstGeom>
        </p:spPr>
        <p:txBody>
          <a:bodyPr/>
          <a:lstStyle/>
          <a:p>
            <a:pPr defTabSz="490727">
              <a:spcBef>
                <a:spcPts val="3000"/>
              </a:spcBef>
              <a:defRPr sz="2520"/>
            </a:pPr>
            <a:r>
              <a:t>This SVG image is drawn with the following SVG document (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simple.svg</a:t>
            </a:r>
            <a:r>
              <a:t>):</a:t>
            </a:r>
          </a:p>
          <a:p>
            <a:pPr marL="384047" marR="384047" defTabSz="384047">
              <a:spcBef>
                <a:spcPts val="250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&lt;?xml version="1.0" encoding="utf-8"?&gt;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&lt;svg version="1.1"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xmlns="http://www.w3.org/2000/svg"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xmlns:xlink="http://www.w3.org/1999/xlink"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width="150" height="200" viewBox="0 0 150 200"&gt; 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&lt;defs&gt;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&lt;radialGradient id="fade"&gt;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&lt;stop offset="0" stop-color="white"/&gt;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&lt;stop offset="1" stop-color="orange"/&gt;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&lt;/radialGradient&gt;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&lt;/defs&gt;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&lt;g id="greenbox"&gt;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&lt;rect x="25" y="25" width="100" height="100" fill="#c6de89" </a:t>
            </a:r>
            <a:br/>
            <a:r>
              <a:t>   stroke-width="2" stroke="green"/&gt;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&lt;circle cx="75" cy="75" r="40" fill="url(#fade)"/&gt;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&lt;path d="M 13 100 L 60 50 L 90 90 L 140 30" stroke="black" stroke-width="2" fill="none"/&gt;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&lt;/g&gt;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&lt;text x="25" y="150" fill="#000000" font-family="Helvetica" font-size="16"&gt;A Simple SVG&lt;/text&gt; </a:t>
            </a:r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384047" marR="384047" defTabSz="384047">
              <a:spcBef>
                <a:spcPts val="0"/>
              </a:spcBef>
              <a:tabLst>
                <a:tab pos="863600" algn="l"/>
              </a:tabLst>
              <a:defRPr sz="151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</p:txBody>
      </p:sp>
      <p:pic>
        <p:nvPicPr>
          <p:cNvPr id="116" name="lwd5_2503_simple.png" descr="lwd5_2503_simp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58804" y="1964828"/>
            <a:ext cx="3374447" cy="4499262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NOTE: The code will be discussed in sections over a series of slides."/>
          <p:cNvSpPr txBox="1"/>
          <p:nvPr/>
        </p:nvSpPr>
        <p:spPr>
          <a:xfrm>
            <a:off x="8566827" y="7111950"/>
            <a:ext cx="4228990" cy="198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3600"/>
              </a:spcBef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The code will be discussed in sections over a series of slides.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2833</Words>
  <Application>Microsoft Macintosh PowerPoint</Application>
  <PresentationFormat>Custom</PresentationFormat>
  <Paragraphs>295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White</vt:lpstr>
      <vt:lpstr>PowerPoint Presentation</vt:lpstr>
      <vt:lpstr>PowerPoint Presentation</vt:lpstr>
      <vt:lpstr>Intro to SVG</vt:lpstr>
      <vt:lpstr>Intro to SVG (cont’d)</vt:lpstr>
      <vt:lpstr>SVG as an XML Language</vt:lpstr>
      <vt:lpstr>Intro to XML</vt:lpstr>
      <vt:lpstr>Intro to XML (cont’d)</vt:lpstr>
      <vt:lpstr>SVG Elements</vt:lpstr>
      <vt:lpstr>Sample SVG Document</vt:lpstr>
      <vt:lpstr>Sample SVG Document (cont’d)</vt:lpstr>
      <vt:lpstr>Sample SVG Document (cont’d)</vt:lpstr>
      <vt:lpstr>Sample SVG Document (cont’d)</vt:lpstr>
      <vt:lpstr>Sample SVG Document (cont’d)</vt:lpstr>
      <vt:lpstr>Embedded Bitmap Images</vt:lpstr>
      <vt:lpstr>Clipping</vt:lpstr>
      <vt:lpstr>Masking</vt:lpstr>
      <vt:lpstr>Filter Effects</vt:lpstr>
      <vt:lpstr>Reusing SVG Drawings</vt:lpstr>
      <vt:lpstr>Styling SVGs</vt:lpstr>
      <vt:lpstr>Styling SVGs (cont’d)</vt:lpstr>
      <vt:lpstr>JavaScript and SVG</vt:lpstr>
      <vt:lpstr>Animation</vt:lpstr>
      <vt:lpstr>Data Visualization</vt:lpstr>
      <vt:lpstr>SVG Tools</vt:lpstr>
      <vt:lpstr>SVG Production Tips</vt:lpstr>
      <vt:lpstr>Optimizing SVGs with SVGO</vt:lpstr>
      <vt:lpstr>File Compression</vt:lpstr>
      <vt:lpstr>Responsive SVGs</vt:lpstr>
      <vt:lpstr>Responsive SVGs (cont’d)</vt:lpstr>
      <vt:lpstr>Responsive SVGs (cont’d)</vt:lpstr>
      <vt:lpstr>Responsive SVGs (cont’d)</vt:lpstr>
      <vt:lpstr>Responsive SVGs (cont’d)</vt:lpstr>
      <vt:lpstr>Responsive SVGs (cont’d)</vt:lpstr>
      <vt:lpstr>Responsive SVGs (cont’d.)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2018-09-21T13:27:57Z</dcterms:modified>
</cp:coreProperties>
</file>