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2" name="Shape 8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artI_header.png" descr="partI_head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1676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3 SOME BIG CONCEPTS YOU NEED TO KNOW"/>
          <p:cNvSpPr txBox="1"/>
          <p:nvPr/>
        </p:nvSpPr>
        <p:spPr>
          <a:xfrm>
            <a:off x="519633" y="2527300"/>
            <a:ext cx="11965534" cy="330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>
              <a:defRPr sz="8000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1" sz="9000">
                <a:solidFill>
                  <a:srgbClr val="ABCD38"/>
                </a:solidFill>
              </a:rPr>
              <a:t>3</a:t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SOME BIG CONCEPTS YOU NEED TO KNOW</a:t>
            </a:r>
          </a:p>
        </p:txBody>
      </p:sp>
      <p:sp>
        <p:nvSpPr>
          <p:cNvPr id="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he internet vs. the web…"/>
          <p:cNvSpPr txBox="1"/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ABCE3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pic>
        <p:nvPicPr>
          <p:cNvPr id="44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ABCE3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4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ABCE3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pic>
        <p:nvPicPr>
          <p:cNvPr id="6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ABCE3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67" name="Body Level One…"/>
          <p:cNvSpPr txBox="1"/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ABCE3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b="1" sz="4800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7" name="Title Text"/>
          <p:cNvSpPr txBox="1"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" name="Body Level One…"/>
          <p:cNvSpPr txBox="1"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</p:sldLayoutIdLst>
  <p:transition xmlns:p14="http://schemas.microsoft.com/office/powerpoint/2010/main" spd="med" advClick="1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w3.org/WAI" TargetMode="Externa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Accessibility (cont’d)"/>
          <p:cNvSpPr txBox="1"/>
          <p:nvPr>
            <p:ph type="title"/>
          </p:nvPr>
        </p:nvSpPr>
        <p:spPr>
          <a:xfrm>
            <a:off x="952500" y="798562"/>
            <a:ext cx="11099800" cy="1171476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Accessibility (cont’d)</a:t>
            </a:r>
          </a:p>
        </p:txBody>
      </p:sp>
      <p:sp>
        <p:nvSpPr>
          <p:cNvPr id="112" name="There are measures you can take to improve the accessibility of your web pages.…"/>
          <p:cNvSpPr txBox="1"/>
          <p:nvPr>
            <p:ph type="body" idx="1"/>
          </p:nvPr>
        </p:nvSpPr>
        <p:spPr>
          <a:xfrm>
            <a:off x="999579" y="2729358"/>
            <a:ext cx="11099801" cy="4881911"/>
          </a:xfrm>
          <a:prstGeom prst="rect">
            <a:avLst/>
          </a:prstGeom>
        </p:spPr>
        <p:txBody>
          <a:bodyPr/>
          <a:lstStyle/>
          <a:p>
            <a:pPr>
              <a:defRPr sz="3000"/>
            </a:pPr>
            <a:r>
              <a:t>There are measures you can take to improve the accessibility of your web pages. </a:t>
            </a:r>
          </a:p>
          <a:p>
            <a:pPr>
              <a:defRPr sz="3000"/>
            </a:pPr>
            <a:r>
              <a:t>The Web Accessibility Initiative (WAI) is the group responsible for making web technologies accessible:</a:t>
            </a:r>
            <a:br/>
            <a:r>
              <a:rPr>
                <a:solidFill>
                  <a:schemeClr val="accent1">
                    <a:satOff val="-3355"/>
                    <a:lumOff val="26614"/>
                  </a:schemeClr>
                </a:solidFill>
                <a:hlinkClick r:id="rId2" invalidUrl="" action="" tgtFrame="" tooltip="" history="1" highlightClick="0" endSnd="0"/>
              </a:rPr>
              <a:t>www.w3.org/WAI</a:t>
            </a:r>
            <a:r>
              <a:t>.</a:t>
            </a:r>
          </a:p>
          <a:p>
            <a:pPr>
              <a:defRPr sz="3000"/>
            </a:pPr>
            <a:r>
              <a:t>The WAI-ARIA (Accessible Rich Internet Applications) specification documents accessibility features.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ite Performan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Site Performance</a:t>
            </a:r>
          </a:p>
        </p:txBody>
      </p:sp>
      <p:sp>
        <p:nvSpPr>
          <p:cNvPr id="115" name="It is critical that web pages display as quickly as possible.…"/>
          <p:cNvSpPr txBox="1"/>
          <p:nvPr>
            <p:ph type="body" sz="half" idx="1"/>
          </p:nvPr>
        </p:nvSpPr>
        <p:spPr>
          <a:xfrm>
            <a:off x="952500" y="2603500"/>
            <a:ext cx="11099800" cy="4267796"/>
          </a:xfrm>
          <a:prstGeom prst="rect">
            <a:avLst/>
          </a:prstGeom>
        </p:spPr>
        <p:txBody>
          <a:bodyPr/>
          <a:lstStyle/>
          <a:p>
            <a:pPr>
              <a:defRPr sz="3000"/>
            </a:pPr>
            <a:r>
              <a:t>It is critical that web pages display as quickly as possible.</a:t>
            </a:r>
          </a:p>
          <a:p>
            <a:pPr>
              <a:defRPr sz="3000"/>
            </a:pPr>
            <a:r>
              <a:t>Users on mobile devices generally leave a page if it does not display in 3 seconds. </a:t>
            </a:r>
          </a:p>
          <a:p>
            <a:pPr>
              <a:defRPr sz="3000"/>
            </a:pPr>
            <a:r>
              <a:t>Even milliseconds can affect the bottom line on retail sites.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ite Performance Tips"/>
          <p:cNvSpPr txBox="1"/>
          <p:nvPr>
            <p:ph type="title"/>
          </p:nvPr>
        </p:nvSpPr>
        <p:spPr>
          <a:xfrm>
            <a:off x="952500" y="1081558"/>
            <a:ext cx="11099800" cy="884884"/>
          </a:xfrm>
          <a:prstGeom prst="rect">
            <a:avLst/>
          </a:prstGeom>
        </p:spPr>
        <p:txBody>
          <a:bodyPr/>
          <a:lstStyle/>
          <a:p>
            <a:pPr/>
            <a:r>
              <a:t>Site Performance Tips</a:t>
            </a:r>
          </a:p>
        </p:txBody>
      </p:sp>
      <p:sp>
        <p:nvSpPr>
          <p:cNvPr id="118" name="Make image files as small as possible.…"/>
          <p:cNvSpPr txBox="1"/>
          <p:nvPr>
            <p:ph type="body" idx="1"/>
          </p:nvPr>
        </p:nvSpPr>
        <p:spPr>
          <a:xfrm>
            <a:off x="952500" y="2574180"/>
            <a:ext cx="11099800" cy="5890172"/>
          </a:xfrm>
          <a:prstGeom prst="rect">
            <a:avLst/>
          </a:prstGeom>
        </p:spPr>
        <p:txBody>
          <a:bodyPr/>
          <a:lstStyle/>
          <a:p>
            <a:pPr marL="431165" indent="-431165" defTabSz="566674">
              <a:spcBef>
                <a:spcPts val="4000"/>
              </a:spcBef>
              <a:defRPr sz="2910"/>
            </a:pPr>
            <a:r>
              <a:t>Make image files as small as possible.</a:t>
            </a:r>
          </a:p>
          <a:p>
            <a:pPr marL="431165" indent="-431165" defTabSz="566674">
              <a:spcBef>
                <a:spcPts val="4000"/>
              </a:spcBef>
              <a:defRPr sz="2910"/>
            </a:pPr>
            <a:r>
              <a:t>Streamline HTML markup.</a:t>
            </a:r>
          </a:p>
          <a:p>
            <a:pPr marL="431165" indent="-431165" defTabSz="566674">
              <a:spcBef>
                <a:spcPts val="4000"/>
              </a:spcBef>
              <a:defRPr sz="2910"/>
            </a:pPr>
            <a:r>
              <a:t>Keep JavaScript to a minimum.</a:t>
            </a:r>
          </a:p>
          <a:p>
            <a:pPr marL="431165" indent="-431165" defTabSz="566674">
              <a:spcBef>
                <a:spcPts val="4000"/>
              </a:spcBef>
              <a:defRPr sz="2910"/>
            </a:pPr>
            <a:r>
              <a:t>Add scripts in a way that they don’t block page rendering.</a:t>
            </a:r>
          </a:p>
          <a:p>
            <a:pPr marL="431165" indent="-431165" defTabSz="566674">
              <a:spcBef>
                <a:spcPts val="4000"/>
              </a:spcBef>
              <a:defRPr sz="2910"/>
            </a:pPr>
            <a:r>
              <a:t>Don’t load unnecessary assets.</a:t>
            </a:r>
          </a:p>
          <a:p>
            <a:pPr marL="431165" indent="-431165" defTabSz="566674">
              <a:spcBef>
                <a:spcPts val="4000"/>
              </a:spcBef>
              <a:defRPr sz="2910"/>
            </a:pPr>
            <a:r>
              <a:t>Reduce the number of times the browser makes requests of the server.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ite Performance Tools"/>
          <p:cNvSpPr txBox="1"/>
          <p:nvPr>
            <p:ph type="title"/>
          </p:nvPr>
        </p:nvSpPr>
        <p:spPr>
          <a:xfrm>
            <a:off x="952500" y="1081558"/>
            <a:ext cx="11099800" cy="884884"/>
          </a:xfrm>
          <a:prstGeom prst="rect">
            <a:avLst/>
          </a:prstGeom>
        </p:spPr>
        <p:txBody>
          <a:bodyPr/>
          <a:lstStyle/>
          <a:p>
            <a:pPr/>
            <a:r>
              <a:t>Site Performance Tools</a:t>
            </a:r>
          </a:p>
        </p:txBody>
      </p:sp>
      <p:sp>
        <p:nvSpPr>
          <p:cNvPr id="121" name="Use a waterfall chart to see what assets are downloading for your page and how many milliseconds they take.…"/>
          <p:cNvSpPr txBox="1"/>
          <p:nvPr>
            <p:ph type="body" sz="quarter" idx="1"/>
          </p:nvPr>
        </p:nvSpPr>
        <p:spPr>
          <a:xfrm>
            <a:off x="324941" y="2963676"/>
            <a:ext cx="3957043" cy="4605239"/>
          </a:xfrm>
          <a:prstGeom prst="rect">
            <a:avLst/>
          </a:prstGeom>
        </p:spPr>
        <p:txBody>
          <a:bodyPr/>
          <a:lstStyle/>
          <a:p>
            <a:pPr marL="342264" indent="-342264" defTabSz="449833">
              <a:spcBef>
                <a:spcPts val="3200"/>
              </a:spcBef>
              <a:defRPr sz="2772"/>
            </a:pPr>
            <a:r>
              <a:t>Use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waterfall chart</a:t>
            </a:r>
            <a:r>
              <a:t> to see what assets are downloading for your page and how many milliseconds they take.</a:t>
            </a:r>
          </a:p>
          <a:p>
            <a:pPr marL="342264" indent="-342264" defTabSz="449833">
              <a:spcBef>
                <a:spcPts val="3200"/>
              </a:spcBef>
              <a:defRPr sz="2772"/>
            </a:pPr>
            <a:r>
              <a:t>This tool is built into the Chrome browser (Developer &gt; Developer Tools).</a:t>
            </a:r>
          </a:p>
        </p:txBody>
      </p:sp>
      <p:pic>
        <p:nvPicPr>
          <p:cNvPr id="122" name="lwd5_0305_waterfall.png" descr="lwd5_0305_waterfa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62500" y="2917576"/>
            <a:ext cx="7784896" cy="46974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Multitude of devices…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Multitude of devices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Web standards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Progressive enhancement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Responsive web design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Accessibility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Site performance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A Multitude of Devic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Multitude of Devices</a:t>
            </a:r>
          </a:p>
        </p:txBody>
      </p:sp>
      <p:sp>
        <p:nvSpPr>
          <p:cNvPr id="88" name="Your web pages will be viewed on all manner of devices, large and small, fast and slow, visual and non-visual.…"/>
          <p:cNvSpPr txBox="1"/>
          <p:nvPr/>
        </p:nvSpPr>
        <p:spPr>
          <a:xfrm>
            <a:off x="855791" y="2387599"/>
            <a:ext cx="11387377" cy="251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95111" indent="-395111" algn="l">
              <a:buSzPct val="75000"/>
              <a:buChar char="•"/>
              <a:defRPr sz="3200">
                <a:solidFill>
                  <a:srgbClr val="53585F"/>
                </a:solidFill>
              </a:defRPr>
            </a:pPr>
            <a:r>
              <a:t>Your web pages will be viewed on all manner of devices, large and small, fast and slow, visual and non-visual.</a:t>
            </a:r>
          </a:p>
          <a:p>
            <a:pPr marL="395111" indent="-395111" algn="l">
              <a:buSzPct val="75000"/>
              <a:buChar char="•"/>
              <a:defRPr sz="3200">
                <a:solidFill>
                  <a:srgbClr val="53585F"/>
                </a:solidFill>
              </a:defRPr>
            </a:pPr>
          </a:p>
          <a:p>
            <a:pPr marL="395111" indent="-395111" algn="l">
              <a:buSzPct val="75000"/>
              <a:buChar char="•"/>
              <a:defRPr sz="3200">
                <a:solidFill>
                  <a:srgbClr val="53585F"/>
                </a:solidFill>
              </a:defRPr>
            </a:pPr>
            <a:r>
              <a:t>One of the challenges of being a web designer is creating a good experience regardless of the browsing device.</a:t>
            </a:r>
          </a:p>
        </p:txBody>
      </p:sp>
      <p:pic>
        <p:nvPicPr>
          <p:cNvPr id="89" name="lwd5_0301_frost.png" descr="lwd5_0301_fros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7400" y="5384800"/>
            <a:ext cx="11430000" cy="2895600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Brad Frost’s depiction of the web viewing environment."/>
          <p:cNvSpPr txBox="1"/>
          <p:nvPr/>
        </p:nvSpPr>
        <p:spPr>
          <a:xfrm>
            <a:off x="3207003" y="8397875"/>
            <a:ext cx="631139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A6AAA9"/>
                </a:solidFill>
              </a:defRPr>
            </a:lvl1pPr>
          </a:lstStyle>
          <a:p>
            <a:pPr/>
            <a:r>
              <a:t>Brad Frost’s depiction of the web viewing environment.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Web Standar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Web Standards</a:t>
            </a:r>
          </a:p>
        </p:txBody>
      </p:sp>
      <p:sp>
        <p:nvSpPr>
          <p:cNvPr id="93" name="The World Wide Web Consortium (W3C) writes the specifications for web technologies:  w3.org/standards…"/>
          <p:cNvSpPr txBox="1"/>
          <p:nvPr>
            <p:ph type="body" idx="1"/>
          </p:nvPr>
        </p:nvSpPr>
        <p:spPr>
          <a:xfrm>
            <a:off x="952500" y="2603500"/>
            <a:ext cx="11099800" cy="5021164"/>
          </a:xfrm>
          <a:prstGeom prst="rect">
            <a:avLst/>
          </a:prstGeom>
        </p:spPr>
        <p:txBody>
          <a:bodyPr/>
          <a:lstStyle/>
          <a:p>
            <a:pPr/>
            <a:r>
              <a:t>The World Wide Web Consortium (W3C) writes the specifications for web technologies: </a:t>
            </a:r>
            <a:br/>
            <a:r>
              <a:rPr>
                <a:solidFill>
                  <a:schemeClr val="accent1">
                    <a:satOff val="-3355"/>
                    <a:lumOff val="26614"/>
                  </a:schemeClr>
                </a:solidFill>
              </a:rPr>
              <a:t>w3.org/standards</a:t>
            </a:r>
          </a:p>
          <a:p>
            <a:pPr/>
            <a:r>
              <a:t>Sticking with web standards ensures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consistency</a:t>
            </a:r>
            <a:r>
              <a:t> across browsers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forward-compatability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rogressive Enhancemen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Progressive Enhancement</a:t>
            </a:r>
          </a:p>
        </p:txBody>
      </p:sp>
      <p:sp>
        <p:nvSpPr>
          <p:cNvPr id="96" name="Progressive enhancement is a strategy for coping with unknown browser capabilities.…"/>
          <p:cNvSpPr txBox="1"/>
          <p:nvPr>
            <p:ph type="body" idx="1"/>
          </p:nvPr>
        </p:nvSpPr>
        <p:spPr>
          <a:xfrm>
            <a:off x="999579" y="2817415"/>
            <a:ext cx="11099801" cy="5431235"/>
          </a:xfrm>
          <a:prstGeom prst="rect">
            <a:avLst/>
          </a:prstGeom>
        </p:spPr>
        <p:txBody>
          <a:bodyPr/>
          <a:lstStyle/>
          <a:p>
            <a:pPr marL="0" indent="0" defTabSz="578358">
              <a:spcBef>
                <a:spcPts val="4100"/>
              </a:spcBef>
              <a:buSzTx/>
              <a:buNone/>
              <a:defRPr sz="297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Progressive enhancement</a:t>
            </a:r>
            <a:r>
              <a:t> is a strategy for coping with unknown browser capabilities.</a:t>
            </a:r>
          </a:p>
          <a:p>
            <a:pPr marL="440055" indent="-440055" defTabSz="578358">
              <a:spcBef>
                <a:spcPts val="4100"/>
              </a:spcBef>
              <a:defRPr sz="2970"/>
            </a:pPr>
            <a:r>
              <a:t>Start with baseline experience that provides content and basic functionality even on minimal browsers and assistive devices</a:t>
            </a:r>
          </a:p>
          <a:p>
            <a:pPr marL="440055" indent="-440055" defTabSz="578358">
              <a:spcBef>
                <a:spcPts val="4100"/>
              </a:spcBef>
              <a:defRPr sz="2970"/>
            </a:pPr>
            <a:r>
              <a:t>Layer on styles, scripts, and advanced features for browsers that can handle them</a:t>
            </a:r>
          </a:p>
          <a:p>
            <a:pPr marL="440055" indent="-440055" defTabSz="578358">
              <a:spcBef>
                <a:spcPts val="4100"/>
              </a:spcBef>
              <a:defRPr sz="2970"/>
            </a:pPr>
            <a:r>
              <a:t>Finish with “nice to have” effects (like animation) that aren’t critical to the brand or functionality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rogressive Enhancement (cont’d)"/>
          <p:cNvSpPr txBox="1"/>
          <p:nvPr>
            <p:ph type="title"/>
          </p:nvPr>
        </p:nvSpPr>
        <p:spPr>
          <a:xfrm>
            <a:off x="952500" y="804242"/>
            <a:ext cx="11099800" cy="1172816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Progressive Enhancement (cont’d)</a:t>
            </a:r>
          </a:p>
        </p:txBody>
      </p:sp>
      <p:sp>
        <p:nvSpPr>
          <p:cNvPr id="99" name="HTML strategy Write in a logical order, with elements marked up in a meaningful way…"/>
          <p:cNvSpPr txBox="1"/>
          <p:nvPr>
            <p:ph type="body" idx="1"/>
          </p:nvPr>
        </p:nvSpPr>
        <p:spPr>
          <a:xfrm>
            <a:off x="887288" y="2550715"/>
            <a:ext cx="11324383" cy="5431235"/>
          </a:xfrm>
          <a:prstGeom prst="rect">
            <a:avLst/>
          </a:prstGeom>
        </p:spPr>
        <p:txBody>
          <a:bodyPr/>
          <a:lstStyle/>
          <a:p>
            <a:pPr marL="0" indent="0" defTabSz="554990">
              <a:spcBef>
                <a:spcPts val="3900"/>
              </a:spcBef>
              <a:buSzTx/>
              <a:buNone/>
              <a:defRPr sz="285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HTML strategy</a:t>
            </a:r>
            <a:br>
              <a:rPr b="1">
                <a:latin typeface="+mj-lt"/>
                <a:ea typeface="+mj-ea"/>
                <a:cs typeface="+mj-cs"/>
                <a:sym typeface="Helvetica"/>
              </a:rPr>
            </a:br>
            <a:r>
              <a:t>Write in a logical order, with elements marked up in a meaningful way</a:t>
            </a:r>
          </a:p>
          <a:p>
            <a:pPr marL="0" indent="0" defTabSz="554990">
              <a:spcBef>
                <a:spcPts val="3900"/>
              </a:spcBef>
              <a:buSzTx/>
              <a:buNone/>
              <a:defRPr sz="285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Style strategy</a:t>
            </a:r>
            <a:br/>
            <a:r>
              <a:t>Use universally supported properties as the baseline and add cutting-edge styles as embellishment</a:t>
            </a:r>
          </a:p>
          <a:p>
            <a:pPr marL="0" indent="0" defTabSz="554990">
              <a:spcBef>
                <a:spcPts val="3900"/>
              </a:spcBef>
              <a:buSzTx/>
              <a:buNone/>
              <a:defRPr sz="285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Scripting strategy</a:t>
            </a:r>
            <a:br/>
            <a:r>
              <a:t>Make sure basic functionality (like content display, linking, and forms) are possible when JavaScript is turned off. Enhance the experience when JavaScript is available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sponsive Web Desig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Responsive Web Design</a:t>
            </a:r>
          </a:p>
        </p:txBody>
      </p:sp>
      <p:sp>
        <p:nvSpPr>
          <p:cNvPr id="102" name="Responsive web design is a strategy for dealing with unknown screen size:…"/>
          <p:cNvSpPr txBox="1"/>
          <p:nvPr>
            <p:ph type="body" idx="1"/>
          </p:nvPr>
        </p:nvSpPr>
        <p:spPr>
          <a:xfrm>
            <a:off x="952500" y="2336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Responsive web design</a:t>
            </a:r>
            <a:r>
              <a:t> is a strategy for dealing with unknown screen size:</a:t>
            </a:r>
          </a:p>
          <a:p>
            <a:pPr>
              <a:defRPr sz="3000"/>
            </a:pPr>
            <a:r>
              <a:t>The heart of the method is using one HTML source for all devices and swapping out the styles based on the size of the browser window (viewport)</a:t>
            </a:r>
          </a:p>
          <a:p>
            <a:pPr>
              <a:defRPr sz="3000"/>
            </a:pPr>
            <a:r>
              <a:t>It is preferred to building separate sites just for mobile devices (“m.dot” sites)</a:t>
            </a:r>
          </a:p>
          <a:p>
            <a:pPr>
              <a:defRPr sz="3000"/>
            </a:pPr>
            <a:r>
              <a:t>It may not be the solution for all sites, but making sites that adapt to screen size is now common practice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sponsive Web Design (cont’d)"/>
          <p:cNvSpPr txBox="1"/>
          <p:nvPr>
            <p:ph type="title"/>
          </p:nvPr>
        </p:nvSpPr>
        <p:spPr>
          <a:xfrm>
            <a:off x="952500" y="280813"/>
            <a:ext cx="11099800" cy="1129458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Responsive Web Design (cont’d)</a:t>
            </a:r>
          </a:p>
        </p:txBody>
      </p:sp>
      <p:pic>
        <p:nvPicPr>
          <p:cNvPr id="105" name="lwd5_0303_rwd.png" descr="lwd5_0303_rw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91785" y="1460500"/>
            <a:ext cx="7908804" cy="7982487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Page layout changes…"/>
          <p:cNvSpPr txBox="1"/>
          <p:nvPr/>
        </p:nvSpPr>
        <p:spPr>
          <a:xfrm>
            <a:off x="551688" y="2146299"/>
            <a:ext cx="3290888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500">
                <a:solidFill>
                  <a:srgbClr val="53585F"/>
                </a:solidFill>
              </a:defRPr>
            </a:pPr>
            <a:r>
              <a:t>Page layout changes </a:t>
            </a:r>
          </a:p>
          <a:p>
            <a:pPr algn="l">
              <a:defRPr sz="2500">
                <a:solidFill>
                  <a:srgbClr val="53585F"/>
                </a:solidFill>
              </a:defRPr>
            </a:pPr>
            <a:r>
              <a:t>based on the </a:t>
            </a:r>
          </a:p>
          <a:p>
            <a:pPr algn="l">
              <a:defRPr sz="2500">
                <a:solidFill>
                  <a:srgbClr val="53585F"/>
                </a:solidFill>
              </a:defRPr>
            </a:pPr>
            <a:r>
              <a:t>width of the screen.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ccessibil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Accessibility</a:t>
            </a:r>
          </a:p>
        </p:txBody>
      </p:sp>
      <p:sp>
        <p:nvSpPr>
          <p:cNvPr id="109" name="Users access web content in many ways: Keyboard, mouse, voice commands, screen readers, Braille output, magnifiers, joysticks, foot pedals, and so on…"/>
          <p:cNvSpPr txBox="1"/>
          <p:nvPr>
            <p:ph type="body" idx="1"/>
          </p:nvPr>
        </p:nvSpPr>
        <p:spPr>
          <a:xfrm>
            <a:off x="999579" y="2817415"/>
            <a:ext cx="11099801" cy="5334696"/>
          </a:xfrm>
          <a:prstGeom prst="rect">
            <a:avLst/>
          </a:prstGeom>
        </p:spPr>
        <p:txBody>
          <a:bodyPr/>
          <a:lstStyle/>
          <a:p>
            <a:pPr marL="417830" indent="-417830" defTabSz="549148">
              <a:spcBef>
                <a:spcPts val="3900"/>
              </a:spcBef>
              <a:defRPr sz="282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Users access web content in many ways:</a:t>
            </a:r>
            <a:r>
              <a:t> Keyboard, mouse, voice commands, screen readers, Braille output, magnifiers, joysticks, foot pedals, and so on</a:t>
            </a:r>
          </a:p>
          <a:p>
            <a:pPr marL="417830" indent="-417830" defTabSz="549148">
              <a:spcBef>
                <a:spcPts val="3900"/>
              </a:spcBef>
              <a:defRPr sz="282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Four broad categories of disabilities</a:t>
            </a:r>
            <a:r>
              <a:t> affect how people interact with computers:</a:t>
            </a:r>
          </a:p>
          <a:p>
            <a:pPr lvl="1" marL="835660" indent="-417830" defTabSz="549148">
              <a:spcBef>
                <a:spcPts val="1500"/>
              </a:spcBef>
              <a:defRPr sz="2820"/>
            </a:pPr>
            <a:r>
              <a:t>Vision impairment</a:t>
            </a:r>
          </a:p>
          <a:p>
            <a:pPr lvl="1" marL="835660" indent="-417830" defTabSz="549148">
              <a:spcBef>
                <a:spcPts val="1500"/>
              </a:spcBef>
              <a:defRPr sz="2820"/>
            </a:pPr>
            <a:r>
              <a:t>Mobility impairment</a:t>
            </a:r>
          </a:p>
          <a:p>
            <a:pPr lvl="1" marL="835660" indent="-417830" defTabSz="549148">
              <a:spcBef>
                <a:spcPts val="1500"/>
              </a:spcBef>
              <a:defRPr sz="2820"/>
            </a:pPr>
            <a:r>
              <a:t>Auditory impairment</a:t>
            </a:r>
          </a:p>
          <a:p>
            <a:pPr lvl="1" marL="835660" indent="-417830" defTabSz="549148">
              <a:spcBef>
                <a:spcPts val="1500"/>
              </a:spcBef>
              <a:defRPr sz="2820"/>
            </a:pPr>
            <a:r>
              <a:t>Cognitive impairment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5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