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194383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F7931D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CHAPTER TITLE</a:t>
            </a:r>
          </a:p>
        </p:txBody>
      </p:sp>
      <p:pic>
        <p:nvPicPr>
          <p:cNvPr id="19" name="partIV_header.png" descr="partIV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-19050"/>
            <a:ext cx="13004801" cy="1676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partV_header.png" descr="partV_header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F7931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7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F7931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>
            <a:lvl1pPr marL="0" indent="0">
              <a:spcBef>
                <a:spcPts val="3600"/>
              </a:spcBef>
              <a:buSzTx/>
              <a:buNone/>
              <a:defRPr sz="3000"/>
            </a:lvl1pPr>
            <a:lvl2pPr marL="0" indent="228600">
              <a:spcBef>
                <a:spcPts val="3600"/>
              </a:spcBef>
              <a:buSzTx/>
              <a:buNone/>
              <a:defRPr sz="3000"/>
            </a:lvl2pPr>
            <a:lvl3pPr marL="0" indent="457200">
              <a:spcBef>
                <a:spcPts val="3600"/>
              </a:spcBef>
              <a:buSzTx/>
              <a:buNone/>
              <a:defRPr sz="3000"/>
            </a:lvl3pPr>
            <a:lvl4pPr marL="0" indent="685800">
              <a:spcBef>
                <a:spcPts val="3600"/>
              </a:spcBef>
              <a:buSzTx/>
              <a:buNone/>
              <a:defRPr sz="3000"/>
            </a:lvl4pPr>
            <a:lvl5pPr marL="0" indent="914400">
              <a:spcBef>
                <a:spcPts val="3600"/>
              </a:spcBef>
              <a:buSzTx/>
              <a:buNone/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9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F7931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70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2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F7931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F7931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23 WEB IMAGE BASICS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F7931D"/>
                </a:solidFill>
              </a:rPr>
              <a:t>23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WEB IMAGE BASICS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8-bit Indexed PNG (PNG-8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8-bit Indexed PNG (PNG-8)</a:t>
            </a:r>
          </a:p>
        </p:txBody>
      </p:sp>
      <p:sp>
        <p:nvSpPr>
          <p:cNvPr id="119" name="8-bit PNG (PNG-8) format is best for images with flat colors and hard edges and images with transparent areas."/>
          <p:cNvSpPr txBox="1">
            <a:spLocks noGrp="1"/>
          </p:cNvSpPr>
          <p:nvPr>
            <p:ph type="body" idx="1"/>
          </p:nvPr>
        </p:nvSpPr>
        <p:spPr>
          <a:xfrm>
            <a:off x="952500" y="2399407"/>
            <a:ext cx="11099800" cy="6477893"/>
          </a:xfrm>
          <a:prstGeom prst="rect">
            <a:avLst/>
          </a:prstGeom>
        </p:spPr>
        <p:txBody>
          <a:bodyPr/>
          <a:lstStyle/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8-bit PNG (PNG-8) </a:t>
            </a:r>
            <a:r>
              <a:t>format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 </a:t>
            </a:r>
            <a:r>
              <a:t>is best for images with flat colors and hard edges and images with transparent areas.</a:t>
            </a:r>
          </a:p>
        </p:txBody>
      </p:sp>
      <p:pic>
        <p:nvPicPr>
          <p:cNvPr id="120" name="lwd5_2305_png8.png" descr="lwd5_2305_png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42884" y="4147492"/>
            <a:ext cx="7519032" cy="44738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8-bit Indexed Color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238449"/>
          </a:xfrm>
          <a:prstGeom prst="rect">
            <a:avLst/>
          </a:prstGeom>
        </p:spPr>
        <p:txBody>
          <a:bodyPr/>
          <a:lstStyle/>
          <a:p>
            <a:r>
              <a:t>8-bit Indexed Color</a:t>
            </a:r>
          </a:p>
        </p:txBody>
      </p:sp>
      <p:sp>
        <p:nvSpPr>
          <p:cNvPr id="123" name="8-bit means the image can store up to 256 colors (28=256) at a time.…"/>
          <p:cNvSpPr txBox="1">
            <a:spLocks noGrp="1"/>
          </p:cNvSpPr>
          <p:nvPr>
            <p:ph type="body" idx="1"/>
          </p:nvPr>
        </p:nvSpPr>
        <p:spPr>
          <a:xfrm>
            <a:off x="561578" y="1896864"/>
            <a:ext cx="11975803" cy="6993136"/>
          </a:xfrm>
          <a:prstGeom prst="rect">
            <a:avLst/>
          </a:prstGeom>
        </p:spPr>
        <p:txBody>
          <a:bodyPr/>
          <a:lstStyle/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8-bit </a:t>
            </a:r>
            <a:r>
              <a:t>means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 </a:t>
            </a:r>
            <a:r>
              <a:t>the image can store up to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256 colors</a:t>
            </a:r>
            <a:r>
              <a:t> (2</a:t>
            </a:r>
            <a:r>
              <a:rPr baseline="31999"/>
              <a:t>8</a:t>
            </a:r>
            <a:r>
              <a:t>=256) at a time.</a:t>
            </a:r>
          </a:p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Indexed color </a:t>
            </a:r>
            <a:r>
              <a:t>means that the colors in the image (its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palette</a:t>
            </a:r>
            <a:r>
              <a:t>) are stored in an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index</a:t>
            </a:r>
            <a:r>
              <a:t> (also called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color table</a:t>
            </a:r>
            <a:r>
              <a:t>). Each color in an image has a numerical reference that calls the pixel color from the table.</a:t>
            </a:r>
          </a:p>
        </p:txBody>
      </p:sp>
      <p:pic>
        <p:nvPicPr>
          <p:cNvPr id="124" name="lwd5_2306_index.png" descr="lwd5_2306_index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91564" y="4758828"/>
            <a:ext cx="7821672" cy="39597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8-bit Indexed Color (cont’d)"/>
          <p:cNvSpPr txBox="1">
            <a:spLocks noGrp="1"/>
          </p:cNvSpPr>
          <p:nvPr>
            <p:ph type="title"/>
          </p:nvPr>
        </p:nvSpPr>
        <p:spPr>
          <a:xfrm>
            <a:off x="952500" y="363909"/>
            <a:ext cx="11099800" cy="123845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8-bit Indexed Color (cont’d)</a:t>
            </a:r>
          </a:p>
        </p:txBody>
      </p:sp>
      <p:sp>
        <p:nvSpPr>
          <p:cNvPr id="127" name="You can see the color table for an image when you convert it to indexed color in an image editing program."/>
          <p:cNvSpPr txBox="1">
            <a:spLocks noGrp="1"/>
          </p:cNvSpPr>
          <p:nvPr>
            <p:ph type="body" idx="1"/>
          </p:nvPr>
        </p:nvSpPr>
        <p:spPr>
          <a:xfrm>
            <a:off x="561578" y="1565126"/>
            <a:ext cx="11975803" cy="7324874"/>
          </a:xfrm>
          <a:prstGeom prst="rect">
            <a:avLst/>
          </a:prstGeom>
        </p:spPr>
        <p:txBody>
          <a:bodyPr/>
          <a:lstStyle/>
          <a:p>
            <a:r>
              <a:t>You can see the color table for an image when you convert it to indexed color in an image editing program.</a:t>
            </a:r>
          </a:p>
        </p:txBody>
      </p:sp>
      <p:pic>
        <p:nvPicPr>
          <p:cNvPr id="128" name="lwd5_2307_colortable.png" descr="lwd5_2307_colortab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4713" y="2856805"/>
            <a:ext cx="6995374" cy="63570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NG-8 Transparenc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PNG-8 Transparency</a:t>
            </a:r>
          </a:p>
        </p:txBody>
      </p:sp>
      <p:sp>
        <p:nvSpPr>
          <p:cNvPr id="131" name="PNG-8 supports two kinds of transparency:…"/>
          <p:cNvSpPr txBox="1">
            <a:spLocks noGrp="1"/>
          </p:cNvSpPr>
          <p:nvPr>
            <p:ph type="body" sz="half" idx="1"/>
          </p:nvPr>
        </p:nvSpPr>
        <p:spPr>
          <a:xfrm>
            <a:off x="939800" y="2334815"/>
            <a:ext cx="7468295" cy="6286501"/>
          </a:xfrm>
          <a:prstGeom prst="rect">
            <a:avLst/>
          </a:prstGeom>
        </p:spPr>
        <p:txBody>
          <a:bodyPr/>
          <a:lstStyle/>
          <a:p>
            <a:pPr defTabSz="514095">
              <a:spcBef>
                <a:spcPts val="3100"/>
              </a:spcBef>
              <a:defRPr sz="2640"/>
            </a:pPr>
            <a:r>
              <a:t>PNG-8 supports two kinds of transparency:</a:t>
            </a:r>
          </a:p>
          <a:p>
            <a:pPr defTabSz="514095">
              <a:spcBef>
                <a:spcPts val="3100"/>
              </a:spcBef>
              <a:defRPr sz="264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Binary transparency</a:t>
            </a:r>
            <a:r>
              <a:t/>
            </a:r>
            <a:br/>
            <a:r>
              <a:t>Pixels are either entirely transparent or entirely opaque. Transparency is stored in one slot in the color table. </a:t>
            </a:r>
          </a:p>
          <a:p>
            <a:pPr defTabSz="514095">
              <a:spcBef>
                <a:spcPts val="3100"/>
              </a:spcBef>
              <a:defRPr sz="264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Alpha-palette transparency</a:t>
            </a:r>
            <a:r>
              <a:t/>
            </a:r>
            <a:br/>
            <a:r>
              <a:t>Multiple transparency levels are stored in slots in the color table. You can create PNG8+alpha files in Adobe Photoshop or convert PNG-24 files with the ImageAlpha utility.</a:t>
            </a:r>
          </a:p>
          <a:p>
            <a:pPr defTabSz="514095">
              <a:spcBef>
                <a:spcPts val="7900"/>
              </a:spcBef>
              <a:defRPr sz="2376"/>
            </a:pPr>
            <a:r>
              <a:rPr>
                <a:solidFill>
                  <a:schemeClr val="accent4"/>
                </a:solidFill>
              </a:rPr>
              <a:t>NOTE: </a:t>
            </a:r>
            <a:r>
              <a:t>Transparency is covered in Chapter 24.</a:t>
            </a:r>
          </a:p>
        </p:txBody>
      </p:sp>
      <p:pic>
        <p:nvPicPr>
          <p:cNvPr id="132" name="lwd5_2308_binary.png" descr="lwd5_2308_binar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62533" y="2944415"/>
            <a:ext cx="3545367" cy="19323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lwd5_2407_png8trans crop.png" descr="lwd5_2407_png8trans cro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726668" y="5421163"/>
            <a:ext cx="3817097" cy="30370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IF Forma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GIF Format</a:t>
            </a:r>
          </a:p>
        </p:txBody>
      </p:sp>
      <p:sp>
        <p:nvSpPr>
          <p:cNvPr id="136" name="GIF (Graphical Interchange Format) was the first image format for the web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GIF (Graphical Interchange Format)</a:t>
            </a:r>
            <a:r>
              <a:t> was the first image format for the web:</a:t>
            </a:r>
          </a:p>
          <a:p>
            <a:pPr marL="814916" lvl="1" indent="-370416">
              <a:buSzPct val="75000"/>
              <a:buChar char="•"/>
            </a:pPr>
            <a:r>
              <a:t>It is good for images with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flat colors</a:t>
            </a:r>
            <a:r>
              <a:t> and hard edges.</a:t>
            </a:r>
          </a:p>
          <a:p>
            <a:pPr marL="814916" lvl="1" indent="-370416">
              <a:buSzPct val="75000"/>
              <a:buChar char="•"/>
            </a:pPr>
            <a:r>
              <a:t>It is an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8-bit indexed color format</a:t>
            </a:r>
            <a:r>
              <a:t> (up to 256 pixel colors).</a:t>
            </a:r>
          </a:p>
          <a:p>
            <a:pPr marL="814916" lvl="1" indent="-370416">
              <a:buSzPct val="75000"/>
              <a:buChar char="•"/>
            </a:pPr>
            <a:r>
              <a:t>GIF compression is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lossless</a:t>
            </a:r>
            <a:r>
              <a:t> (although colors are lost when converting from RGB to indexed color).</a:t>
            </a:r>
          </a:p>
          <a:p>
            <a:pPr marL="814916" lvl="1" indent="-370416">
              <a:buSzPct val="75000"/>
              <a:buChar char="•"/>
            </a:pPr>
            <a:r>
              <a:t>It uses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binary transparency</a:t>
            </a:r>
            <a:r>
              <a:t>.</a:t>
            </a:r>
          </a:p>
          <a:p>
            <a:pPr marL="814916" lvl="1" indent="-370416">
              <a:buSzPct val="75000"/>
              <a:buChar char="•"/>
            </a:pPr>
            <a:r>
              <a:t>It can store multiple frames for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GIF animation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WebP Forma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WebP Format</a:t>
            </a:r>
          </a:p>
        </p:txBody>
      </p:sp>
      <p:sp>
        <p:nvSpPr>
          <p:cNvPr id="139" name="WebP is a new image format from Google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WebP </a:t>
            </a:r>
            <a:r>
              <a:t>is a new image format from Google:</a:t>
            </a:r>
          </a:p>
          <a:p>
            <a:pPr marL="370416" indent="-370416">
              <a:buSzPct val="75000"/>
              <a:buChar char="•"/>
            </a:pPr>
            <a:r>
              <a:t>Can use either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lossless or lossy</a:t>
            </a:r>
            <a:r>
              <a:t> compression scheme</a:t>
            </a:r>
          </a:p>
          <a:p>
            <a:pPr marL="370416" indent="-370416">
              <a:buSzPct val="75000"/>
              <a:buChar char="•"/>
            </a:pPr>
            <a:r>
              <a:t>Uses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alpha transparency</a:t>
            </a:r>
            <a:r>
              <a:t> with either compression scheme </a:t>
            </a:r>
          </a:p>
          <a:p>
            <a:pPr marL="370416" indent="-370416">
              <a:buSzPct val="75000"/>
              <a:buChar char="•"/>
            </a:pPr>
            <a:r>
              <a:t>Can be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animated</a:t>
            </a:r>
          </a:p>
          <a:p>
            <a:pPr marL="370416" indent="-370416">
              <a:buSzPct val="75000"/>
              <a:buChar char="•"/>
            </a:pPr>
            <a:r>
              <a:t>Stores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metadata</a:t>
            </a:r>
            <a:r>
              <a:t> such as color profile information</a:t>
            </a:r>
          </a:p>
          <a:p>
            <a:pPr marL="370416" indent="-370416"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Bad news:</a:t>
            </a:r>
            <a:r>
              <a:t> Only supported in Chrome, Android, Opera, Vivaldi, and Samsung browsers (for now)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hoosing an Image Forma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228750"/>
          </a:xfrm>
          <a:prstGeom prst="rect">
            <a:avLst/>
          </a:prstGeom>
        </p:spPr>
        <p:txBody>
          <a:bodyPr/>
          <a:lstStyle/>
          <a:p>
            <a:r>
              <a:t>Choosing an Image Format</a:t>
            </a:r>
          </a:p>
        </p:txBody>
      </p:sp>
      <p:graphicFrame>
        <p:nvGraphicFramePr>
          <p:cNvPr id="142" name="Table"/>
          <p:cNvGraphicFramePr/>
          <p:nvPr>
            <p:extLst>
              <p:ext uri="{D42A27DB-BD31-4B8C-83A1-F6EECF244321}">
                <p14:modId xmlns:p14="http://schemas.microsoft.com/office/powerpoint/2010/main" val="2649018439"/>
              </p:ext>
            </p:extLst>
          </p:nvPr>
        </p:nvGraphicFramePr>
        <p:xfrm>
          <a:off x="505836" y="1891710"/>
          <a:ext cx="12259213" cy="697866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273417"/>
                <a:gridCol w="2334703"/>
                <a:gridCol w="6651093"/>
              </a:tblGrid>
              <a:tr h="544665">
                <a:tc>
                  <a:txBody>
                    <a:bodyPr/>
                    <a:lstStyle/>
                    <a:p>
                      <a:pPr algn="l" defTabSz="457200">
                        <a:lnSpc>
                          <a:spcPts val="3200"/>
                        </a:lnSpc>
                        <a:spcBef>
                          <a:spcPts val="6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b="1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If your image...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0"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200"/>
                        </a:lnSpc>
                        <a:spcBef>
                          <a:spcPts val="6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b="1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use...</a:t>
                      </a:r>
                    </a:p>
                  </a:txBody>
                  <a:tcPr marL="50800" marR="50800" marT="50800" marB="50800" anchor="b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0"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200"/>
                        </a:lnSpc>
                        <a:spcBef>
                          <a:spcPts val="6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b="1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because...</a:t>
                      </a:r>
                    </a:p>
                  </a:txBody>
                  <a:tcPr marL="50800" marR="50800" marT="50800" marB="50800" anchor="b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04099"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Is graphical, with flat colors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6F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8-bit PNG or GIF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6F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PNG and GIF excel at compressing flat color.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6F6FF"/>
                    </a:solidFill>
                  </a:tcPr>
                </a:tc>
              </a:tr>
              <a:tr h="1068114"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Is a photograph or contains graduated color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JPEG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JPEG compression works best on images with blended colors. Because it is lossy, it generally results in smaller file sizes than 24-bit PNG.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068114"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Is a combination of flat and photographic imagery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6F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8-bit PNG or GIF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6F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Indexed color formats are best at preserving and compressing flat color areas. The pixelation (dithering) that appears in the photographic areas as a result of reducing to a palette is usually not problematic.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6F6FF"/>
                    </a:solidFill>
                  </a:tcPr>
                </a:tc>
              </a:tr>
              <a:tr h="646985"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Requires transparency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GIF or PNG-8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Both GIF and PNG allow on/off transparency in images.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068114"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Requires multiple levels of transparency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6F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PNG-24 or PNG-8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6F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Only PNG supports multiple levels of transparency. PNG-24s with alpha transparency have a much larger file size, but finding tools to create them is easier. WebP also supports alpha transparency and may be a better option once it is better supported.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6F6FF"/>
                    </a:solidFill>
                  </a:tcPr>
                </a:tc>
              </a:tr>
              <a:tr h="1068114"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Requires animation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GIF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3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600" spc="13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GIF is the only supported format that can contain animation frames. APNG and WebP may be better options in the future.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Image Size and Resolu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Image Size and Resolution</a:t>
            </a:r>
          </a:p>
        </p:txBody>
      </p:sp>
      <p:sp>
        <p:nvSpPr>
          <p:cNvPr id="145" name="Bitmapped images (also called raster images) are made up of a grid of pixels (tiny, single-colored squares)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Bitmapped</a:t>
            </a:r>
            <a:r>
              <a:t> images (also called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raster</a:t>
            </a:r>
            <a:r>
              <a:t> images) are made up of a grid of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pixels</a:t>
            </a:r>
            <a:r>
              <a:t> (tiny, single-colored squares):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resolution</a:t>
            </a:r>
            <a:r>
              <a:t> of an image is a measurement of the number of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pixels per inch (ppi)</a:t>
            </a:r>
            <a:r>
              <a:t>.</a:t>
            </a:r>
          </a:p>
        </p:txBody>
      </p:sp>
      <p:pic>
        <p:nvPicPr>
          <p:cNvPr id="146" name="lwd5_2313_bitmapvector.png" descr="lwd5_2313_bitmapvecto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89350" y="3841750"/>
            <a:ext cx="5626100" cy="3543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Image Size and Resolution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60897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Image Size and Resolution (cont’d)</a:t>
            </a:r>
          </a:p>
        </p:txBody>
      </p:sp>
      <p:sp>
        <p:nvSpPr>
          <p:cNvPr id="149" name="Display size of the image is dependent on the resolution of the screen. In digital media, the number of pixels is important, not the ppi at which it is created.…"/>
          <p:cNvSpPr txBox="1">
            <a:spLocks noGrp="1"/>
          </p:cNvSpPr>
          <p:nvPr>
            <p:ph type="body" idx="1"/>
          </p:nvPr>
        </p:nvSpPr>
        <p:spPr>
          <a:xfrm>
            <a:off x="999579" y="1844129"/>
            <a:ext cx="11099801" cy="7170689"/>
          </a:xfrm>
          <a:prstGeom prst="rect">
            <a:avLst/>
          </a:prstGeom>
        </p:spPr>
        <p:txBody>
          <a:bodyPr/>
          <a:lstStyle/>
          <a:p>
            <a:pPr defTabSz="554990">
              <a:spcBef>
                <a:spcPts val="3400"/>
              </a:spcBef>
              <a:defRPr sz="2850"/>
            </a:pPr>
            <a:r>
              <a:t>Display size of the image is dependent on the resolution of the screen. In digital media,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number of pixels is important, not the ppi</a:t>
            </a:r>
            <a:r>
              <a:t> at which it is created.</a:t>
            </a:r>
          </a:p>
          <a:p>
            <a:pPr defTabSz="554990">
              <a:spcBef>
                <a:spcPts val="3400"/>
              </a:spcBef>
              <a:defRPr sz="2850"/>
            </a:pPr>
            <a:endParaRPr/>
          </a:p>
          <a:p>
            <a:pPr defTabSz="554990">
              <a:spcBef>
                <a:spcPts val="3400"/>
              </a:spcBef>
              <a:defRPr sz="2850"/>
            </a:pPr>
            <a:endParaRPr/>
          </a:p>
          <a:p>
            <a:pPr defTabSz="554990">
              <a:spcBef>
                <a:spcPts val="3400"/>
              </a:spcBef>
              <a:defRPr sz="2850"/>
            </a:pPr>
            <a:endParaRPr/>
          </a:p>
          <a:p>
            <a:pPr defTabSz="554990">
              <a:spcBef>
                <a:spcPts val="3400"/>
              </a:spcBef>
              <a:defRPr sz="2850"/>
            </a:pPr>
            <a:endParaRPr/>
          </a:p>
          <a:p>
            <a:pPr defTabSz="554990">
              <a:spcBef>
                <a:spcPts val="3400"/>
              </a:spcBef>
              <a:defRPr sz="2850"/>
            </a:pPr>
            <a:endParaRPr/>
          </a:p>
          <a:p>
            <a:pPr defTabSz="554990">
              <a:spcBef>
                <a:spcPts val="3400"/>
              </a:spcBef>
              <a:defRPr sz="2850"/>
            </a:pPr>
            <a:r>
              <a:t>That said, the common practice is to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create images at 72ppi</a:t>
            </a:r>
            <a:r>
              <a:t> in bitmap image editors (like Photoshop).</a:t>
            </a:r>
          </a:p>
        </p:txBody>
      </p:sp>
      <p:pic>
        <p:nvPicPr>
          <p:cNvPr id="150" name="lwd5_2314_density.png" descr="lwd5_2314_densit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12021" y="3432894"/>
            <a:ext cx="7650558" cy="42515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creen Resolu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Screen Resolution</a:t>
            </a:r>
          </a:p>
        </p:txBody>
      </p:sp>
      <p:sp>
        <p:nvSpPr>
          <p:cNvPr id="153" name="Screen displays are made up of pixels (device pixels) which can be measured in ppi as well (screen pixel density)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Screen displays are made up of pixels (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device pixels</a:t>
            </a:r>
            <a:r>
              <a:t>) which can be measured in ppi as well (screen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pixel density</a:t>
            </a:r>
            <a:r>
              <a:t>):</a:t>
            </a:r>
          </a:p>
          <a:p>
            <a:pPr marL="370416" indent="-370416">
              <a:buSzPct val="75000"/>
              <a:buChar char="•"/>
            </a:pPr>
            <a:r>
              <a:t>Standard desktop monitors: 109 to 160ppi</a:t>
            </a:r>
          </a:p>
          <a:p>
            <a:pPr marL="370416" indent="-370416">
              <a:buSzPct val="75000"/>
              <a:buChar char="•"/>
            </a:pPr>
            <a:r>
              <a:t>Apple Retina display (introduced in 2010) doubled the number of device pixels per inch (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2x</a:t>
            </a:r>
            <a:r>
              <a:t> display).</a:t>
            </a:r>
          </a:p>
          <a:p>
            <a:pPr marL="370416" indent="-370416">
              <a:buSzPct val="75000"/>
              <a:buChar char="•"/>
            </a:pPr>
            <a:r>
              <a:t>Now there are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1.5x</a:t>
            </a:r>
            <a:r>
              <a:t>,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2x</a:t>
            </a:r>
            <a:r>
              <a:t>,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3x</a:t>
            </a:r>
            <a:r>
              <a:t>,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4x</a:t>
            </a:r>
            <a:r>
              <a:t> pixel densities, allowing for much sharper images.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Where to get images…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Where to get images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PNG, JPEG, GIF, and WebP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Image and screen resolution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Web image production strategy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Favicon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creen Resolution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95778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Screen Resolution (cont’d)</a:t>
            </a:r>
          </a:p>
        </p:txBody>
      </p:sp>
      <p:sp>
        <p:nvSpPr>
          <p:cNvPr id="156" name="Before high-density displays, pixels in images and CSS measurements mapped 1-to-1 with device pixels.…"/>
          <p:cNvSpPr txBox="1">
            <a:spLocks noGrp="1"/>
          </p:cNvSpPr>
          <p:nvPr>
            <p:ph type="body" idx="1"/>
          </p:nvPr>
        </p:nvSpPr>
        <p:spPr>
          <a:xfrm>
            <a:off x="952500" y="2616200"/>
            <a:ext cx="11099800" cy="6273800"/>
          </a:xfrm>
          <a:prstGeom prst="rect">
            <a:avLst/>
          </a:prstGeom>
        </p:spPr>
        <p:txBody>
          <a:bodyPr/>
          <a:lstStyle/>
          <a:p>
            <a:pPr marL="370416" indent="-370416">
              <a:buSzPct val="75000"/>
              <a:buChar char="•"/>
              <a:defRPr sz="2900"/>
            </a:pPr>
            <a:r>
              <a:t>Before high-density displays, pixels in images and CSS measurements mapped 1-to-1 with device pixels.</a:t>
            </a:r>
          </a:p>
          <a:p>
            <a:pPr marL="370416" indent="-370416">
              <a:buSzPct val="75000"/>
              <a:buChar char="•"/>
              <a:defRPr sz="2900"/>
            </a:pPr>
            <a:r>
              <a:t>Now that device pixels are so small, 1-to-1 mapping won’t work.</a:t>
            </a:r>
          </a:p>
          <a:p>
            <a:pPr marL="370416" indent="-370416">
              <a:buSzPct val="75000"/>
              <a:buChar char="•"/>
              <a:defRPr sz="2900"/>
            </a:pPr>
            <a:r>
              <a:t>Devices use a measurement called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reference pixel</a:t>
            </a:r>
            <a:r>
              <a:t> for the purposes of layout.</a:t>
            </a:r>
          </a:p>
          <a:p>
            <a:pPr marL="370416" indent="-370416">
              <a:buSzPct val="75000"/>
              <a:buChar char="•"/>
              <a:defRPr sz="2900"/>
            </a:pPr>
            <a:r>
              <a:t>Pixels in images and CSS measurements are mapped to the reference pixels on the device.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creen Resolution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88827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Screen Resolution (cont’d)</a:t>
            </a:r>
          </a:p>
        </p:txBody>
      </p:sp>
      <p:sp>
        <p:nvSpPr>
          <p:cNvPr id="159" name="To make an image sharp on a high-density display, create it at a larger scale, then size it down to the preferred layout size with CSS:"/>
          <p:cNvSpPr txBox="1">
            <a:spLocks noGrp="1"/>
          </p:cNvSpPr>
          <p:nvPr>
            <p:ph type="body" idx="1"/>
          </p:nvPr>
        </p:nvSpPr>
        <p:spPr>
          <a:xfrm>
            <a:off x="952500" y="1747242"/>
            <a:ext cx="11099800" cy="7142758"/>
          </a:xfrm>
          <a:prstGeom prst="rect">
            <a:avLst/>
          </a:prstGeom>
        </p:spPr>
        <p:txBody>
          <a:bodyPr/>
          <a:lstStyle/>
          <a:p>
            <a:pPr>
              <a:defRPr sz="2800"/>
            </a:pPr>
            <a:r>
              <a:t>To make an image sharp on a high-density display,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create it at a larger scale, then size it down</a:t>
            </a:r>
            <a:r>
              <a:t> to the preferred layout size with CSS:</a:t>
            </a:r>
          </a:p>
        </p:txBody>
      </p:sp>
      <p:pic>
        <p:nvPicPr>
          <p:cNvPr id="160" name="lwd5_2315_retina.png" descr="lwd5_2315_retina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69479" y="2781300"/>
            <a:ext cx="10160001" cy="6426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creen Resolution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88827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Screen Resolution (cont’d)</a:t>
            </a:r>
          </a:p>
        </p:txBody>
      </p:sp>
      <p:sp>
        <p:nvSpPr>
          <p:cNvPr id="163" name="Most images can be created at the layout dimensions.…"/>
          <p:cNvSpPr txBox="1">
            <a:spLocks noGrp="1"/>
          </p:cNvSpPr>
          <p:nvPr>
            <p:ph type="body" idx="1"/>
          </p:nvPr>
        </p:nvSpPr>
        <p:spPr>
          <a:xfrm>
            <a:off x="952500" y="1747242"/>
            <a:ext cx="11099800" cy="7142758"/>
          </a:xfrm>
          <a:prstGeom prst="rect">
            <a:avLst/>
          </a:prstGeom>
        </p:spPr>
        <p:txBody>
          <a:bodyPr/>
          <a:lstStyle/>
          <a:p>
            <a:pPr marL="345722" indent="-345722">
              <a:buSzPct val="75000"/>
              <a:buChar char="•"/>
              <a:defRPr sz="2800"/>
            </a:pPr>
            <a:r>
              <a:t>Most images can be created at the layout dimensions.</a:t>
            </a:r>
          </a:p>
          <a:p>
            <a:pPr lvl="2">
              <a:spcBef>
                <a:spcPts val="1200"/>
              </a:spcBef>
              <a:defRPr sz="28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150 pixel wide image for a 150 pixel wide space in the layout</a:t>
            </a:r>
          </a:p>
          <a:p>
            <a:pPr marL="345722" indent="-345722">
              <a:buSzPct val="75000"/>
              <a:buChar char="•"/>
              <a:defRPr sz="2800"/>
            </a:pPr>
            <a:r>
              <a:t>For important images (banner images, product shots), create several versions at larger scales (2x, 3x, 4x).</a:t>
            </a:r>
          </a:p>
          <a:p>
            <a:pPr lvl="2">
              <a:spcBef>
                <a:spcPts val="1200"/>
              </a:spcBef>
              <a:defRPr sz="28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300px, 450px, and 600px for 150px space</a:t>
            </a:r>
          </a:p>
          <a:p>
            <a:pPr marL="345722" indent="-345722">
              <a:buSzPct val="75000"/>
              <a:buChar char="•"/>
              <a:defRPr sz="2800"/>
            </a:pPr>
            <a:r>
              <a:t>Use responsive image markup to deliver the appropriate size for the device.</a:t>
            </a:r>
          </a:p>
          <a:p>
            <a:pPr lvl="2">
              <a:spcBef>
                <a:spcPts val="1200"/>
              </a:spcBef>
              <a:defRPr sz="2800" b="1">
                <a:latin typeface="+mj-lt"/>
                <a:ea typeface="+mj-ea"/>
                <a:cs typeface="+mj-cs"/>
                <a:sym typeface="Helvetica"/>
              </a:defRPr>
            </a:pPr>
            <a:r>
              <a:t>Example:</a:t>
            </a:r>
          </a:p>
          <a:p>
            <a:pPr marL="457200" marR="457200" defTabSz="457200">
              <a:spcBef>
                <a:spcPts val="2000"/>
              </a:spcBef>
              <a:defRPr sz="2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t>&lt;img src="/images/product-150px.jpg" alt="" </a:t>
            </a:r>
          </a:p>
          <a:p>
            <a:pPr marL="457200" marR="457200" defTabSz="457200">
              <a:spcBef>
                <a:spcPts val="0"/>
              </a:spcBef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srcset="/images/product-300px.jpg 2x, </a:t>
            </a:r>
          </a:p>
          <a:p>
            <a:pPr marL="457200" marR="457200" defTabSz="457200">
              <a:spcBef>
                <a:spcPts val="0"/>
              </a:spcBef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       /images/product-450px.jpg 3x,</a:t>
            </a:r>
          </a:p>
          <a:p>
            <a:pPr marL="457200" marR="457200" defTabSz="457200">
              <a:spcBef>
                <a:spcPts val="0"/>
              </a:spcBef>
              <a:defRPr sz="2200">
                <a:solidFill>
                  <a:srgbClr val="FAA757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            /images/product-600px.jpg 4x"</a:t>
            </a:r>
            <a:r>
              <a:rPr>
                <a:solidFill>
                  <a:srgbClr val="000000"/>
                </a:solidFill>
              </a:rPr>
              <a:t> 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Image Asset Strateg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Image Asset Strategy</a:t>
            </a:r>
          </a:p>
        </p:txBody>
      </p:sp>
      <p:sp>
        <p:nvSpPr>
          <p:cNvPr id="166" name="Priorities to keep in mind when creating and adding images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Priorities to keep in mind when creating and adding images:</a:t>
            </a:r>
          </a:p>
          <a:p>
            <a:pPr marL="814916" lvl="1" indent="-370416">
              <a:buSzPct val="75000"/>
              <a:buChar char="•"/>
            </a:pPr>
            <a:r>
              <a:t>Keep file sizes of images as small as possible.</a:t>
            </a:r>
          </a:p>
          <a:p>
            <a:pPr marL="814916" lvl="1" indent="-370416">
              <a:buSzPct val="75000"/>
              <a:buChar char="•"/>
            </a:pPr>
            <a:r>
              <a:t>Minimize the number of HTTP requests to the server.</a:t>
            </a:r>
          </a:p>
          <a:p>
            <a:pPr marL="814916" lvl="1" indent="-370416">
              <a:buSzPct val="75000"/>
              <a:buChar char="•"/>
            </a:pPr>
            <a:r>
              <a:t>Don’t download more image data than is needed for devices with smaller screens.</a:t>
            </a:r>
          </a:p>
          <a:p>
            <a:pPr marL="814916" lvl="1" indent="-370416">
              <a:buSzPct val="75000"/>
              <a:buChar char="•"/>
            </a:pPr>
            <a:r>
              <a:t>Deliver high-quality images to high-density displays.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Questions to Ask During  Image Produ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Questions to Ask During </a:t>
            </a:r>
            <a:br/>
            <a:r>
              <a:t>Image Production</a:t>
            </a:r>
          </a:p>
        </p:txBody>
      </p:sp>
      <p:sp>
        <p:nvSpPr>
          <p:cNvPr id="169" name="Can the effect be handled by CSS alone (no image)?…"/>
          <p:cNvSpPr txBox="1">
            <a:spLocks noGrp="1"/>
          </p:cNvSpPr>
          <p:nvPr>
            <p:ph type="body" idx="1"/>
          </p:nvPr>
        </p:nvSpPr>
        <p:spPr>
          <a:xfrm>
            <a:off x="952500" y="3277046"/>
            <a:ext cx="11099800" cy="5612954"/>
          </a:xfrm>
          <a:prstGeom prst="rect">
            <a:avLst/>
          </a:prstGeom>
        </p:spPr>
        <p:txBody>
          <a:bodyPr/>
          <a:lstStyle/>
          <a:p>
            <a:pPr marL="370416" indent="-370416">
              <a:buSzPct val="75000"/>
              <a:buChar char="•"/>
            </a:pPr>
            <a:r>
              <a:t>Can the effect be handled by CSS alone (no image)?</a:t>
            </a:r>
          </a:p>
          <a:p>
            <a:pPr marL="370416" indent="-370416">
              <a:buSzPct val="75000"/>
              <a:buChar char="•"/>
            </a:pPr>
            <a:r>
              <a:t>Can the image be an SVG?</a:t>
            </a:r>
          </a:p>
          <a:p>
            <a:pPr marL="370416" indent="-370416">
              <a:buSzPct val="75000"/>
              <a:buChar char="•"/>
            </a:pPr>
            <a:r>
              <a:t>If not, what is the most appropriate bitmapped format?</a:t>
            </a:r>
          </a:p>
          <a:p>
            <a:pPr marL="370416" indent="-370416">
              <a:buSzPct val="75000"/>
              <a:buChar char="•"/>
            </a:pPr>
            <a:r>
              <a:t>Do you need multiple versions of images for responsive layouts or high-density displays?</a:t>
            </a:r>
          </a:p>
          <a:p>
            <a:pPr marL="370416" indent="-370416">
              <a:buSzPct val="75000"/>
              <a:buChar char="•"/>
            </a:pPr>
            <a:r>
              <a:t>Do you have a lot of images?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&quot;Can it be done with CSS?&quot;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"Can it be done with CSS?"</a:t>
            </a:r>
          </a:p>
        </p:txBody>
      </p:sp>
      <p:sp>
        <p:nvSpPr>
          <p:cNvPr id="172" name="Some graphical effects that once required images can now be generated with CSS alone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Some graphical effects that once required images can now be generated with CSS alone:</a:t>
            </a:r>
          </a:p>
          <a:p>
            <a:pPr marL="814916" lvl="1" indent="-370416">
              <a:buSzPct val="75000"/>
              <a:buChar char="•"/>
            </a:pPr>
            <a:r>
              <a:t>Gradients</a:t>
            </a:r>
          </a:p>
          <a:p>
            <a:pPr marL="814916" lvl="1" indent="-370416">
              <a:buSzPct val="75000"/>
              <a:buChar char="•"/>
            </a:pPr>
            <a:r>
              <a:t>Rounded corners</a:t>
            </a:r>
          </a:p>
          <a:p>
            <a:pPr marL="814916" lvl="1" indent="-370416">
              <a:buSzPct val="75000"/>
              <a:buChar char="•"/>
            </a:pPr>
            <a:r>
              <a:t>Simple geometric shapes</a:t>
            </a:r>
          </a:p>
        </p:txBody>
      </p:sp>
      <p:pic>
        <p:nvPicPr>
          <p:cNvPr id="173" name="lwd5_2317_shapes.png" descr="lwd5_2317_shap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26611" y="4958024"/>
            <a:ext cx="4279640" cy="3208077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CSS-generated shapes by Chris Coyier"/>
          <p:cNvSpPr txBox="1"/>
          <p:nvPr/>
        </p:nvSpPr>
        <p:spPr>
          <a:xfrm>
            <a:off x="3136569" y="7810499"/>
            <a:ext cx="414086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A6AAA9"/>
                </a:solidFill>
              </a:defRPr>
            </a:lvl1pPr>
          </a:lstStyle>
          <a:p>
            <a:r>
              <a:t>CSS-generated shapes by Chris Coyier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“Can it be an SVG?”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“Can it be an SVG?”</a:t>
            </a:r>
          </a:p>
        </p:txBody>
      </p:sp>
      <p:sp>
        <p:nvSpPr>
          <p:cNvPr id="177" name="SVG images usually have a smaller file size because they are made of vectors (mathematically defined shapes), not pixels: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SVG images usually have a smaller file size because they are made of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vectors</a:t>
            </a:r>
            <a:r>
              <a:t> (mathematically defined shapes), not pixels: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  <p:pic>
        <p:nvPicPr>
          <p:cNvPr id="178" name="lwd5_2313_vector.png" descr="lwd5_2313_vecto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76650" y="4083050"/>
            <a:ext cx="5422900" cy="3327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“Can it be an SVG?” (cont’d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“Can it be an SVG?” (cont’d)</a:t>
            </a:r>
          </a:p>
        </p:txBody>
      </p:sp>
      <p:sp>
        <p:nvSpPr>
          <p:cNvPr id="181" name="If the image is a logo, icon, or other flat illustration, saving it as an SVG offers a number of advantages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78358">
              <a:spcBef>
                <a:spcPts val="3500"/>
              </a:spcBef>
              <a:defRPr sz="2970"/>
            </a:pPr>
            <a:r>
              <a:t>If the image is a logo, icon, or other flat illustration, saving it as an SVG offers a number of advantages:</a:t>
            </a:r>
          </a:p>
          <a:p>
            <a:pPr marL="806767" lvl="1" indent="-366712" defTabSz="578358">
              <a:spcBef>
                <a:spcPts val="3500"/>
              </a:spcBef>
              <a:buSzPct val="75000"/>
              <a:buChar char="•"/>
              <a:defRPr sz="2970"/>
            </a:pPr>
            <a:r>
              <a:t>Smaller file size</a:t>
            </a:r>
          </a:p>
          <a:p>
            <a:pPr marL="806767" lvl="1" indent="-366712" defTabSz="578358">
              <a:spcBef>
                <a:spcPts val="3500"/>
              </a:spcBef>
              <a:buSzPct val="75000"/>
              <a:buChar char="•"/>
              <a:defRPr sz="2970"/>
            </a:pPr>
            <a:r>
              <a:t>Resizing without loss of quality (great for responsive layouts)</a:t>
            </a:r>
          </a:p>
          <a:p>
            <a:pPr marL="806767" lvl="1" indent="-366712" defTabSz="578358">
              <a:spcBef>
                <a:spcPts val="3500"/>
              </a:spcBef>
              <a:buSzPct val="75000"/>
              <a:buChar char="•"/>
              <a:defRPr sz="2970"/>
            </a:pPr>
            <a:r>
              <a:t>No HTTP request if the code is placed inline in the HTML source </a:t>
            </a:r>
          </a:p>
          <a:p>
            <a:pPr defTabSz="578358">
              <a:spcBef>
                <a:spcPts val="5900"/>
              </a:spcBef>
              <a:defRPr sz="2673"/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For photographic image types or for sites where you know your audience uses non-supporting browsers, you will need to use an alternative format.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“What is the best bitmapped format?”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“What is the best bitmapped format?”</a:t>
            </a:r>
          </a:p>
        </p:txBody>
      </p:sp>
      <p:sp>
        <p:nvSpPr>
          <p:cNvPr id="184" name="Saving an image in the most appropriate format has a big impact on file size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66674">
              <a:spcBef>
                <a:spcPts val="3400"/>
              </a:spcBef>
              <a:defRPr sz="2910"/>
            </a:pPr>
            <a:r>
              <a:t>Saving an image in the most appropriate format has a big impact on file size. </a:t>
            </a:r>
          </a:p>
          <a:p>
            <a:pPr defTabSz="566674">
              <a:spcBef>
                <a:spcPts val="3400"/>
              </a:spcBef>
              <a:defRPr sz="2910"/>
            </a:pPr>
            <a:r>
              <a:t>General guidelines:</a:t>
            </a:r>
          </a:p>
          <a:p>
            <a:pPr marL="790469" lvl="1" indent="-359304" defTabSz="566674">
              <a:spcBef>
                <a:spcPts val="3400"/>
              </a:spcBef>
              <a:buSzPct val="75000"/>
              <a:buChar char="•"/>
              <a:defRPr sz="291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JPEG</a:t>
            </a:r>
            <a:r>
              <a:t> is the best format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for photographic images</a:t>
            </a:r>
            <a:r>
              <a:t> or images with smooth gradations of color.</a:t>
            </a:r>
          </a:p>
          <a:p>
            <a:pPr marL="790469" lvl="1" indent="-359304" defTabSz="566674">
              <a:spcBef>
                <a:spcPts val="3400"/>
              </a:spcBef>
              <a:buSzPct val="75000"/>
              <a:buChar char="•"/>
              <a:defRPr sz="291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PNG-8</a:t>
            </a:r>
            <a:r>
              <a:t> is the best option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for images with flat colors</a:t>
            </a:r>
            <a:r>
              <a:t> and hard edges. </a:t>
            </a:r>
          </a:p>
          <a:p>
            <a:pPr marL="790469" lvl="1" indent="-359304" defTabSz="566674">
              <a:spcBef>
                <a:spcPts val="3400"/>
              </a:spcBef>
              <a:buSzPct val="75000"/>
              <a:buChar char="•"/>
              <a:defRPr sz="291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WebP</a:t>
            </a:r>
            <a:r>
              <a:t> may result in even smaller images, but it needs to be added to the page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picture</a:t>
            </a:r>
            <a:r>
              <a:t> element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with fallbacks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“Does the layout require  responsive images?”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“Does the layout require </a:t>
            </a:r>
            <a:br/>
            <a:r>
              <a:t>responsive images?”</a:t>
            </a:r>
          </a:p>
        </p:txBody>
      </p:sp>
      <p:sp>
        <p:nvSpPr>
          <p:cNvPr id="187" name="NO:…"/>
          <p:cNvSpPr txBox="1">
            <a:spLocks noGrp="1"/>
          </p:cNvSpPr>
          <p:nvPr>
            <p:ph type="body" idx="1"/>
          </p:nvPr>
        </p:nvSpPr>
        <p:spPr>
          <a:xfrm>
            <a:off x="952500" y="2817415"/>
            <a:ext cx="11099800" cy="6072585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200"/>
              </a:spcBef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NO: </a:t>
            </a:r>
          </a:p>
          <a:p>
            <a:pPr>
              <a:spcBef>
                <a:spcPts val="1200"/>
              </a:spcBef>
            </a:pPr>
            <a:r>
              <a:t>If one size is fine, choose the most appropriate file format and optimize the image.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YES: </a:t>
            </a:r>
          </a:p>
          <a:p>
            <a:pPr marL="370416" indent="-370416">
              <a:spcBef>
                <a:spcPts val="2000"/>
              </a:spcBef>
              <a:buSzPct val="75000"/>
              <a:buChar char="•"/>
            </a:pPr>
            <a:r>
              <a:t>Save in the flexible SVG format if possible. </a:t>
            </a:r>
          </a:p>
          <a:p>
            <a:pPr marL="370416" indent="-370416">
              <a:spcBef>
                <a:spcPts val="2000"/>
              </a:spcBef>
              <a:buSzPct val="75000"/>
              <a:buChar char="•"/>
            </a:pPr>
            <a:r>
              <a:t>Take advantage of image tool features that output an image at different scales.</a:t>
            </a:r>
          </a:p>
          <a:p>
            <a:pPr marL="370416" indent="-370416">
              <a:spcBef>
                <a:spcPts val="2000"/>
              </a:spcBef>
              <a:buSzPct val="75000"/>
              <a:buChar char="•"/>
            </a:pPr>
            <a:r>
              <a:t>Use responsive image markup to be sure devices don’t download more data than necessary.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Image Sourc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Image Sources</a:t>
            </a:r>
          </a:p>
        </p:txBody>
      </p:sp>
      <p:sp>
        <p:nvSpPr>
          <p:cNvPr id="95" name="Create your own…"/>
          <p:cNvSpPr txBox="1">
            <a:spLocks noGrp="1"/>
          </p:cNvSpPr>
          <p:nvPr>
            <p:ph type="body" idx="1"/>
          </p:nvPr>
        </p:nvSpPr>
        <p:spPr>
          <a:xfrm>
            <a:off x="952500" y="2339131"/>
            <a:ext cx="11099800" cy="6627069"/>
          </a:xfrm>
          <a:prstGeom prst="rect">
            <a:avLst/>
          </a:prstGeom>
        </p:spPr>
        <p:txBody>
          <a:bodyPr/>
          <a:lstStyle/>
          <a:p>
            <a:pPr defTabSz="502412">
              <a:spcBef>
                <a:spcPts val="3000"/>
              </a:spcBef>
              <a:defRPr sz="2580" b="1">
                <a:latin typeface="+mj-lt"/>
                <a:ea typeface="+mj-ea"/>
                <a:cs typeface="+mj-cs"/>
                <a:sym typeface="Helvetica"/>
              </a:defRPr>
            </a:pPr>
            <a:r>
              <a:t>Create your own</a:t>
            </a:r>
          </a:p>
          <a:p>
            <a:pPr defTabSz="502412">
              <a:spcBef>
                <a:spcPts val="0"/>
              </a:spcBef>
              <a:defRPr sz="2580"/>
            </a:pPr>
            <a:r>
              <a:t>Generate your own photos, illustrations, patterns, and textures. PRO: You own rights to use the images however you’d like.</a:t>
            </a:r>
          </a:p>
          <a:p>
            <a:pPr defTabSz="502412">
              <a:spcBef>
                <a:spcPts val="3000"/>
              </a:spcBef>
              <a:defRPr sz="2580" b="1">
                <a:latin typeface="+mj-lt"/>
                <a:ea typeface="+mj-ea"/>
                <a:cs typeface="+mj-cs"/>
                <a:sym typeface="Helvetica"/>
              </a:defRPr>
            </a:pPr>
            <a:r>
              <a:t>Stock photos and illustrations</a:t>
            </a:r>
          </a:p>
          <a:p>
            <a:pPr marL="700828" lvl="1" indent="-318558" defTabSz="502412">
              <a:spcBef>
                <a:spcPts val="0"/>
              </a:spcBef>
              <a:buSzPct val="75000"/>
              <a:buChar char="•"/>
              <a:defRPr sz="258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Rights-managed </a:t>
            </a:r>
            <a:r>
              <a:t>images must be licensed from the copyright holder for a particular use for a particular amount of time. May be expensive.</a:t>
            </a:r>
          </a:p>
          <a:p>
            <a:pPr marL="700828" lvl="1" indent="-318558" defTabSz="502412">
              <a:spcBef>
                <a:spcPts val="0"/>
              </a:spcBef>
              <a:buSzPct val="75000"/>
              <a:buChar char="•"/>
              <a:defRPr sz="258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Royalty-free</a:t>
            </a:r>
            <a:r>
              <a:t> images are generally available for a fixed fee, but other people might be using the same image.</a:t>
            </a:r>
          </a:p>
          <a:p>
            <a:pPr defTabSz="502412">
              <a:spcBef>
                <a:spcPts val="3000"/>
              </a:spcBef>
              <a:defRPr sz="2580" b="1">
                <a:latin typeface="+mj-lt"/>
                <a:ea typeface="+mj-ea"/>
                <a:cs typeface="+mj-cs"/>
                <a:sym typeface="Helvetica"/>
              </a:defRPr>
            </a:pPr>
            <a:r>
              <a:t>Clip art and icons</a:t>
            </a:r>
          </a:p>
          <a:p>
            <a:pPr defTabSz="502412">
              <a:spcBef>
                <a:spcPts val="0"/>
              </a:spcBef>
              <a:defRPr sz="2580"/>
            </a:pPr>
            <a:r>
              <a:t>Collections of royalty-free illustrations usually available at a modest price</a:t>
            </a:r>
          </a:p>
          <a:p>
            <a:pPr defTabSz="502412">
              <a:spcBef>
                <a:spcPts val="3000"/>
              </a:spcBef>
              <a:defRPr sz="2580" b="1">
                <a:latin typeface="+mj-lt"/>
                <a:ea typeface="+mj-ea"/>
                <a:cs typeface="+mj-cs"/>
                <a:sym typeface="Helvetica"/>
              </a:defRPr>
            </a:pPr>
            <a:r>
              <a:t>Hire a designer</a:t>
            </a:r>
          </a:p>
          <a:p>
            <a:pPr defTabSz="502412">
              <a:spcBef>
                <a:spcPts val="0"/>
              </a:spcBef>
              <a:defRPr sz="2580"/>
            </a:pPr>
            <a:r>
              <a:t>If you have more money than time and creative skills, consider hiring a designer to create custom imagery.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“Does the site have a lot of images?”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“Does the site have a lot of images?”</a:t>
            </a:r>
          </a:p>
        </p:txBody>
      </p:sp>
      <p:sp>
        <p:nvSpPr>
          <p:cNvPr id="190" name="If you have more images and responsive markup than you can produce manually, consider an image automation system on the server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If you have more images and responsive markup than you can produce manually, consider an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image automation system</a:t>
            </a:r>
            <a:r>
              <a:t> on the server.</a:t>
            </a:r>
          </a:p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You upload one high-quality image</a:t>
            </a:r>
            <a:r>
              <a:t>, and the server software creates multiple versions and delivers them appropriately.</a:t>
            </a:r>
          </a:p>
          <a:p>
            <a:r>
              <a:t>Some image automation options:</a:t>
            </a:r>
          </a:p>
          <a:p>
            <a:pPr marL="814916" lvl="1" indent="-370416">
              <a:spcBef>
                <a:spcPts val="2000"/>
              </a:spcBef>
              <a:buSzPct val="75000"/>
              <a:buChar char="•"/>
            </a:pPr>
            <a:r>
              <a:t>Services built into your content management system</a:t>
            </a:r>
          </a:p>
          <a:p>
            <a:pPr marL="814916" lvl="1" indent="-370416">
              <a:spcBef>
                <a:spcPts val="2000"/>
              </a:spcBef>
              <a:buSzPct val="75000"/>
              <a:buChar char="•"/>
            </a:pPr>
            <a:r>
              <a:t>Cloudinary.com </a:t>
            </a:r>
          </a:p>
          <a:p>
            <a:pPr marL="814916" lvl="1" indent="-370416">
              <a:spcBef>
                <a:spcPts val="2000"/>
              </a:spcBef>
              <a:buSzPct val="75000"/>
              <a:buChar char="•"/>
            </a:pPr>
            <a:r>
              <a:t>Akamai.com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Favic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Favicons</a:t>
            </a:r>
          </a:p>
        </p:txBody>
      </p:sp>
      <p:sp>
        <p:nvSpPr>
          <p:cNvPr id="193" name="A favicon is the little icon that appears next to the page title in the browser tab and bookmark lists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favicon</a:t>
            </a:r>
            <a:r>
              <a:t> is the little icon that appears next to the page title in the browser tab and bookmark lists:</a:t>
            </a:r>
          </a:p>
          <a:p>
            <a:endParaRPr/>
          </a:p>
          <a:p>
            <a:endParaRPr/>
          </a:p>
          <a:p>
            <a:r>
              <a:t>Favicons help users identify your site and can strengthen your brand.</a:t>
            </a:r>
          </a:p>
        </p:txBody>
      </p:sp>
      <p:pic>
        <p:nvPicPr>
          <p:cNvPr id="194" name="lwd5_2318_favicons.png" descr="lwd5_2318_favicon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7400" y="4013200"/>
            <a:ext cx="11430000" cy="132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reating Favic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Creating Favicons</a:t>
            </a:r>
          </a:p>
        </p:txBody>
      </p:sp>
      <p:sp>
        <p:nvSpPr>
          <p:cNvPr id="197" name="For desktop browsers (and the only method supported by IE10 and earlier), follow these steps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43305">
              <a:spcBef>
                <a:spcPts val="3300"/>
              </a:spcBef>
              <a:defRPr sz="2790"/>
            </a:pPr>
            <a:r>
              <a:t>For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desktop browsers</a:t>
            </a:r>
            <a:r>
              <a:t> (and the only method supported by IE10 and earlier), follow these steps:</a:t>
            </a:r>
          </a:p>
          <a:p>
            <a:pPr marL="344487" indent="-344487" defTabSz="543305">
              <a:spcBef>
                <a:spcPts val="3300"/>
              </a:spcBef>
              <a:buSzPct val="75000"/>
              <a:buChar char="•"/>
              <a:defRPr sz="2790"/>
            </a:pPr>
            <a:r>
              <a:t>Save your icon in ICO format and name it </a:t>
            </a:r>
            <a:r>
              <a:rPr b="1" i="1">
                <a:latin typeface="+mj-lt"/>
                <a:ea typeface="+mj-ea"/>
                <a:cs typeface="+mj-cs"/>
                <a:sym typeface="Helvetica"/>
              </a:rPr>
              <a:t>favicon.ico</a:t>
            </a:r>
            <a:r>
              <a:t>:</a:t>
            </a:r>
          </a:p>
          <a:p>
            <a:pPr marL="757872" lvl="1" indent="-344487" defTabSz="543305">
              <a:spcBef>
                <a:spcPts val="1400"/>
              </a:spcBef>
              <a:buSzPct val="75000"/>
              <a:buChar char="•"/>
              <a:defRPr sz="2790"/>
            </a:pPr>
            <a:r>
              <a:t>Use a conversion tool such as icoconverter.com.</a:t>
            </a:r>
          </a:p>
          <a:p>
            <a:pPr marL="757872" lvl="1" indent="-344487" defTabSz="543305">
              <a:spcBef>
                <a:spcPts val="1400"/>
              </a:spcBef>
              <a:buSzPct val="75000"/>
              <a:buChar char="•"/>
              <a:defRPr sz="2790"/>
            </a:pPr>
            <a:r>
              <a:t>Create both 16x16 and 32x32 pixel versions and store them in one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.ico</a:t>
            </a:r>
            <a:r>
              <a:t> file.</a:t>
            </a:r>
          </a:p>
          <a:p>
            <a:pPr marL="344487" indent="-344487" defTabSz="543305">
              <a:spcBef>
                <a:spcPts val="3300"/>
              </a:spcBef>
              <a:buSzPct val="75000"/>
              <a:buChar char="•"/>
              <a:defRPr sz="2790"/>
            </a:pPr>
            <a:r>
              <a:t>Put the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favicon.ico</a:t>
            </a:r>
            <a:r>
              <a:t> file in the root directory of the site with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index.html</a:t>
            </a:r>
            <a:r>
              <a:t>. Browsers know where to look for it.</a:t>
            </a:r>
          </a:p>
          <a:p>
            <a:pPr defTabSz="543305">
              <a:spcBef>
                <a:spcPts val="3300"/>
              </a:spcBef>
              <a:defRPr sz="2790"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Full Favicon Se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Full Favicon Set</a:t>
            </a:r>
          </a:p>
        </p:txBody>
      </p:sp>
      <p:sp>
        <p:nvSpPr>
          <p:cNvPr id="200" name="Other devices use favicon-like icons to represent sites.…"/>
          <p:cNvSpPr txBox="1">
            <a:spLocks noGrp="1"/>
          </p:cNvSpPr>
          <p:nvPr>
            <p:ph type="body" idx="1"/>
          </p:nvPr>
        </p:nvSpPr>
        <p:spPr>
          <a:xfrm>
            <a:off x="952500" y="2311400"/>
            <a:ext cx="11099800" cy="6750100"/>
          </a:xfrm>
          <a:prstGeom prst="rect">
            <a:avLst/>
          </a:prstGeom>
        </p:spPr>
        <p:txBody>
          <a:bodyPr/>
          <a:lstStyle/>
          <a:p>
            <a:pPr marL="351895" indent="-351895" defTabSz="554990">
              <a:spcBef>
                <a:spcPts val="3400"/>
              </a:spcBef>
              <a:buSzPct val="75000"/>
              <a:buChar char="•"/>
              <a:defRPr sz="2850"/>
            </a:pPr>
            <a:r>
              <a:t>Other devices use favicon-like icons to represent sites. </a:t>
            </a:r>
          </a:p>
          <a:p>
            <a:pPr marL="351895" indent="-351895" defTabSz="554990">
              <a:spcBef>
                <a:spcPts val="3400"/>
              </a:spcBef>
              <a:buSzPct val="75000"/>
              <a:buChar char="•"/>
              <a:defRPr sz="2850"/>
            </a:pPr>
            <a:r>
              <a:t>They can be saved in PNG format and may include transparency.</a:t>
            </a:r>
          </a:p>
          <a:p>
            <a:pPr marL="351895" indent="-351895" defTabSz="554990">
              <a:spcBef>
                <a:spcPts val="3400"/>
              </a:spcBef>
              <a:buSzPct val="75000"/>
              <a:buChar char="•"/>
              <a:defRPr sz="2850"/>
            </a:pPr>
            <a:r>
              <a:t>Add them to the HTML page using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link</a:t>
            </a:r>
            <a:r>
              <a:t> element in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head</a:t>
            </a:r>
            <a:r>
              <a:t> of the document (this example for iPhone with Retina screen):</a:t>
            </a:r>
          </a:p>
          <a:p>
            <a:pPr lvl="2" indent="434340" defTabSz="554990">
              <a:spcBef>
                <a:spcPts val="3400"/>
              </a:spcBef>
              <a:defRPr sz="2280">
                <a:latin typeface="Courier"/>
                <a:ea typeface="Courier"/>
                <a:cs typeface="Courier"/>
                <a:sym typeface="Courier"/>
              </a:defRPr>
            </a:pPr>
            <a:r>
              <a:t>&lt;link rel="apple-touch-icon-precomposed" sizes="120x120" href="apple-touch-icon-120x120.png"&gt;</a:t>
            </a:r>
          </a:p>
          <a:p>
            <a:pPr lvl="2" indent="434340" defTabSz="554990">
              <a:spcBef>
                <a:spcPts val="3400"/>
              </a:spcBef>
              <a:defRPr sz="2280"/>
            </a:pPr>
            <a:r>
              <a:t>(The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rel</a:t>
            </a:r>
            <a:r>
              <a:t> value prevents iOS from adding shadows and reflective effects.)</a:t>
            </a:r>
          </a:p>
          <a:p>
            <a:pPr defTabSz="554990">
              <a:spcBef>
                <a:spcPts val="5700"/>
              </a:spcBef>
              <a:defRPr sz="2565"/>
            </a:pP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NOTE: </a:t>
            </a:r>
            <a:r>
              <a:t>For a complete list of icon sizes for various devices and operating systems, see 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Table 23-2</a:t>
            </a:r>
            <a:r>
              <a:t> in the book.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reating Favicon Se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Creating Favicon Sets</a:t>
            </a:r>
          </a:p>
        </p:txBody>
      </p:sp>
      <p:sp>
        <p:nvSpPr>
          <p:cNvPr id="203" name="Make icons by hand Start with an SVG original if possible. Make manual adjustments to fix quality of icons under 32x32px.…"/>
          <p:cNvSpPr txBox="1">
            <a:spLocks noGrp="1"/>
          </p:cNvSpPr>
          <p:nvPr>
            <p:ph type="body" idx="1"/>
          </p:nvPr>
        </p:nvSpPr>
        <p:spPr>
          <a:xfrm>
            <a:off x="1349325" y="3067050"/>
            <a:ext cx="10702975" cy="5822950"/>
          </a:xfrm>
          <a:prstGeom prst="rect">
            <a:avLst/>
          </a:prstGeom>
        </p:spPr>
        <p:txBody>
          <a:bodyPr/>
          <a:lstStyle/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Make icons by hand</a:t>
            </a:r>
            <a:r>
              <a:t/>
            </a:r>
            <a:br/>
            <a:r>
              <a:t>Start with an SVG original if possible. Make manual adjustments to fix quality of icons under 32x32px.</a:t>
            </a:r>
          </a:p>
          <a:p>
            <a:pPr>
              <a:spcBef>
                <a:spcPts val="2000"/>
              </a:spcBef>
            </a:pPr>
            <a:r>
              <a:t>or</a:t>
            </a:r>
          </a:p>
          <a:p>
            <a:pPr>
              <a:spcBef>
                <a:spcPts val="2000"/>
              </a:spcBef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Use a favicon generator</a:t>
            </a:r>
            <a:r>
              <a:t/>
            </a:r>
            <a:br/>
            <a:r>
              <a:rPr>
                <a:solidFill>
                  <a:schemeClr val="accent1"/>
                </a:solidFill>
              </a:rPr>
              <a:t>www.favicomatic.com</a:t>
            </a:r>
            <a:r>
              <a:t> outputs multiple icons from your original as well as the necessary code. Other similar tools are available.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Web Image Forma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Web Image Formats</a:t>
            </a:r>
          </a:p>
        </p:txBody>
      </p:sp>
      <p:sp>
        <p:nvSpPr>
          <p:cNvPr id="98" name="Choose the most appropriate file format for an image to keep its file size at a minimum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43305">
              <a:spcBef>
                <a:spcPts val="3300"/>
              </a:spcBef>
              <a:defRPr sz="2790"/>
            </a:pPr>
            <a:r>
              <a:t>Choose the most appropriate file format for an image to keep its file size at a minimum:</a:t>
            </a:r>
          </a:p>
          <a:p>
            <a:pPr marL="1653539" lvl="3" indent="-413384" defTabSz="543305">
              <a:spcBef>
                <a:spcPts val="3300"/>
              </a:spcBef>
              <a:buSzPct val="75000"/>
              <a:buChar char="•"/>
              <a:defRPr sz="3348" b="1">
                <a:latin typeface="+mj-lt"/>
                <a:ea typeface="+mj-ea"/>
                <a:cs typeface="+mj-cs"/>
                <a:sym typeface="Helvetica"/>
              </a:defRPr>
            </a:pPr>
            <a:r>
              <a:t>JPEG</a:t>
            </a:r>
          </a:p>
          <a:p>
            <a:pPr marL="1653539" lvl="3" indent="-413384" defTabSz="543305">
              <a:spcBef>
                <a:spcPts val="3300"/>
              </a:spcBef>
              <a:buSzPct val="75000"/>
              <a:buChar char="•"/>
              <a:defRPr sz="3348" b="1">
                <a:latin typeface="+mj-lt"/>
                <a:ea typeface="+mj-ea"/>
                <a:cs typeface="+mj-cs"/>
                <a:sym typeface="Helvetica"/>
              </a:defRPr>
            </a:pPr>
            <a:r>
              <a:t>PNG</a:t>
            </a:r>
          </a:p>
          <a:p>
            <a:pPr marL="1653539" lvl="3" indent="-413384" defTabSz="543305">
              <a:spcBef>
                <a:spcPts val="3300"/>
              </a:spcBef>
              <a:buSzPct val="75000"/>
              <a:buChar char="•"/>
              <a:defRPr sz="3348" b="1">
                <a:latin typeface="+mj-lt"/>
                <a:ea typeface="+mj-ea"/>
                <a:cs typeface="+mj-cs"/>
                <a:sym typeface="Helvetica"/>
              </a:defRPr>
            </a:pPr>
            <a:r>
              <a:t>GIF</a:t>
            </a:r>
          </a:p>
          <a:p>
            <a:pPr marL="1653539" lvl="3" indent="-413384" defTabSz="543305">
              <a:spcBef>
                <a:spcPts val="3300"/>
              </a:spcBef>
              <a:buSzPct val="75000"/>
              <a:buChar char="•"/>
              <a:defRPr sz="3348" b="1">
                <a:latin typeface="+mj-lt"/>
                <a:ea typeface="+mj-ea"/>
                <a:cs typeface="+mj-cs"/>
                <a:sym typeface="Helvetica"/>
              </a:defRPr>
            </a:pPr>
            <a:r>
              <a:t>WebP </a:t>
            </a:r>
            <a:r>
              <a:rPr sz="2232" b="0">
                <a:latin typeface="+mn-lt"/>
                <a:ea typeface="+mn-ea"/>
                <a:cs typeface="+mn-cs"/>
                <a:sym typeface="Helvetica Light"/>
              </a:rPr>
              <a:t>(not yet widely supported)</a:t>
            </a:r>
          </a:p>
          <a:p>
            <a:pPr defTabSz="543305">
              <a:spcBef>
                <a:spcPts val="5500"/>
              </a:spcBef>
              <a:defRPr sz="2604"/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SVG is another popular web image format, but it is vector-based and covered separately in Chapter 25.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JPEG Forma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JPEG Format</a:t>
            </a:r>
          </a:p>
        </p:txBody>
      </p:sp>
      <p:sp>
        <p:nvSpPr>
          <p:cNvPr id="101" name="JPEG (Joint Photographic Experts Group) format is the best format for photographs or images with smooth color transitions."/>
          <p:cNvSpPr txBox="1">
            <a:spLocks noGrp="1"/>
          </p:cNvSpPr>
          <p:nvPr>
            <p:ph type="body" idx="1"/>
          </p:nvPr>
        </p:nvSpPr>
        <p:spPr>
          <a:xfrm>
            <a:off x="952500" y="2347565"/>
            <a:ext cx="11099800" cy="6542435"/>
          </a:xfrm>
          <a:prstGeom prst="rect">
            <a:avLst/>
          </a:prstGeom>
        </p:spPr>
        <p:txBody>
          <a:bodyPr/>
          <a:lstStyle/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JPEG (Joint Photographic Experts Group)</a:t>
            </a:r>
            <a:r>
              <a:t> format is the best format for photographs or images with smooth color transitions.</a:t>
            </a:r>
          </a:p>
        </p:txBody>
      </p:sp>
      <p:pic>
        <p:nvPicPr>
          <p:cNvPr id="102" name="lwd5_2302_jpeg.png" descr="lwd5_2302_jpe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29273" y="3940026"/>
            <a:ext cx="7517654" cy="48864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JPEG Format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1911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JPEG Format (cont’d)</a:t>
            </a:r>
          </a:p>
        </p:txBody>
      </p:sp>
      <p:sp>
        <p:nvSpPr>
          <p:cNvPr id="105" name="JPEG is a 24-bit RGB format, capable of millions of pixel colors.…"/>
          <p:cNvSpPr txBox="1">
            <a:spLocks noGrp="1"/>
          </p:cNvSpPr>
          <p:nvPr>
            <p:ph type="body" idx="1"/>
          </p:nvPr>
        </p:nvSpPr>
        <p:spPr>
          <a:xfrm>
            <a:off x="952500" y="1577528"/>
            <a:ext cx="11099800" cy="7312472"/>
          </a:xfrm>
          <a:prstGeom prst="rect">
            <a:avLst/>
          </a:prstGeom>
        </p:spPr>
        <p:txBody>
          <a:bodyPr/>
          <a:lstStyle/>
          <a:p>
            <a:pPr marL="370416" indent="-370416">
              <a:buSzPct val="75000"/>
              <a:buChar char="•"/>
              <a:defRPr sz="2900"/>
            </a:pPr>
            <a:r>
              <a:t>JPEG is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24-bit RGB</a:t>
            </a:r>
            <a:r>
              <a:t> format, capable of millions of pixel colors.</a:t>
            </a:r>
          </a:p>
          <a:p>
            <a:pPr marL="370416" indent="-370416">
              <a:buSzPct val="75000"/>
              <a:buChar char="•"/>
              <a:defRPr sz="2900"/>
            </a:pPr>
            <a:r>
              <a:t>It uses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lossy compression</a:t>
            </a:r>
            <a:r>
              <a:t> that throws out image data to reduce the file size. At high compression levels, you may see blocky artifacts and loss of quality.</a:t>
            </a:r>
          </a:p>
          <a:p>
            <a:pPr marL="370416" indent="-370416">
              <a:buSzPct val="75000"/>
              <a:buChar char="•"/>
              <a:defRPr sz="2900"/>
            </a:pPr>
            <a:endParaRPr/>
          </a:p>
          <a:p>
            <a:pPr marL="370416" indent="-370416">
              <a:buSzPct val="75000"/>
              <a:buChar char="•"/>
              <a:defRPr sz="2900"/>
            </a:pPr>
            <a:endParaRPr/>
          </a:p>
          <a:p>
            <a:pPr>
              <a:defRPr sz="2900"/>
            </a:pPr>
            <a:endParaRPr/>
          </a:p>
          <a:p>
            <a:pPr marL="370416" indent="-370416">
              <a:buSzPct val="75000"/>
              <a:buChar char="•"/>
              <a:defRPr sz="2900"/>
            </a:pPr>
            <a:endParaRPr/>
          </a:p>
          <a:p>
            <a:pPr marL="370416" indent="-370416">
              <a:buSzPct val="75000"/>
              <a:buChar char="•"/>
              <a:defRPr sz="29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Progressive JPEGs</a:t>
            </a:r>
            <a:r>
              <a:t> display in a series of passes that display more quickly and may have a smaller file size.</a:t>
            </a:r>
          </a:p>
        </p:txBody>
      </p:sp>
      <p:pic>
        <p:nvPicPr>
          <p:cNvPr id="106" name="lwd5_2303_lossy.png" descr="lwd5_2303_loss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39479" y="4343400"/>
            <a:ext cx="7620001" cy="3225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NG Forma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PNG Format</a:t>
            </a:r>
          </a:p>
        </p:txBody>
      </p:sp>
      <p:sp>
        <p:nvSpPr>
          <p:cNvPr id="109" name="The PNG (Portable Network Graphics) file format can store several image types:…"/>
          <p:cNvSpPr txBox="1">
            <a:spLocks noGrp="1"/>
          </p:cNvSpPr>
          <p:nvPr>
            <p:ph type="body" idx="1"/>
          </p:nvPr>
        </p:nvSpPr>
        <p:spPr>
          <a:xfrm>
            <a:off x="999579" y="2453431"/>
            <a:ext cx="11099801" cy="7192219"/>
          </a:xfrm>
          <a:prstGeom prst="rect">
            <a:avLst/>
          </a:prstGeom>
        </p:spPr>
        <p:txBody>
          <a:bodyPr/>
          <a:lstStyle/>
          <a:p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PNG (Portable Network Graphics) </a:t>
            </a:r>
            <a:r>
              <a:t>file format can store several image types:</a:t>
            </a:r>
          </a:p>
          <a:p>
            <a:pPr marL="814916" lvl="1" indent="-370416"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8-bit indexed color:</a:t>
            </a:r>
            <a:r>
              <a:t>  </a:t>
            </a:r>
            <a:r>
              <a:rPr>
                <a:solidFill>
                  <a:schemeClr val="accent4"/>
                </a:solidFill>
              </a:rPr>
              <a:t>Best for web pages. </a:t>
            </a:r>
            <a:r>
              <a:t>A maximum of 256 pixel colors resulting in very small file sizes</a:t>
            </a:r>
          </a:p>
          <a:p>
            <a:pPr marL="814916" lvl="1" indent="-370416"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24-bit color:</a:t>
            </a:r>
            <a:r>
              <a:t> Millions of colors, like JPEG</a:t>
            </a:r>
          </a:p>
          <a:p>
            <a:pPr marL="814916" lvl="1" indent="-370416"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48-bit color:</a:t>
            </a:r>
            <a:r>
              <a:t> Useful for high-quality storage (not appropriate for the web)</a:t>
            </a:r>
          </a:p>
          <a:p>
            <a:pPr marL="814916" lvl="1" indent="-370416"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16-bit grayscale:</a:t>
            </a:r>
            <a:r>
              <a:t> Useful for image storage (not appropriate for the web)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NG Format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7032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PNG Format (cont’d)</a:t>
            </a:r>
          </a:p>
        </p:txBody>
      </p:sp>
      <p:sp>
        <p:nvSpPr>
          <p:cNvPr id="112" name="PNG uses a lossless compression, with no data thrown away.…"/>
          <p:cNvSpPr txBox="1">
            <a:spLocks noGrp="1"/>
          </p:cNvSpPr>
          <p:nvPr>
            <p:ph type="body" idx="1"/>
          </p:nvPr>
        </p:nvSpPr>
        <p:spPr>
          <a:xfrm>
            <a:off x="952500" y="1972022"/>
            <a:ext cx="11099800" cy="6924328"/>
          </a:xfrm>
          <a:prstGeom prst="rect">
            <a:avLst/>
          </a:prstGeom>
        </p:spPr>
        <p:txBody>
          <a:bodyPr/>
          <a:lstStyle/>
          <a:p>
            <a:pPr marL="370416" indent="-370416">
              <a:spcBef>
                <a:spcPts val="4200"/>
              </a:spcBef>
              <a:buSzPct val="75000"/>
              <a:buChar char="•"/>
            </a:pPr>
            <a:r>
              <a:t>PNG uses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lossless compression</a:t>
            </a:r>
            <a:r>
              <a:t>, with no data thrown away.</a:t>
            </a:r>
          </a:p>
          <a:p>
            <a:pPr marL="370416" indent="-370416">
              <a:spcBef>
                <a:spcPts val="4200"/>
              </a:spcBef>
              <a:buSzPct val="75000"/>
              <a:buChar char="•"/>
            </a:pPr>
            <a:r>
              <a:t>They can have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binary transparency</a:t>
            </a:r>
            <a:r>
              <a:t> (on/off) transparency or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alpha transparency</a:t>
            </a:r>
            <a:r>
              <a:t> (multiple level).</a:t>
            </a:r>
          </a:p>
          <a:p>
            <a:pPr marL="370416" indent="-370416">
              <a:spcBef>
                <a:spcPts val="4200"/>
              </a:spcBef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Progressive display</a:t>
            </a:r>
            <a:r>
              <a:t> PNGs display in a series of seven passes.</a:t>
            </a:r>
          </a:p>
          <a:p>
            <a:pPr marL="370416" indent="-370416">
              <a:spcBef>
                <a:spcPts val="4200"/>
              </a:spcBef>
              <a:buSzPct val="75000"/>
              <a:buChar char="•"/>
            </a:pPr>
            <a:r>
              <a:t>PNGs can store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gamma</a:t>
            </a:r>
            <a:r>
              <a:t>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correction</a:t>
            </a:r>
            <a:r>
              <a:t> (brightness) information,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color profile </a:t>
            </a:r>
            <a:r>
              <a:t>information,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embedded text</a:t>
            </a:r>
            <a:r>
              <a:t> (such as copyright information), although that adds to the file size and is not very useful.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24-bit PNG (PNG-24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24-bit PNG (PNG-24)</a:t>
            </a:r>
          </a:p>
        </p:txBody>
      </p:sp>
      <p:sp>
        <p:nvSpPr>
          <p:cNvPr id="115" name="24-bit PNG (PNG-24) is an RGB format capable of storing millions of colors (Truecolor space).…"/>
          <p:cNvSpPr txBox="1">
            <a:spLocks noGrp="1"/>
          </p:cNvSpPr>
          <p:nvPr>
            <p:ph type="body" idx="1"/>
          </p:nvPr>
        </p:nvSpPr>
        <p:spPr>
          <a:xfrm>
            <a:off x="952500" y="2514153"/>
            <a:ext cx="11099800" cy="6477894"/>
          </a:xfrm>
          <a:prstGeom prst="rect">
            <a:avLst/>
          </a:prstGeom>
        </p:spPr>
        <p:txBody>
          <a:bodyPr/>
          <a:lstStyle/>
          <a:p>
            <a:pPr marL="340783" indent="-340783" defTabSz="537463">
              <a:spcBef>
                <a:spcPts val="3300"/>
              </a:spcBef>
              <a:buSzPct val="75000"/>
              <a:buChar char="•"/>
              <a:defRPr sz="276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24-bit PNG (PNG-24) </a:t>
            </a:r>
            <a:r>
              <a:t>is an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RGB format</a:t>
            </a:r>
            <a:r>
              <a:t> capable of storing millions of colors (Truecolor space).</a:t>
            </a:r>
          </a:p>
          <a:p>
            <a:pPr marL="340783" indent="-340783" defTabSz="537463">
              <a:spcBef>
                <a:spcPts val="3300"/>
              </a:spcBef>
              <a:buSzPct val="75000"/>
              <a:buChar char="•"/>
              <a:defRPr sz="2760"/>
            </a:pPr>
            <a:r>
              <a:t>Because it is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lossless</a:t>
            </a:r>
            <a:r>
              <a:t>, a PNG-24 will always be much larger than a JPEG of the same image. </a:t>
            </a:r>
          </a:p>
          <a:p>
            <a:pPr marL="340783" marR="2921000" indent="-340783" defTabSz="537463">
              <a:spcBef>
                <a:spcPts val="3300"/>
              </a:spcBef>
              <a:buSzPct val="75000"/>
              <a:buChar char="•"/>
              <a:defRPr sz="2760"/>
            </a:pPr>
            <a:r>
              <a:t>PNG-24 uses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alpha-layer transparency</a:t>
            </a:r>
            <a:r>
              <a:t> in which pixels may have multiple levels of transparency so they can blend in with the background. </a:t>
            </a:r>
          </a:p>
          <a:p>
            <a:pPr marR="3154680" defTabSz="537463">
              <a:spcBef>
                <a:spcPts val="5500"/>
              </a:spcBef>
              <a:defRPr sz="2392"/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PNG-24 is used primarily for the transparency feature despite large file sizes. There are now tools that can convert them to smaller PNG-8 while maintaining multiple levels of transparency.</a:t>
            </a:r>
          </a:p>
        </p:txBody>
      </p:sp>
      <p:pic>
        <p:nvPicPr>
          <p:cNvPr id="116" name="lwd5_2309_alpha.png" descr="lwd5_2309_alpha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80540" y="5102225"/>
            <a:ext cx="2816948" cy="28257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2254</Words>
  <Application>Microsoft Macintosh PowerPoint</Application>
  <PresentationFormat>Custom</PresentationFormat>
  <Paragraphs>205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White</vt:lpstr>
      <vt:lpstr>PowerPoint Presentation</vt:lpstr>
      <vt:lpstr>PowerPoint Presentation</vt:lpstr>
      <vt:lpstr>Image Sources</vt:lpstr>
      <vt:lpstr>Web Image Formats</vt:lpstr>
      <vt:lpstr>JPEG Format</vt:lpstr>
      <vt:lpstr>JPEG Format (cont’d)</vt:lpstr>
      <vt:lpstr>PNG Format</vt:lpstr>
      <vt:lpstr>PNG Format (cont’d)</vt:lpstr>
      <vt:lpstr>24-bit PNG (PNG-24)</vt:lpstr>
      <vt:lpstr>8-bit Indexed PNG (PNG-8)</vt:lpstr>
      <vt:lpstr>8-bit Indexed Color</vt:lpstr>
      <vt:lpstr>8-bit Indexed Color (cont’d)</vt:lpstr>
      <vt:lpstr>PNG-8 Transparency</vt:lpstr>
      <vt:lpstr>GIF Format</vt:lpstr>
      <vt:lpstr>WebP Format</vt:lpstr>
      <vt:lpstr>Choosing an Image Format</vt:lpstr>
      <vt:lpstr>Image Size and Resolution</vt:lpstr>
      <vt:lpstr>Image Size and Resolution (cont’d)</vt:lpstr>
      <vt:lpstr>Screen Resolution</vt:lpstr>
      <vt:lpstr>Screen Resolution (cont’d)</vt:lpstr>
      <vt:lpstr>Screen Resolution (cont’d)</vt:lpstr>
      <vt:lpstr>Screen Resolution (cont’d)</vt:lpstr>
      <vt:lpstr>Image Asset Strategy</vt:lpstr>
      <vt:lpstr>Questions to Ask During  Image Production</vt:lpstr>
      <vt:lpstr>"Can it be done with CSS?"</vt:lpstr>
      <vt:lpstr>“Can it be an SVG?”</vt:lpstr>
      <vt:lpstr>“Can it be an SVG?” (cont’d)</vt:lpstr>
      <vt:lpstr>“What is the best bitmapped format?”</vt:lpstr>
      <vt:lpstr>“Does the layout require  responsive images?”</vt:lpstr>
      <vt:lpstr>“Does the site have a lot of images?”</vt:lpstr>
      <vt:lpstr>Favicons</vt:lpstr>
      <vt:lpstr>Creating Favicons</vt:lpstr>
      <vt:lpstr>Full Favicon Set</vt:lpstr>
      <vt:lpstr>Creating Favicon Sets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2</cp:revision>
  <dcterms:modified xsi:type="dcterms:W3CDTF">2018-09-21T13:26:39Z</dcterms:modified>
</cp:coreProperties>
</file>