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9796613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/>
              <a:t>CHAPTER TITLE</a:t>
            </a:r>
          </a:p>
        </p:txBody>
      </p:sp>
      <p:pic>
        <p:nvPicPr>
          <p:cNvPr id="19" name="partIII_header.png" descr="partIII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6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>
            <a:lvl1pPr>
              <a:spcBef>
                <a:spcPts val="3000"/>
              </a:spcBef>
              <a:defRPr sz="3000"/>
            </a:lvl1pPr>
            <a:lvl2pPr>
              <a:spcBef>
                <a:spcPts val="3000"/>
              </a:spcBef>
              <a:defRPr sz="3000"/>
            </a:lvl2pPr>
            <a:lvl3pPr>
              <a:spcBef>
                <a:spcPts val="3000"/>
              </a:spcBef>
              <a:defRPr sz="3000"/>
            </a:lvl3pPr>
            <a:lvl4pPr>
              <a:spcBef>
                <a:spcPts val="3000"/>
              </a:spcBef>
              <a:defRPr sz="3000"/>
            </a:lvl4pPr>
            <a:lvl5pPr>
              <a:spcBef>
                <a:spcPts val="30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8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9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3D71B8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18 TRANSITIONS, TRANSFORMS, AND ANIMATION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3D71B8"/>
                </a:solidFill>
              </a:rPr>
              <a:t>18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TRANSITIONS, TRANSFORMS, AND ANIMATION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bic Bezier Curves for Keywords"/>
          <p:cNvSpPr txBox="1">
            <a:spLocks noGrp="1"/>
          </p:cNvSpPr>
          <p:nvPr>
            <p:ph type="title"/>
          </p:nvPr>
        </p:nvSpPr>
        <p:spPr>
          <a:xfrm>
            <a:off x="952500" y="728067"/>
            <a:ext cx="11099800" cy="1238846"/>
          </a:xfrm>
          <a:prstGeom prst="rect">
            <a:avLst/>
          </a:prstGeom>
        </p:spPr>
        <p:txBody>
          <a:bodyPr/>
          <a:lstStyle/>
          <a:p>
            <a:r>
              <a:t>Cubic Bezier Curves for Keywords</a:t>
            </a:r>
          </a:p>
        </p:txBody>
      </p:sp>
      <p:sp>
        <p:nvSpPr>
          <p:cNvPr id="117" name="The curves for transition-timing-function  keyword values:"/>
          <p:cNvSpPr txBox="1">
            <a:spLocks noGrp="1"/>
          </p:cNvSpPr>
          <p:nvPr>
            <p:ph type="body" idx="1"/>
          </p:nvPr>
        </p:nvSpPr>
        <p:spPr>
          <a:xfrm>
            <a:off x="999579" y="1964928"/>
            <a:ext cx="11099801" cy="6286501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</a:pPr>
            <a:r>
              <a:t>The curves for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transition-timing-function</a:t>
            </a:r>
            <a:r>
              <a:t> </a:t>
            </a:r>
            <a:br/>
            <a:r>
              <a:t>keyword values:</a:t>
            </a:r>
          </a:p>
        </p:txBody>
      </p:sp>
      <p:pic>
        <p:nvPicPr>
          <p:cNvPr id="118" name="lwd5_1803_timing.png" descr="lwd5_1803_timi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08100" y="3229967"/>
            <a:ext cx="10160000" cy="5638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ransition Delay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699022"/>
          </a:xfrm>
          <a:prstGeom prst="rect">
            <a:avLst/>
          </a:prstGeom>
        </p:spPr>
        <p:txBody>
          <a:bodyPr/>
          <a:lstStyle/>
          <a:p>
            <a:pPr lvl="1"/>
            <a:r>
              <a:t>Transition Delay</a:t>
            </a:r>
          </a:p>
        </p:txBody>
      </p:sp>
      <p:sp>
        <p:nvSpPr>
          <p:cNvPr id="121" name="transition-delay…"/>
          <p:cNvSpPr txBox="1">
            <a:spLocks noGrp="1"/>
          </p:cNvSpPr>
          <p:nvPr>
            <p:ph type="body" idx="1"/>
          </p:nvPr>
        </p:nvSpPr>
        <p:spPr>
          <a:xfrm>
            <a:off x="952500" y="1941016"/>
            <a:ext cx="11099800" cy="6948984"/>
          </a:xfrm>
          <a:prstGeom prst="rect">
            <a:avLst/>
          </a:prstGeom>
        </p:spPr>
        <p:txBody>
          <a:bodyPr/>
          <a:lstStyle/>
          <a:p>
            <a:pPr marL="0" indent="0" algn="ctr" defTabSz="502412">
              <a:spcBef>
                <a:spcPts val="2500"/>
              </a:spcBef>
              <a:buSzTx/>
              <a:buNone/>
              <a:defRPr sz="258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transition-delay</a:t>
            </a:r>
          </a:p>
          <a:p>
            <a:pPr marL="0" indent="0" defTabSz="502412">
              <a:spcBef>
                <a:spcPts val="2500"/>
              </a:spcBef>
              <a:buSzTx/>
              <a:buNone/>
              <a:defRPr sz="258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Time</a:t>
            </a:r>
          </a:p>
          <a:p>
            <a:pPr marL="0" indent="0" defTabSz="502412">
              <a:spcBef>
                <a:spcPts val="2500"/>
              </a:spcBef>
              <a:buSzTx/>
              <a:buNone/>
              <a:defRPr sz="2580"/>
            </a:pPr>
            <a:r>
              <a:t>Delays the start of the transition by the amount of time specified.</a:t>
            </a:r>
          </a:p>
          <a:p>
            <a:pPr marL="0" indent="0" defTabSz="502412">
              <a:spcBef>
                <a:spcPts val="2500"/>
              </a:spcBef>
              <a:buSzTx/>
              <a:buNone/>
              <a:defRPr sz="2580"/>
            </a:pPr>
            <a:r>
              <a:t>In this example, the transition will begin .2 seconds after the user hovers over the element:</a:t>
            </a:r>
          </a:p>
          <a:p>
            <a:pPr marL="393192" marR="393192" lvl="2" indent="393192" algn="just" defTabSz="393192">
              <a:buSzTx/>
              <a:buNone/>
              <a:defRPr sz="18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.smooth { 	</a:t>
            </a:r>
          </a:p>
          <a:p>
            <a:pPr marL="393192" marR="393192" lvl="2" indent="393192" algn="just" defTabSz="393192">
              <a:spcBef>
                <a:spcPts val="0"/>
              </a:spcBef>
              <a:buSzTx/>
              <a:buNone/>
              <a:defRPr sz="18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...</a:t>
            </a:r>
          </a:p>
          <a:p>
            <a:pPr marL="393192" marR="393192" lvl="2" indent="393192" algn="just" defTabSz="393192">
              <a:spcBef>
                <a:spcPts val="0"/>
              </a:spcBef>
              <a:buSzTx/>
              <a:buNone/>
              <a:defRPr sz="18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color: #fff; </a:t>
            </a:r>
          </a:p>
          <a:p>
            <a:pPr marL="393192" marR="393192" lvl="2" indent="393192" algn="just" defTabSz="393192">
              <a:spcBef>
                <a:spcPts val="0"/>
              </a:spcBef>
              <a:buSzTx/>
              <a:buNone/>
              <a:defRPr sz="18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background-color: mediumblue; </a:t>
            </a:r>
          </a:p>
          <a:p>
            <a:pPr marL="393192" marR="393192" lvl="2" indent="393192" algn="just" defTabSz="393192">
              <a:spcBef>
                <a:spcPts val="0"/>
              </a:spcBef>
              <a:buSzTx/>
              <a:buNone/>
              <a:defRPr sz="18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transition-property: background-color;</a:t>
            </a:r>
            <a:endParaRPr b="1">
              <a:solidFill>
                <a:schemeClr val="accent4">
                  <a:hueOff val="384618"/>
                  <a:satOff val="3869"/>
                  <a:lumOff val="5802"/>
                </a:schemeClr>
              </a:solidFill>
            </a:endParaRPr>
          </a:p>
          <a:p>
            <a:pPr marL="393192" marR="393192" lvl="2" indent="393192" algn="just" defTabSz="393192">
              <a:spcBef>
                <a:spcPts val="0"/>
              </a:spcBef>
              <a:buSzTx/>
              <a:buNone/>
              <a:defRPr sz="18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transition-duration: .3s; </a:t>
            </a:r>
          </a:p>
          <a:p>
            <a:pPr marL="393192" marR="393192" lvl="2" indent="393192" algn="just" defTabSz="393192">
              <a:spcBef>
                <a:spcPts val="0"/>
              </a:spcBef>
              <a:buSzTx/>
              <a:buNone/>
              <a:defRPr sz="18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transition-timing-function: ease-in-out;</a:t>
            </a:r>
            <a:endParaRPr b="1">
              <a:solidFill>
                <a:schemeClr val="accent4">
                  <a:hueOff val="384618"/>
                  <a:satOff val="3869"/>
                  <a:lumOff val="5802"/>
                </a:schemeClr>
              </a:solidFill>
            </a:endParaRPr>
          </a:p>
          <a:p>
            <a:pPr marL="393192" marR="393192" lvl="2" indent="393192" algn="just" defTabSz="393192">
              <a:spcBef>
                <a:spcPts val="0"/>
              </a:spcBef>
              <a:buSzTx/>
              <a:buNone/>
              <a:defRPr sz="1892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 transition-delay: 0.2s;</a:t>
            </a:r>
            <a:endParaRPr>
              <a:solidFill>
                <a:srgbClr val="000000"/>
              </a:solidFill>
            </a:endParaRPr>
          </a:p>
          <a:p>
            <a:pPr marL="393192" marR="393192" lvl="2" indent="393192" algn="just" defTabSz="393192">
              <a:spcBef>
                <a:spcPts val="0"/>
              </a:spcBef>
              <a:buSzTx/>
              <a:buNone/>
              <a:defRPr sz="18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393192" marR="393192" lvl="2" indent="393192" algn="just" defTabSz="393192">
              <a:spcBef>
                <a:spcPts val="0"/>
              </a:spcBef>
              <a:buSzTx/>
              <a:buNone/>
              <a:defRPr sz="18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.smooth:hover, .smooth:focus { </a:t>
            </a:r>
          </a:p>
          <a:p>
            <a:pPr marL="393192" marR="393192" lvl="2" indent="393192" algn="just" defTabSz="393192">
              <a:spcBef>
                <a:spcPts val="0"/>
              </a:spcBef>
              <a:buSzTx/>
              <a:buNone/>
              <a:defRPr sz="18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background-color: red; </a:t>
            </a:r>
          </a:p>
          <a:p>
            <a:pPr marL="393192" marR="393192" lvl="2" indent="393192" algn="just" defTabSz="393192">
              <a:spcBef>
                <a:spcPts val="0"/>
              </a:spcBef>
              <a:buSzTx/>
              <a:buNone/>
              <a:defRPr sz="189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orthand transition Proper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Shorthand transition Property</a:t>
            </a:r>
          </a:p>
        </p:txBody>
      </p:sp>
      <p:sp>
        <p:nvSpPr>
          <p:cNvPr id="124" name="transition…"/>
          <p:cNvSpPr txBox="1">
            <a:spLocks noGrp="1"/>
          </p:cNvSpPr>
          <p:nvPr>
            <p:ph type="body" idx="1"/>
          </p:nvPr>
        </p:nvSpPr>
        <p:spPr>
          <a:xfrm>
            <a:off x="952500" y="2249834"/>
            <a:ext cx="11099800" cy="6640166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transition</a:t>
            </a:r>
          </a:p>
          <a:p>
            <a:pPr marL="0" indent="0"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property  duration  timing-function  delay</a:t>
            </a:r>
          </a:p>
          <a:p>
            <a:pPr marL="0" indent="0">
              <a:buSzTx/>
              <a:buNone/>
            </a:pPr>
            <a:r>
              <a:t>Combines all the transition properties into one declaration. Values are separated by character spaces.</a:t>
            </a:r>
          </a:p>
          <a:p>
            <a:pPr marL="0" indent="0">
              <a:buSzTx/>
              <a:buNone/>
            </a:pPr>
            <a:r>
              <a:t>The duration time must appear before delay time.</a:t>
            </a:r>
          </a:p>
          <a:p>
            <a:pPr marL="457200" marR="457200" lvl="2" indent="457200" algn="just" defTabSz="457200">
              <a:spcBef>
                <a:spcPts val="36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.smooth { 	</a:t>
            </a:r>
          </a:p>
          <a:p>
            <a:pPr marL="457200" marR="457200" lvl="2" indent="457200" algn="just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...</a:t>
            </a:r>
          </a:p>
          <a:p>
            <a:pPr marL="457200" marR="457200" lvl="2" indent="457200" algn="just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color: #fff; </a:t>
            </a:r>
          </a:p>
          <a:p>
            <a:pPr marL="457200" marR="457200" lvl="2" indent="457200" algn="just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background-color: mediumblue; </a:t>
            </a:r>
          </a:p>
          <a:p>
            <a:pPr marL="457200" marR="457200" lvl="2" indent="457200" algn="just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transition: background-color .3s ease-in-out 0.2s;</a:t>
            </a:r>
          </a:p>
          <a:p>
            <a:pPr marL="457200" marR="457200" lvl="2" indent="457200" algn="just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ransitioning Multiple Propert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Transitioning Multiple Properties</a:t>
            </a:r>
          </a:p>
        </p:txBody>
      </p:sp>
      <p:sp>
        <p:nvSpPr>
          <p:cNvPr id="127" name="You can set the transitions for multiple properties with one declaration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You can set the transitions for multiple properties with one declaration.</a:t>
            </a:r>
          </a:p>
          <a:p>
            <a:r>
              <a:t>Separate value sets with commas.</a:t>
            </a:r>
          </a:p>
          <a:p>
            <a:r>
              <a:t>This declaration smoothes out the changes in background color, color, and letter spacing of an element:</a:t>
            </a:r>
          </a:p>
          <a:p>
            <a:pPr marL="457200" marR="457200" lvl="1" indent="228600" algn="just" defTabSz="457200"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.smooth {</a:t>
            </a:r>
          </a:p>
          <a:p>
            <a:pPr marL="457200" marR="457200" lvl="1" indent="228600" algn="just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…</a:t>
            </a:r>
          </a:p>
          <a:p>
            <a:pPr marL="457200" marR="457200" lvl="1" indent="228600" algn="just" defTabSz="457200">
              <a:spcBef>
                <a:spcPts val="0"/>
              </a:spcBef>
              <a:buSzTx/>
              <a:buNone/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transition: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background-color 0.3s ease-out 0.2s, </a:t>
            </a:r>
          </a:p>
          <a:p>
            <a:pPr marL="457200" marR="457200" lvl="1" indent="228600" algn="just" defTabSz="457200">
              <a:spcBef>
                <a:spcPts val="0"/>
              </a:spcBef>
              <a:buSzTx/>
              <a:buNone/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        color 2s ease-in, </a:t>
            </a:r>
          </a:p>
          <a:p>
            <a:pPr marL="457200" marR="457200" lvl="1" indent="228600" algn="just" defTabSz="457200">
              <a:spcBef>
                <a:spcPts val="0"/>
              </a:spcBef>
              <a:buSzTx/>
              <a:buNone/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             letter-spacing 0.3s ease-out;</a:t>
            </a:r>
            <a:r>
              <a:rPr>
                <a:solidFill>
                  <a:srgbClr val="000000"/>
                </a:solidFill>
              </a:rPr>
              <a:t> 	</a:t>
            </a:r>
          </a:p>
          <a:p>
            <a:pPr marL="457200" marR="457200" lvl="1" indent="228600" algn="just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Making All Transitions Smooth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Making All Transitions Smooth</a:t>
            </a:r>
          </a:p>
        </p:txBody>
      </p:sp>
      <p:sp>
        <p:nvSpPr>
          <p:cNvPr id="130" name="If you want the same duration, timing-function, and delay for all your transitions, use the all keyword for transition-property:…"/>
          <p:cNvSpPr txBox="1">
            <a:spLocks noGrp="1"/>
          </p:cNvSpPr>
          <p:nvPr>
            <p:ph type="body" idx="1"/>
          </p:nvPr>
        </p:nvSpPr>
        <p:spPr>
          <a:xfrm>
            <a:off x="1425947" y="2609850"/>
            <a:ext cx="10152906" cy="628650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If you want the same duration, timing-function, and delay for all your transitions, use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all</a:t>
            </a:r>
            <a:r>
              <a:t> keyword for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transition-property</a:t>
            </a:r>
            <a:r>
              <a:t>:</a:t>
            </a:r>
          </a:p>
          <a:p>
            <a:pPr marL="457200" marR="457200" indent="0" algn="just" defTabSz="457200">
              <a:spcBef>
                <a:spcPts val="3600"/>
              </a:spcBef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.smooth {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…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transition: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all</a:t>
            </a:r>
            <a:r>
              <a:rPr>
                <a:solidFill>
                  <a:srgbClr val="FF7B00"/>
                </a:solidFill>
              </a:rPr>
              <a:t> </a:t>
            </a:r>
            <a:r>
              <a:t>0.2s ease-in-out; 	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SS Transform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640285"/>
          </a:xfrm>
          <a:prstGeom prst="rect">
            <a:avLst/>
          </a:prstGeom>
        </p:spPr>
        <p:txBody>
          <a:bodyPr/>
          <a:lstStyle/>
          <a:p>
            <a:r>
              <a:t>CSS Transforms</a:t>
            </a:r>
          </a:p>
        </p:txBody>
      </p:sp>
      <p:sp>
        <p:nvSpPr>
          <p:cNvPr id="133" name="transform…"/>
          <p:cNvSpPr txBox="1">
            <a:spLocks noGrp="1"/>
          </p:cNvSpPr>
          <p:nvPr>
            <p:ph type="body" sz="half" idx="1"/>
          </p:nvPr>
        </p:nvSpPr>
        <p:spPr>
          <a:xfrm>
            <a:off x="952500" y="1816100"/>
            <a:ext cx="11099800" cy="4294188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transform</a:t>
            </a:r>
          </a:p>
          <a:p>
            <a:pPr marL="0" indent="0"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rotate()</a:t>
            </a:r>
            <a:r>
              <a:rPr sz="27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rotateX()</a:t>
            </a:r>
            <a:r>
              <a:rPr sz="27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rotateY(),  translate()</a:t>
            </a:r>
            <a:r>
              <a:rPr sz="27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translateX()</a:t>
            </a:r>
            <a:r>
              <a:rPr sz="27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translateY()</a:t>
            </a:r>
            <a:r>
              <a:rPr sz="2700">
                <a:latin typeface="+mj-lt"/>
                <a:ea typeface="+mj-ea"/>
                <a:cs typeface="+mj-cs"/>
                <a:sym typeface="Helvetica"/>
              </a:rPr>
              <a:t>,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  scale()</a:t>
            </a:r>
            <a:r>
              <a:rPr sz="27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scaleX()</a:t>
            </a:r>
            <a:r>
              <a:rPr sz="27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scaleY()</a:t>
            </a:r>
            <a:r>
              <a:rPr sz="27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skew()</a:t>
            </a:r>
            <a:r>
              <a:rPr sz="27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skewX()</a:t>
            </a:r>
            <a:r>
              <a:rPr sz="2700">
                <a:latin typeface="+mj-lt"/>
                <a:ea typeface="+mj-ea"/>
                <a:cs typeface="+mj-cs"/>
                <a:sym typeface="Helvetica"/>
              </a:rPr>
              <a:t>,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  skewY()</a:t>
            </a:r>
            <a:r>
              <a:rPr sz="2700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sz="2700">
                <a:latin typeface="Courier"/>
                <a:ea typeface="Courier"/>
                <a:cs typeface="Courier"/>
                <a:sym typeface="Courier"/>
              </a:rPr>
              <a:t>none</a:t>
            </a:r>
          </a:p>
          <a:p>
            <a:pPr marL="0" indent="0">
              <a:buSzTx/>
              <a:buNone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transform</a:t>
            </a:r>
            <a:r>
              <a:t> property changes the shape and location of an element when it initially renders. It is not animated but can be with transitions.</a:t>
            </a:r>
          </a:p>
        </p:txBody>
      </p:sp>
      <p:pic>
        <p:nvPicPr>
          <p:cNvPr id="134" name="lwd5_1806_transforms.png" descr="lwd5_1806_transform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4487" y="6058374"/>
            <a:ext cx="12555826" cy="26595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ransforming the Angle (rotate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Transforming the Angle (rotate)</a:t>
            </a:r>
          </a:p>
        </p:txBody>
      </p:sp>
      <p:sp>
        <p:nvSpPr>
          <p:cNvPr id="137" name="Use the rotate() function as the value of transform to rotate the element at a given angle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Use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rotate()</a:t>
            </a:r>
            <a:r>
              <a:t> function as the value of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transform</a:t>
            </a:r>
            <a:r>
              <a:t> to rotate the element at a given angle:</a:t>
            </a:r>
          </a:p>
          <a:p>
            <a:pPr marL="457200" marR="457200" indent="0" algn="just" defTabSz="457200"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img {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width: 400px;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height: 300px;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transform: rotate(-10deg);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pic>
        <p:nvPicPr>
          <p:cNvPr id="138" name="lwd5_1807_rotate.png" descr="lwd5_1807_rota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33837" y="3467918"/>
            <a:ext cx="5579127" cy="50212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ransform Origi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Transform Origin</a:t>
            </a:r>
          </a:p>
        </p:txBody>
      </p:sp>
      <p:sp>
        <p:nvSpPr>
          <p:cNvPr id="141" name="transform-origin…"/>
          <p:cNvSpPr txBox="1">
            <a:spLocks noGrp="1"/>
          </p:cNvSpPr>
          <p:nvPr>
            <p:ph type="body" idx="1"/>
          </p:nvPr>
        </p:nvSpPr>
        <p:spPr>
          <a:xfrm>
            <a:off x="952500" y="2169864"/>
            <a:ext cx="11099800" cy="6720136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transform-origin</a:t>
            </a:r>
          </a:p>
          <a:p>
            <a:pPr marL="0" indent="0">
              <a:spcBef>
                <a:spcPts val="2400"/>
              </a:spcBef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Percentage</a:t>
            </a:r>
            <a:r>
              <a:t>,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length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left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center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right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top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bottom</a:t>
            </a:r>
          </a:p>
          <a:p>
            <a:pPr marL="0" indent="0">
              <a:spcBef>
                <a:spcPts val="2400"/>
              </a:spcBef>
              <a:buSzTx/>
              <a:buNone/>
            </a:pPr>
            <a:r>
              <a:t>The point around which an element is transformed, defined by horizontal and vertical offsets.</a:t>
            </a:r>
          </a:p>
        </p:txBody>
      </p:sp>
      <p:pic>
        <p:nvPicPr>
          <p:cNvPr id="142" name="lwd5_1808_origin.png" descr="lwd5_1808_origi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8200" y="5149850"/>
            <a:ext cx="11328400" cy="3543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ransforming Position (translate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Transforming Position (translate)</a:t>
            </a:r>
          </a:p>
        </p:txBody>
      </p:sp>
      <p:sp>
        <p:nvSpPr>
          <p:cNvPr id="145" name="Use the translate() function as the value of transform to render an element at a new location.…"/>
          <p:cNvSpPr txBox="1"/>
          <p:nvPr/>
        </p:nvSpPr>
        <p:spPr>
          <a:xfrm>
            <a:off x="999579" y="2609850"/>
            <a:ext cx="11099801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444500" indent="-444500" algn="l">
              <a:spcBef>
                <a:spcPts val="30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Use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translate()</a:t>
            </a:r>
            <a:r>
              <a:t> function as the value of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transform</a:t>
            </a:r>
            <a:r>
              <a:t> to render an element at a new location.</a:t>
            </a:r>
          </a:p>
          <a:p>
            <a:pPr marL="444500" indent="-444500" algn="l">
              <a:spcBef>
                <a:spcPts val="30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The values are an x-offset and a y-offset. When you provide one value, it’s used for both axes.</a:t>
            </a:r>
          </a:p>
        </p:txBody>
      </p:sp>
      <p:pic>
        <p:nvPicPr>
          <p:cNvPr id="146" name="lwd5_1809_translate.png" descr="lwd5_1809_translat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70966" y="5086846"/>
            <a:ext cx="9062868" cy="38857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ransforming Size (scale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672035"/>
          </a:xfrm>
          <a:prstGeom prst="rect">
            <a:avLst/>
          </a:prstGeom>
        </p:spPr>
        <p:txBody>
          <a:bodyPr/>
          <a:lstStyle/>
          <a:p>
            <a:r>
              <a:t>Transforming Size (scale)</a:t>
            </a:r>
          </a:p>
        </p:txBody>
      </p:sp>
      <p:sp>
        <p:nvSpPr>
          <p:cNvPr id="149" name="Use the scaleX(), scaleY(), or scale function to change the size at which an element renders.…"/>
          <p:cNvSpPr txBox="1"/>
          <p:nvPr/>
        </p:nvSpPr>
        <p:spPr>
          <a:xfrm>
            <a:off x="999579" y="2165350"/>
            <a:ext cx="11099801" cy="3330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444500" indent="-444500" algn="l">
              <a:spcBef>
                <a:spcPts val="30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Use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scaleX()</a:t>
            </a:r>
            <a:r>
              <a:t>,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scaleY()</a:t>
            </a:r>
            <a:r>
              <a:t>, or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scale</a:t>
            </a:r>
            <a:r>
              <a:t> function to change the size at which an element renders. </a:t>
            </a:r>
          </a:p>
          <a:p>
            <a:pPr marL="444500" indent="-444500" algn="l">
              <a:spcBef>
                <a:spcPts val="30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The value is a unitless number that specifies a size ratio.</a:t>
            </a:r>
          </a:p>
          <a:p>
            <a:pPr marL="444500" indent="-444500" algn="l">
              <a:spcBef>
                <a:spcPts val="3000"/>
              </a:spcBef>
              <a:buSzPct val="75000"/>
              <a:buChar char="•"/>
              <a:defRPr sz="30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scale()</a:t>
            </a:r>
            <a:r>
              <a:t> shorthand provides x-offset and y-offset values (providing one value applies to both axes).</a:t>
            </a:r>
          </a:p>
        </p:txBody>
      </p:sp>
      <p:pic>
        <p:nvPicPr>
          <p:cNvPr id="150" name="lwd5_1810_scale.png" descr="lwd5_1810_sca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5544988"/>
            <a:ext cx="13004800" cy="34285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reating smooth transitions…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Creating smooth transitions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Moving, rotating, and scaling elements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Combining transitions and transforms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3-D transforms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Keyframe animation overview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ransforming Slant (skew)"/>
          <p:cNvSpPr txBox="1">
            <a:spLocks noGrp="1"/>
          </p:cNvSpPr>
          <p:nvPr>
            <p:ph type="title"/>
          </p:nvPr>
        </p:nvSpPr>
        <p:spPr>
          <a:xfrm>
            <a:off x="952500" y="361950"/>
            <a:ext cx="11099800" cy="1672035"/>
          </a:xfrm>
          <a:prstGeom prst="rect">
            <a:avLst/>
          </a:prstGeom>
        </p:spPr>
        <p:txBody>
          <a:bodyPr/>
          <a:lstStyle/>
          <a:p>
            <a:r>
              <a:t>Transforming Slant (skew)</a:t>
            </a:r>
          </a:p>
        </p:txBody>
      </p:sp>
      <p:sp>
        <p:nvSpPr>
          <p:cNvPr id="153" name="Use the skewX(), skewY(), or skew function to change the angle of the horizontal or vertical axes (or both).…"/>
          <p:cNvSpPr txBox="1"/>
          <p:nvPr/>
        </p:nvSpPr>
        <p:spPr>
          <a:xfrm>
            <a:off x="999579" y="2000250"/>
            <a:ext cx="11099801" cy="29677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marL="413384" indent="-413384" algn="l" defTabSz="543305">
              <a:spcBef>
                <a:spcPts val="2700"/>
              </a:spcBef>
              <a:buSzPct val="75000"/>
              <a:buChar char="•"/>
              <a:defRPr sz="2790">
                <a:solidFill>
                  <a:srgbClr val="53585F"/>
                </a:solidFill>
              </a:defRPr>
            </a:pPr>
            <a:r>
              <a:t>Use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skewX()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skewY()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t>or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skew</a:t>
            </a:r>
            <a:r>
              <a:t> function to change the angle of the horizontal or vertical axes (or both). </a:t>
            </a:r>
          </a:p>
          <a:p>
            <a:pPr marL="413384" indent="-413384" algn="l" defTabSz="543305">
              <a:spcBef>
                <a:spcPts val="2700"/>
              </a:spcBef>
              <a:buSzPct val="75000"/>
              <a:buChar char="•"/>
              <a:defRPr sz="2790">
                <a:solidFill>
                  <a:srgbClr val="53585F"/>
                </a:solidFill>
              </a:defRPr>
            </a:pPr>
            <a:r>
              <a:t>The value is the number of degrees the angle should be.</a:t>
            </a:r>
          </a:p>
          <a:p>
            <a:pPr marL="413384" indent="-413384" algn="l" defTabSz="543305">
              <a:spcBef>
                <a:spcPts val="2700"/>
              </a:spcBef>
              <a:buSzPct val="75000"/>
              <a:buChar char="•"/>
              <a:defRPr sz="279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skew()</a:t>
            </a:r>
            <a:r>
              <a:t> shorthand provides x-offset and y-offset values (providing one value applies it to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the x-axis only</a:t>
            </a:r>
            <a:r>
              <a:t>).</a:t>
            </a:r>
          </a:p>
        </p:txBody>
      </p:sp>
      <p:pic>
        <p:nvPicPr>
          <p:cNvPr id="154" name="lwd5_1811_skew.png" descr="lwd5_1811_skew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66612" y="5063657"/>
            <a:ext cx="11071576" cy="38247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Multiple Transform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Multiple Transforms</a:t>
            </a:r>
          </a:p>
        </p:txBody>
      </p:sp>
      <p:sp>
        <p:nvSpPr>
          <p:cNvPr id="157" name="You can apply more than one transform type in a declaration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You can apply more than one transform type in a declaration:</a:t>
            </a:r>
          </a:p>
          <a:p>
            <a:pPr marL="457200" marR="457200" indent="0" algn="just" defTabSz="457200">
              <a:spcBef>
                <a:spcPts val="24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img:hover, img:focus {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transform: scale(1.5) rotate(-5deg) translate(50px,30px);</a:t>
            </a:r>
          </a:p>
          <a:p>
            <a:pPr marL="457200" marR="457200" indent="0" algn="just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457200" marR="457200" indent="0" algn="just" defTabSz="457200">
              <a:spcBef>
                <a:spcPts val="1200"/>
              </a:spcBef>
              <a:buSzTx/>
              <a:buNone/>
              <a:defRPr sz="10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endParaRPr/>
          </a:p>
          <a:p>
            <a:pPr marL="0" indent="0">
              <a:buSzTx/>
              <a:buNone/>
            </a:pPr>
            <a:r>
              <a:t>They’re applied in the order in which they’re listed. Order matters in the final result.</a:t>
            </a:r>
          </a:p>
          <a:p>
            <a:pPr marL="0" indent="0">
              <a:spcBef>
                <a:spcPts val="6000"/>
              </a:spcBef>
              <a:buSzTx/>
              <a:buNone/>
              <a:defRPr sz="2700"/>
            </a:pPr>
            <a:r>
              <a:rPr>
                <a:solidFill>
                  <a:schemeClr val="accent4"/>
                </a:solidFill>
              </a:rPr>
              <a:t>NOTE: </a:t>
            </a:r>
            <a:r>
              <a:t>If you apply a transform on an element in a different state (for example,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:hover</a:t>
            </a:r>
            <a:r>
              <a:t>), repeat all transforms applied so far to that element or they will be overwritten.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moothing Out Transform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Smoothing Out Transformations</a:t>
            </a:r>
          </a:p>
        </p:txBody>
      </p:sp>
      <p:sp>
        <p:nvSpPr>
          <p:cNvPr id="160" name="Smooth out a transform using the transition property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Smooth out a transform using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transition</a:t>
            </a:r>
            <a:r>
              <a:t> property.</a:t>
            </a:r>
          </a:p>
          <a:p>
            <a:pPr marL="0" indent="0">
              <a:buSzTx/>
              <a:buNone/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Example:</a:t>
            </a:r>
          </a:p>
          <a:p>
            <a:pPr marL="0" indent="0">
              <a:spcBef>
                <a:spcPts val="0"/>
              </a:spcBef>
              <a:buSzTx/>
              <a:buNone/>
            </a:pPr>
            <a:r>
              <a:t>Make an element appear to rotate smoothly when the mouse moves over it or when it’s in focus:</a:t>
            </a:r>
          </a:p>
          <a:p>
            <a:pPr marL="0" lvl="3" indent="685800">
              <a:spcBef>
                <a:spcPts val="42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a:hover img.twist, a:focus img.twist {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transform: rotate(-5deg);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img.twist {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transition-property: transform;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transition-duration: .3s;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3-D Transform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3-D Transforms</a:t>
            </a:r>
          </a:p>
        </p:txBody>
      </p:sp>
      <p:sp>
        <p:nvSpPr>
          <p:cNvPr id="163" name="You can apply perspective to element boxes to make them appear as though they’re in a 3-D space."/>
          <p:cNvSpPr txBox="1">
            <a:spLocks noGrp="1"/>
          </p:cNvSpPr>
          <p:nvPr>
            <p:ph type="body" idx="1"/>
          </p:nvPr>
        </p:nvSpPr>
        <p:spPr>
          <a:xfrm>
            <a:off x="999579" y="2619573"/>
            <a:ext cx="11099801" cy="683994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You can apply perspective to element boxes to make them appear as though they’re in a 3-D space. </a:t>
            </a:r>
          </a:p>
        </p:txBody>
      </p:sp>
      <p:pic>
        <p:nvPicPr>
          <p:cNvPr id="164" name="lwd5_1815_3dtransform.png" descr="lwd5_1815_3dtransfor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6586" y="3946269"/>
            <a:ext cx="12365787" cy="33562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3-D Transforms (cont’d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3-D Transforms (cont’d)</a:t>
            </a:r>
          </a:p>
        </p:txBody>
      </p:sp>
      <p:sp>
        <p:nvSpPr>
          <p:cNvPr id="167" name="Apply the perspective property to the containing element (the lower the value, the more extreme the perspective):…"/>
          <p:cNvSpPr txBox="1">
            <a:spLocks noGrp="1"/>
          </p:cNvSpPr>
          <p:nvPr>
            <p:ph type="body" idx="1"/>
          </p:nvPr>
        </p:nvSpPr>
        <p:spPr>
          <a:xfrm>
            <a:off x="999579" y="2384921"/>
            <a:ext cx="11099801" cy="6376095"/>
          </a:xfrm>
          <a:prstGeom prst="rect">
            <a:avLst/>
          </a:prstGeom>
        </p:spPr>
        <p:txBody>
          <a:bodyPr/>
          <a:lstStyle/>
          <a:p>
            <a:r>
              <a:t>Apply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perspective</a:t>
            </a:r>
            <a:r>
              <a:t> property to the containing element (the lower the value, the more extreme the perspective):</a:t>
            </a:r>
          </a:p>
          <a:p>
            <a:pPr marL="0" lvl="3" indent="685800">
              <a:spcBef>
                <a:spcPts val="2000"/>
              </a:spcBef>
              <a:buSzTx/>
              <a:buNone/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ul {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...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perspective: 600;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r>
              <a:t>Apply one of the 3-D transform functions to each child element:</a:t>
            </a:r>
          </a:p>
          <a:p>
            <a:pPr marL="0" lvl="3" indent="685800">
              <a:spcBef>
                <a:spcPts val="2000"/>
              </a:spcBef>
              <a:buSzTx/>
              <a:buNone/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li {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...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transform: rotateX(45deg);</a:t>
            </a:r>
          </a:p>
          <a:p>
            <a:pPr marL="0" lvl="3" indent="685800">
              <a:spcBef>
                <a:spcPts val="0"/>
              </a:spcBef>
              <a:buSzTx/>
              <a:buNone/>
              <a:defRPr sz="240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Intro to Keyframe Anim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Intro to Keyframe Animation</a:t>
            </a:r>
          </a:p>
        </p:txBody>
      </p:sp>
      <p:sp>
        <p:nvSpPr>
          <p:cNvPr id="170" name="Keyframe animation enables you to create transitions between a series of states (keyframes):…"/>
          <p:cNvSpPr txBox="1">
            <a:spLocks noGrp="1"/>
          </p:cNvSpPr>
          <p:nvPr>
            <p:ph type="body" sz="half" idx="1"/>
          </p:nvPr>
        </p:nvSpPr>
        <p:spPr>
          <a:xfrm>
            <a:off x="4553594" y="2638425"/>
            <a:ext cx="8222606" cy="582295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Keyframe animation</a:t>
            </a:r>
            <a:r>
              <a:t> enables you to create transitions between a series of states (keyframes):</a:t>
            </a:r>
          </a:p>
          <a:p>
            <a:pPr marL="1164166" lvl="1" indent="-529166">
              <a:buSzPct val="100000"/>
              <a:buAutoNum type="arabicPeriod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Establish the keyframes</a:t>
            </a:r>
            <a:r>
              <a:t> with a @keyframes rule:</a:t>
            </a:r>
          </a:p>
          <a:p>
            <a:pPr marL="457200" marR="457200" lvl="3" indent="685800" algn="just" defTabSz="457200">
              <a:spcBef>
                <a:spcPts val="1200"/>
              </a:spcBef>
              <a:buSzTx/>
              <a:buNone/>
              <a:defRPr sz="2200" i="1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i="0"/>
              <a:t>@keyframes </a:t>
            </a:r>
            <a:r>
              <a:t>animation-name</a:t>
            </a:r>
            <a:r>
              <a:rPr i="0">
                <a:solidFill>
                  <a:srgbClr val="FF7B00"/>
                </a:solidFill>
              </a:rPr>
              <a:t> </a:t>
            </a:r>
            <a:r>
              <a:rPr i="0"/>
              <a:t>{</a:t>
            </a:r>
            <a:r>
              <a:rPr i="0">
                <a:solidFill>
                  <a:srgbClr val="FF7B00"/>
                </a:solidFill>
              </a:rPr>
              <a:t> </a:t>
            </a:r>
          </a:p>
          <a:p>
            <a:pPr marL="457200" marR="457200" lvl="3" indent="685800" algn="just" defTabSz="457200">
              <a:spcBef>
                <a:spcPts val="0"/>
              </a:spcBef>
              <a:buSzTx/>
              <a:buNone/>
              <a:defRPr sz="2200" i="1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i="0">
                <a:solidFill>
                  <a:srgbClr val="FF7B00"/>
                </a:solidFill>
              </a:rPr>
              <a:t>  </a:t>
            </a:r>
            <a:r>
              <a:t>keyframe</a:t>
            </a:r>
            <a:r>
              <a:rPr i="0"/>
              <a:t> { </a:t>
            </a:r>
            <a:r>
              <a:t>property: value;</a:t>
            </a:r>
            <a:r>
              <a:rPr i="0">
                <a:solidFill>
                  <a:srgbClr val="FF7B00"/>
                </a:solidFill>
              </a:rPr>
              <a:t> </a:t>
            </a:r>
            <a:r>
              <a:rPr i="0"/>
              <a:t>} </a:t>
            </a:r>
          </a:p>
          <a:p>
            <a:pPr marL="457200" marR="457200" lvl="3" indent="685800" algn="just" defTabSz="457200">
              <a:spcBef>
                <a:spcPts val="0"/>
              </a:spcBef>
              <a:buSzTx/>
              <a:buNone/>
              <a:defRPr sz="2200" i="1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i="0"/>
              <a:t> </a:t>
            </a:r>
            <a:r>
              <a:rPr i="0">
                <a:solidFill>
                  <a:srgbClr val="A6AAA9"/>
                </a:solidFill>
              </a:rPr>
              <a:t> </a:t>
            </a:r>
            <a:r>
              <a:rPr>
                <a:solidFill>
                  <a:srgbClr val="A6AAA9"/>
                </a:solidFill>
              </a:rPr>
              <a:t>/* additional keyframes */</a:t>
            </a:r>
            <a:endParaRPr i="0"/>
          </a:p>
          <a:p>
            <a:pPr marL="457200" marR="457200" lvl="3" indent="685800" algn="just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1164166" lvl="1" indent="-529166">
              <a:buSzPct val="100000"/>
              <a:buAutoNum type="arabicPeriod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Apply animation properties</a:t>
            </a:r>
            <a:r>
              <a:t> to the element(s) that will be animated.</a:t>
            </a:r>
          </a:p>
        </p:txBody>
      </p:sp>
      <p:pic>
        <p:nvPicPr>
          <p:cNvPr id="171" name="lwd5_1818_magicanim.png" descr="lwd5_1818_magicani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39800" y="2374900"/>
            <a:ext cx="3378200" cy="6350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Intro to Keyframe Animation (cont’d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Intro to Keyframe Animation (cont’d)</a:t>
            </a:r>
          </a:p>
        </p:txBody>
      </p:sp>
      <p:sp>
        <p:nvSpPr>
          <p:cNvPr id="174" name="Keyframes establish colors at each point in the animation and give the sequence a name (“rainbow&quot;):…"/>
          <p:cNvSpPr txBox="1">
            <a:spLocks noGrp="1"/>
          </p:cNvSpPr>
          <p:nvPr>
            <p:ph type="body" idx="1"/>
          </p:nvPr>
        </p:nvSpPr>
        <p:spPr>
          <a:xfrm>
            <a:off x="559296" y="2713682"/>
            <a:ext cx="11980367" cy="5291833"/>
          </a:xfrm>
          <a:prstGeom prst="rect">
            <a:avLst/>
          </a:prstGeom>
        </p:spPr>
        <p:txBody>
          <a:bodyPr numCol="2" spcCol="599018"/>
          <a:lstStyle/>
          <a:p>
            <a:pPr marL="0" indent="0">
              <a:buSzTx/>
              <a:buNone/>
              <a:defRPr sz="2400" b="1">
                <a:latin typeface="+mj-lt"/>
                <a:ea typeface="+mj-ea"/>
                <a:cs typeface="+mj-cs"/>
                <a:sym typeface="Helvetica"/>
              </a:defRPr>
            </a:pPr>
            <a:r>
              <a:t>Keyframes establish colors at each point in the animation and give the sequence a name (“rainbow"):</a:t>
            </a:r>
          </a:p>
          <a:p>
            <a:pPr marL="0" indent="0" defTabSz="457200">
              <a:spcBef>
                <a:spcPts val="20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@keyframes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rainbow</a:t>
            </a:r>
            <a:r>
              <a:t> {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0% { background-color: red; }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20% { background-color: orange; }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40% { background-color: yellow; }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60% { background-color: green; }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80% { background-color: blue; }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100% { background-color: purple; }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0" indent="0">
              <a:buSzTx/>
              <a:buNone/>
              <a:defRPr sz="2400" b="1">
                <a:latin typeface="+mj-lt"/>
                <a:ea typeface="+mj-ea"/>
                <a:cs typeface="+mj-cs"/>
                <a:sym typeface="Helvetica"/>
              </a:defRPr>
            </a:pPr>
            <a:r>
              <a:t>The animation properties are applied to the animated element (including which keyframe sequence to use):</a:t>
            </a:r>
          </a:p>
          <a:p>
            <a:pPr marL="0" indent="0" defTabSz="457200">
              <a:spcBef>
                <a:spcPts val="20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#magic {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…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animation-name: rainbow;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animation-duration: 5s;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animation-timing-function: linear;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animation-iteration-count: infinite;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animation-direction: alternate;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SS Transi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CSS Transitions</a:t>
            </a:r>
          </a:p>
        </p:txBody>
      </p:sp>
      <p:sp>
        <p:nvSpPr>
          <p:cNvPr id="94" name="CSS transitions create a smooth change from one state to another.…"/>
          <p:cNvSpPr txBox="1">
            <a:spLocks noGrp="1"/>
          </p:cNvSpPr>
          <p:nvPr>
            <p:ph type="body" sz="half" idx="1"/>
          </p:nvPr>
        </p:nvSpPr>
        <p:spPr>
          <a:xfrm>
            <a:off x="850900" y="2665858"/>
            <a:ext cx="6525717" cy="6174484"/>
          </a:xfrm>
          <a:prstGeom prst="rect">
            <a:avLst/>
          </a:prstGeom>
        </p:spPr>
        <p:txBody>
          <a:bodyPr/>
          <a:lstStyle/>
          <a:p>
            <a:pPr marL="440055" indent="-440055" defTabSz="578358">
              <a:spcBef>
                <a:spcPts val="2900"/>
              </a:spcBef>
              <a:defRPr sz="2970"/>
            </a:pPr>
            <a:r>
              <a:t>CSS transitions create a smooth change from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one state to another</a:t>
            </a:r>
            <a:r>
              <a:t>.</a:t>
            </a:r>
            <a:endParaRPr b="1">
              <a:latin typeface="+mj-lt"/>
              <a:ea typeface="+mj-ea"/>
              <a:cs typeface="+mj-cs"/>
              <a:sym typeface="Helvetica"/>
            </a:endParaRPr>
          </a:p>
          <a:p>
            <a:pPr marL="440055" indent="-440055" defTabSz="578358">
              <a:spcBef>
                <a:spcPts val="2900"/>
              </a:spcBef>
              <a:defRPr sz="2970"/>
            </a:pPr>
            <a:r>
              <a:t>They fill in the frames in between (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tweening</a:t>
            </a:r>
            <a:r>
              <a:t>).</a:t>
            </a:r>
          </a:p>
          <a:p>
            <a:pPr marL="440055" indent="-440055" defTabSz="578358">
              <a:spcBef>
                <a:spcPts val="2900"/>
              </a:spcBef>
              <a:defRPr sz="297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Example: </a:t>
            </a:r>
            <a:r>
              <a:t>Gradually changing a button from red to blue (through purple) when the mouse pointer hovers over it.</a:t>
            </a:r>
            <a:br/>
            <a:r>
              <a:t>State 1: Default</a:t>
            </a:r>
            <a:br/>
            <a:r>
              <a:t>State 2: When the mouse is over the element</a:t>
            </a:r>
          </a:p>
        </p:txBody>
      </p:sp>
      <p:pic>
        <p:nvPicPr>
          <p:cNvPr id="95" name="lwd5_1801_transition.png" descr="lwd5_1801_transitio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67765" y="2817415"/>
            <a:ext cx="3832070" cy="45296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ransition Propert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Transition Properties</a:t>
            </a:r>
          </a:p>
        </p:txBody>
      </p:sp>
      <p:sp>
        <p:nvSpPr>
          <p:cNvPr id="98" name="transition-property Which CSS property to chang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600"/>
              </a:spcBef>
              <a:buSzTx/>
              <a:buNone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transition-property</a:t>
            </a:r>
            <a:b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</a:br>
            <a:r>
              <a:t>Which CSS property to change</a:t>
            </a:r>
          </a:p>
          <a:p>
            <a:pPr marL="0" indent="0">
              <a:spcBef>
                <a:spcPts val="3600"/>
              </a:spcBef>
              <a:buSzTx/>
              <a:buNone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transition-duration</a:t>
            </a:r>
            <a:r>
              <a:t/>
            </a:r>
            <a:br/>
            <a:r>
              <a:t>How long the transition should take in seconds (or milliseconds)</a:t>
            </a:r>
          </a:p>
          <a:p>
            <a:pPr marL="0" indent="0">
              <a:spcBef>
                <a:spcPts val="3600"/>
              </a:spcBef>
              <a:buSzTx/>
              <a:buNone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transition-timing-function</a:t>
            </a:r>
            <a:r>
              <a:t/>
            </a:r>
            <a:br/>
            <a:r>
              <a:t>The manner in which the transition accelerates</a:t>
            </a:r>
          </a:p>
          <a:p>
            <a:pPr marL="0" indent="0">
              <a:spcBef>
                <a:spcPts val="3600"/>
              </a:spcBef>
              <a:buSzTx/>
              <a:buNone/>
            </a:pPr>
            <a:r>
              <a: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rPr>
              <a:t>transition-delay</a:t>
            </a:r>
            <a:r>
              <a:t/>
            </a:r>
            <a:br/>
            <a:r>
              <a:t>Whether there should be a pause before the transition starts and how long that pause should be (in seconds)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pecifying the Proper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Specifying the Property</a:t>
            </a:r>
          </a:p>
        </p:txBody>
      </p:sp>
      <p:sp>
        <p:nvSpPr>
          <p:cNvPr id="101" name="transition-property…"/>
          <p:cNvSpPr txBox="1">
            <a:spLocks noGrp="1"/>
          </p:cNvSpPr>
          <p:nvPr>
            <p:ph type="body" idx="1"/>
          </p:nvPr>
        </p:nvSpPr>
        <p:spPr>
          <a:xfrm>
            <a:off x="952500" y="2148681"/>
            <a:ext cx="11099800" cy="6741319"/>
          </a:xfrm>
          <a:prstGeom prst="rect">
            <a:avLst/>
          </a:prstGeom>
        </p:spPr>
        <p:txBody>
          <a:bodyPr/>
          <a:lstStyle/>
          <a:p>
            <a:pPr marL="0" indent="0" algn="ctr" defTabSz="543305">
              <a:spcBef>
                <a:spcPts val="2700"/>
              </a:spcBef>
              <a:buSzTx/>
              <a:buNone/>
              <a:defRPr sz="279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transition-property</a:t>
            </a:r>
          </a:p>
          <a:p>
            <a:pPr marL="0" indent="0" defTabSz="543305">
              <a:spcBef>
                <a:spcPts val="2700"/>
              </a:spcBef>
              <a:buSzTx/>
              <a:buNone/>
              <a:defRPr sz="279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Property-name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all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none</a:t>
            </a:r>
          </a:p>
          <a:p>
            <a:pPr marL="0" indent="0" defTabSz="543305">
              <a:spcBef>
                <a:spcPts val="2200"/>
              </a:spcBef>
              <a:buSzTx/>
              <a:buNone/>
              <a:defRPr sz="279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Identifies the property</a:t>
            </a:r>
            <a:r>
              <a:t> that will receive a transition when it changes state. </a:t>
            </a:r>
          </a:p>
          <a:p>
            <a:pPr marL="0" indent="0" defTabSz="543305">
              <a:spcBef>
                <a:spcPts val="2200"/>
              </a:spcBef>
              <a:buSzTx/>
              <a:buNone/>
              <a:defRPr sz="2790"/>
            </a:pPr>
            <a:r>
              <a:t>Here, we want to smooth out the change in background color when the color changes from hovering or focus:</a:t>
            </a:r>
          </a:p>
          <a:p>
            <a:pPr marL="425195" marR="425195" lvl="2" indent="425195" algn="just" defTabSz="425195">
              <a:spcBef>
                <a:spcPts val="330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.smooth { 	</a:t>
            </a:r>
          </a:p>
          <a:p>
            <a:pPr marL="425195" marR="425195" lvl="2" indent="425195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...</a:t>
            </a:r>
          </a:p>
          <a:p>
            <a:pPr marL="425195" marR="425195" lvl="2" indent="425195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color: #fff; </a:t>
            </a:r>
          </a:p>
          <a:p>
            <a:pPr marL="425195" marR="425195" lvl="2" indent="425195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background-color: mediumblue; </a:t>
            </a:r>
          </a:p>
          <a:p>
            <a:pPr marL="425195" marR="425195" lvl="2" indent="425195" algn="just" defTabSz="425195">
              <a:spcBef>
                <a:spcPts val="0"/>
              </a:spcBef>
              <a:buSzTx/>
              <a:buNone/>
              <a:defRPr sz="2046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transition-property: background-color; </a:t>
            </a:r>
            <a:endParaRPr>
              <a:solidFill>
                <a:srgbClr val="000000"/>
              </a:solidFill>
            </a:endParaRPr>
          </a:p>
          <a:p>
            <a:pPr marL="425195" marR="425195" lvl="2" indent="425195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425195" marR="425195" lvl="2" indent="425195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.smooth:hover, .smooth:focus { </a:t>
            </a:r>
          </a:p>
          <a:p>
            <a:pPr marL="425195" marR="425195" lvl="2" indent="425195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background-color: red; </a:t>
            </a:r>
          </a:p>
          <a:p>
            <a:pPr marL="425195" marR="425195" lvl="2" indent="425195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Defining Dur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Defining Duration</a:t>
            </a:r>
          </a:p>
        </p:txBody>
      </p:sp>
      <p:sp>
        <p:nvSpPr>
          <p:cNvPr id="104" name="transition-duration…"/>
          <p:cNvSpPr txBox="1">
            <a:spLocks noGrp="1"/>
          </p:cNvSpPr>
          <p:nvPr>
            <p:ph type="body" idx="1"/>
          </p:nvPr>
        </p:nvSpPr>
        <p:spPr>
          <a:xfrm>
            <a:off x="952500" y="2148681"/>
            <a:ext cx="11099800" cy="6741319"/>
          </a:xfrm>
          <a:prstGeom prst="rect">
            <a:avLst/>
          </a:prstGeom>
        </p:spPr>
        <p:txBody>
          <a:bodyPr/>
          <a:lstStyle/>
          <a:p>
            <a:pPr marL="0" indent="0" algn="ctr" defTabSz="543305">
              <a:spcBef>
                <a:spcPts val="2700"/>
              </a:spcBef>
              <a:buSzTx/>
              <a:buNone/>
              <a:defRPr sz="279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transition-duration</a:t>
            </a:r>
          </a:p>
          <a:p>
            <a:pPr marL="0" indent="0" defTabSz="543305">
              <a:spcBef>
                <a:spcPts val="2700"/>
              </a:spcBef>
              <a:buSzTx/>
              <a:buNone/>
              <a:defRPr sz="279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 i="1">
                <a:latin typeface="+mj-lt"/>
                <a:ea typeface="+mj-ea"/>
                <a:cs typeface="+mj-cs"/>
                <a:sym typeface="Helvetica"/>
              </a:rPr>
              <a:t>Time</a:t>
            </a:r>
          </a:p>
          <a:p>
            <a:pPr marL="0" indent="0" defTabSz="543305">
              <a:spcBef>
                <a:spcPts val="2200"/>
              </a:spcBef>
              <a:buSzTx/>
              <a:buNone/>
              <a:defRPr sz="2790"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Identifies how much time</a:t>
            </a:r>
            <a:r>
              <a:t> the transition will take. It’s usually specified in seconds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</a:t>
            </a:r>
            <a:r>
              <a:t>) or milliseconds (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ms</a:t>
            </a:r>
            <a:r>
              <a:t>). </a:t>
            </a:r>
          </a:p>
          <a:p>
            <a:pPr marL="0" indent="0" defTabSz="543305">
              <a:spcBef>
                <a:spcPts val="2200"/>
              </a:spcBef>
              <a:buSzTx/>
              <a:buNone/>
              <a:defRPr sz="2790"/>
            </a:pPr>
            <a:r>
              <a:t>In this example, the transition from blue to red takes .3 seconds:</a:t>
            </a:r>
          </a:p>
          <a:p>
            <a:pPr marL="425195" marR="425195" lvl="2" indent="425195" algn="just" defTabSz="425195">
              <a:spcBef>
                <a:spcPts val="330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.smooth { 	</a:t>
            </a:r>
          </a:p>
          <a:p>
            <a:pPr marL="425195" marR="425195" lvl="2" indent="425195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...</a:t>
            </a:r>
          </a:p>
          <a:p>
            <a:pPr marL="425195" marR="425195" lvl="2" indent="425195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color: #fff; </a:t>
            </a:r>
          </a:p>
          <a:p>
            <a:pPr marL="425195" marR="425195" lvl="2" indent="425195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background-color: mediumblue; </a:t>
            </a:r>
          </a:p>
          <a:p>
            <a:pPr marL="425195" marR="425195" lvl="2" indent="425195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transition-property: background-color;</a:t>
            </a:r>
            <a:endParaRPr b="1">
              <a:solidFill>
                <a:schemeClr val="accent4">
                  <a:hueOff val="384618"/>
                  <a:satOff val="3869"/>
                  <a:lumOff val="5802"/>
                </a:schemeClr>
              </a:solidFill>
            </a:endParaRPr>
          </a:p>
          <a:p>
            <a:pPr marL="425195" marR="425195" lvl="2" indent="425195" algn="just" defTabSz="425195">
              <a:spcBef>
                <a:spcPts val="0"/>
              </a:spcBef>
              <a:buSzTx/>
              <a:buNone/>
              <a:defRPr sz="2046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  transition-duration: .3s; </a:t>
            </a:r>
            <a:endParaRPr>
              <a:solidFill>
                <a:srgbClr val="000000"/>
              </a:solidFill>
            </a:endParaRPr>
          </a:p>
          <a:p>
            <a:pPr marL="425195" marR="425195" lvl="2" indent="425195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  <a:p>
            <a:pPr marL="425195" marR="425195" lvl="2" indent="425195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.smooth:hover, .smooth:focus { </a:t>
            </a:r>
          </a:p>
          <a:p>
            <a:pPr marL="425195" marR="425195" lvl="2" indent="425195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background-color: red; </a:t>
            </a:r>
          </a:p>
          <a:p>
            <a:pPr marL="425195" marR="425195" lvl="2" indent="425195" algn="just" defTabSz="425195">
              <a:spcBef>
                <a:spcPts val="0"/>
              </a:spcBef>
              <a:buSzTx/>
              <a:buNone/>
              <a:defRPr sz="2046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iming Func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Timing Functions</a:t>
            </a:r>
          </a:p>
        </p:txBody>
      </p:sp>
      <p:sp>
        <p:nvSpPr>
          <p:cNvPr id="107" name="transition-timing-function…"/>
          <p:cNvSpPr txBox="1">
            <a:spLocks noGrp="1"/>
          </p:cNvSpPr>
          <p:nvPr>
            <p:ph type="body" idx="1"/>
          </p:nvPr>
        </p:nvSpPr>
        <p:spPr>
          <a:xfrm>
            <a:off x="952500" y="24003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  <a:defRPr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transition-timing-function</a:t>
            </a:r>
          </a:p>
          <a:p>
            <a:pPr marL="0" indent="0">
              <a:buSzTx/>
              <a:buNone/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Values:</a:t>
            </a:r>
            <a:r>
              <a:t>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ease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linear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ease-in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ease-out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ease-in-out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step-start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step-end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steps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cubic-bezier(</a:t>
            </a:r>
            <a:r>
              <a:rPr i="1">
                <a:latin typeface="Courier"/>
                <a:ea typeface="Courier"/>
                <a:cs typeface="Courier"/>
                <a:sym typeface="Courier"/>
              </a:rPr>
              <a:t>#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,</a:t>
            </a:r>
            <a:r>
              <a:rPr i="1">
                <a:latin typeface="Courier"/>
                <a:ea typeface="Courier"/>
                <a:cs typeface="Courier"/>
                <a:sym typeface="Courier"/>
              </a:rPr>
              <a:t>#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,</a:t>
            </a:r>
            <a:r>
              <a:rPr i="1">
                <a:latin typeface="Courier"/>
                <a:ea typeface="Courier"/>
                <a:cs typeface="Courier"/>
                <a:sym typeface="Courier"/>
              </a:rPr>
              <a:t>#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,</a:t>
            </a:r>
            <a:r>
              <a:rPr i="1">
                <a:latin typeface="Courier"/>
                <a:ea typeface="Courier"/>
                <a:cs typeface="Courier"/>
                <a:sym typeface="Courier"/>
              </a:rPr>
              <a:t>#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)</a:t>
            </a:r>
          </a:p>
          <a:p>
            <a:pPr marL="370416" indent="-370416">
              <a:spcBef>
                <a:spcPts val="3600"/>
              </a:spcBef>
            </a:pPr>
            <a:r>
              <a:t>The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timing function</a:t>
            </a:r>
            <a:r>
              <a:t> describes the way the transition accelerates or decelerates over time. </a:t>
            </a:r>
          </a:p>
          <a:p>
            <a:pPr marL="370416" indent="-370416">
              <a:spcBef>
                <a:spcPts val="3600"/>
              </a:spcBef>
            </a:pPr>
            <a:r>
              <a:t>It has a big impact on the feel and believability of the animation.</a:t>
            </a:r>
          </a:p>
          <a:p>
            <a:pPr marL="370416" indent="-370416">
              <a:spcBef>
                <a:spcPts val="3600"/>
              </a:spcBef>
            </a:pPr>
            <a:r>
              <a:t>The default is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ease</a:t>
            </a:r>
            <a:r>
              <a:t>, which starts slowly, accelerates quickly, then slows down again at the end.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ming Function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72357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Timing Functions (cont’d)</a:t>
            </a:r>
          </a:p>
        </p:txBody>
      </p:sp>
      <p:sp>
        <p:nvSpPr>
          <p:cNvPr id="110" name="linear: Stays consistent from beginning to end, feels mechanical…"/>
          <p:cNvSpPr txBox="1">
            <a:spLocks noGrp="1"/>
          </p:cNvSpPr>
          <p:nvPr>
            <p:ph type="body" idx="1"/>
          </p:nvPr>
        </p:nvSpPr>
        <p:spPr>
          <a:xfrm>
            <a:off x="952500" y="1980406"/>
            <a:ext cx="11099800" cy="6909594"/>
          </a:xfrm>
          <a:prstGeom prst="rect">
            <a:avLst/>
          </a:prstGeom>
        </p:spPr>
        <p:txBody>
          <a:bodyPr/>
          <a:lstStyle/>
          <a:p>
            <a:pPr marL="386715" indent="-386715" defTabSz="508254">
              <a:spcBef>
                <a:spcPts val="2600"/>
              </a:spcBef>
              <a:defRPr sz="261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linear</a:t>
            </a:r>
            <a:r>
              <a:t>: Stays consistent from beginning to end, feels mechanical</a:t>
            </a:r>
          </a:p>
          <a:p>
            <a:pPr marL="386715" indent="-386715" defTabSz="508254">
              <a:spcBef>
                <a:spcPts val="2600"/>
              </a:spcBef>
              <a:defRPr sz="261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ease-in</a:t>
            </a:r>
            <a:r>
              <a:t>: Starts slowly, then speeds up</a:t>
            </a:r>
          </a:p>
          <a:p>
            <a:pPr marL="386715" indent="-386715" defTabSz="508254">
              <a:spcBef>
                <a:spcPts val="2600"/>
              </a:spcBef>
              <a:defRPr sz="261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ease-out</a:t>
            </a:r>
            <a:r>
              <a:t>: Starts quickly, then slows down</a:t>
            </a:r>
          </a:p>
          <a:p>
            <a:pPr marL="386715" indent="-386715" defTabSz="508254">
              <a:spcBef>
                <a:spcPts val="2600"/>
              </a:spcBef>
              <a:defRPr sz="261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ease-in-out</a:t>
            </a:r>
            <a:r>
              <a:t>: Similar to ease, but with less acceleration in the middle</a:t>
            </a:r>
          </a:p>
          <a:p>
            <a:pPr marL="386715" indent="-386715" defTabSz="508254">
              <a:spcBef>
                <a:spcPts val="2600"/>
              </a:spcBef>
              <a:defRPr sz="261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cubic-bezier(</a:t>
            </a:r>
            <a:r>
              <a:rPr b="1" i="1">
                <a:latin typeface="Courier"/>
                <a:ea typeface="Courier"/>
                <a:cs typeface="Courier"/>
                <a:sym typeface="Courier"/>
              </a:rPr>
              <a:t>#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,</a:t>
            </a:r>
            <a:r>
              <a:rPr b="1" i="1">
                <a:latin typeface="Courier"/>
                <a:ea typeface="Courier"/>
                <a:cs typeface="Courier"/>
                <a:sym typeface="Courier"/>
              </a:rPr>
              <a:t>#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,</a:t>
            </a:r>
            <a:r>
              <a:rPr b="1" i="1">
                <a:latin typeface="Courier"/>
                <a:ea typeface="Courier"/>
                <a:cs typeface="Courier"/>
                <a:sym typeface="Courier"/>
              </a:rPr>
              <a:t>#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,</a:t>
            </a:r>
            <a:r>
              <a:rPr b="1" i="1">
                <a:latin typeface="Courier"/>
                <a:ea typeface="Courier"/>
                <a:cs typeface="Courier"/>
                <a:sym typeface="Courier"/>
              </a:rPr>
              <a:t>#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)</a:t>
            </a:r>
            <a:r>
              <a:t>: Defines a curve that plots acceleration </a:t>
            </a:r>
          </a:p>
          <a:p>
            <a:pPr marL="386715" indent="-386715" defTabSz="508254">
              <a:spcBef>
                <a:spcPts val="2600"/>
              </a:spcBef>
              <a:defRPr sz="261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steps(</a:t>
            </a:r>
            <a:r>
              <a:rPr b="1" i="1">
                <a:latin typeface="+mj-lt"/>
                <a:ea typeface="+mj-ea"/>
                <a:cs typeface="+mj-cs"/>
                <a:sym typeface="Helvetica"/>
              </a:rPr>
              <a:t>#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,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start </a:t>
            </a:r>
            <a:r>
              <a:rPr i="1"/>
              <a:t>or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 end)</a:t>
            </a:r>
            <a:r>
              <a:t>: Divides the animation into a number of steps. The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start</a:t>
            </a:r>
            <a:r>
              <a:t> and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end</a:t>
            </a:r>
            <a:r>
              <a:t> keywords indicate whether that transition happens at the beginning or end of each step.</a:t>
            </a:r>
          </a:p>
          <a:p>
            <a:pPr marL="386715" indent="-386715" defTabSz="508254">
              <a:spcBef>
                <a:spcPts val="2600"/>
              </a:spcBef>
              <a:defRPr sz="261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step-start</a:t>
            </a:r>
            <a:r>
              <a:t>: Changes states in one step, at the beginning of the duration time</a:t>
            </a:r>
          </a:p>
          <a:p>
            <a:pPr marL="386715" indent="-386715" defTabSz="508254">
              <a:spcBef>
                <a:spcPts val="2600"/>
              </a:spcBef>
              <a:defRPr sz="261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step-end</a:t>
            </a:r>
            <a:r>
              <a:t>: Changes states in one step, at the end of the duration time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bic Bezier Curv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Cubic Bezier Curves</a:t>
            </a:r>
          </a:p>
        </p:txBody>
      </p:sp>
      <p:sp>
        <p:nvSpPr>
          <p:cNvPr id="113" name="Acceleration can be plotted using a Bezier curve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Acceleration can be plotted using a Bezier curve.</a:t>
            </a:r>
          </a:p>
          <a:p>
            <a:r>
              <a:t>Steep sections indicate quick rate of change; flat parts indicate slow rate of change.</a:t>
            </a:r>
          </a:p>
          <a:p>
            <a:r>
              <a:t>The curve is defined </a:t>
            </a:r>
            <a:br/>
            <a:r>
              <a:t>by the x,y coordinates</a:t>
            </a:r>
            <a:br/>
            <a:r>
              <a:t>of “handles” that </a:t>
            </a:r>
            <a:br/>
            <a:r>
              <a:t>control the curve. </a:t>
            </a:r>
          </a:p>
        </p:txBody>
      </p:sp>
      <p:pic>
        <p:nvPicPr>
          <p:cNvPr id="114" name="lwd5_1802_cubicbezier.png" descr="lwd5_1802_cubicbezi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60482" y="4705264"/>
            <a:ext cx="6792436" cy="40172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1497</Words>
  <Application>Microsoft Macintosh PowerPoint</Application>
  <PresentationFormat>Custom</PresentationFormat>
  <Paragraphs>194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White</vt:lpstr>
      <vt:lpstr>PowerPoint Presentation</vt:lpstr>
      <vt:lpstr>PowerPoint Presentation</vt:lpstr>
      <vt:lpstr>CSS Transitions</vt:lpstr>
      <vt:lpstr>Transition Properties</vt:lpstr>
      <vt:lpstr>Specifying the Property</vt:lpstr>
      <vt:lpstr>Defining Duration</vt:lpstr>
      <vt:lpstr>Timing Functions</vt:lpstr>
      <vt:lpstr>Timing Functions (cont’d)</vt:lpstr>
      <vt:lpstr>Cubic Bezier Curves</vt:lpstr>
      <vt:lpstr>Cubic Bezier Curves for Keywords</vt:lpstr>
      <vt:lpstr>Transition Delay</vt:lpstr>
      <vt:lpstr>Shorthand transition Property</vt:lpstr>
      <vt:lpstr>Transitioning Multiple Properties</vt:lpstr>
      <vt:lpstr>Making All Transitions Smooth</vt:lpstr>
      <vt:lpstr>CSS Transforms</vt:lpstr>
      <vt:lpstr>Transforming the Angle (rotate)</vt:lpstr>
      <vt:lpstr>Transform Origin</vt:lpstr>
      <vt:lpstr>Transforming Position (translate)</vt:lpstr>
      <vt:lpstr>Transforming Size (scale)</vt:lpstr>
      <vt:lpstr>Transforming Slant (skew)</vt:lpstr>
      <vt:lpstr>Multiple Transforms</vt:lpstr>
      <vt:lpstr>Smoothing Out Transformations</vt:lpstr>
      <vt:lpstr>3-D Transforms</vt:lpstr>
      <vt:lpstr>3-D Transforms (cont’d)</vt:lpstr>
      <vt:lpstr>Intro to Keyframe Animation</vt:lpstr>
      <vt:lpstr>Intro to Keyframe Animation (cont’d)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1</cp:revision>
  <dcterms:modified xsi:type="dcterms:W3CDTF">2018-09-21T13:09:27Z</dcterms:modified>
</cp:coreProperties>
</file>