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18693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PART I Ope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lide_footer.png" descr="slide_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662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# CHAPTER TITLE"/>
          <p:cNvSpPr txBox="1">
            <a:spLocks noGrp="1"/>
          </p:cNvSpPr>
          <p:nvPr>
            <p:ph type="body" sz="half" idx="13"/>
          </p:nvPr>
        </p:nvSpPr>
        <p:spPr>
          <a:xfrm>
            <a:off x="519633" y="2527300"/>
            <a:ext cx="11965534" cy="3302000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#</a:t>
            </a:r>
            <a:r>
              <a:rPr sz="4000"/>
              <a:t/>
            </a:r>
            <a:br>
              <a:rPr sz="4000"/>
            </a:br>
            <a:r>
              <a:rPr sz="6000"/>
              <a:t>CHAPTER TITLE</a:t>
            </a:r>
          </a:p>
        </p:txBody>
      </p:sp>
      <p:pic>
        <p:nvPicPr>
          <p:cNvPr id="18" name="partII_header.png" descr="partII_heade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0"/>
            <a:ext cx="13004801" cy="1676400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RT I title +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he internet vs. the web…"/>
          <p:cNvSpPr txBox="1">
            <a:spLocks noGrp="1"/>
          </p:cNvSpPr>
          <p:nvPr>
            <p:ph type="body" sz="half" idx="13"/>
          </p:nvPr>
        </p:nvSpPr>
        <p:spPr>
          <a:xfrm>
            <a:off x="2270621" y="3094260"/>
            <a:ext cx="9781679" cy="510584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The internet vs.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History of the web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servers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What browsers do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URLs</a:t>
            </a:r>
          </a:p>
          <a:p>
            <a:pPr marL="373379" indent="-373379" defTabSz="490727">
              <a:spcBef>
                <a:spcPts val="3500"/>
              </a:spcBef>
              <a:defRPr sz="3024" b="1">
                <a:latin typeface="+mj-lt"/>
                <a:ea typeface="+mj-ea"/>
                <a:cs typeface="+mj-cs"/>
                <a:sym typeface="Helvetica"/>
              </a:defRPr>
            </a:pPr>
            <a:r>
              <a:t>How web pages are constructed 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44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ART I title, cent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pic>
        <p:nvPicPr>
          <p:cNvPr id="65" name="footer.png" descr="foot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9850"/>
            <a:ext cx="11099800" cy="62865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sz="4000"/>
            </a:lvl1pPr>
            <a:lvl2pPr marL="0" indent="228600" algn="ctr">
              <a:buSzTx/>
              <a:buNone/>
              <a:defRPr sz="4000"/>
            </a:lvl2pPr>
            <a:lvl3pPr marL="0" indent="457200" algn="ctr">
              <a:buSzTx/>
              <a:buNone/>
              <a:defRPr sz="4000"/>
            </a:lvl3pPr>
            <a:lvl4pPr marL="0" indent="685800" algn="ctr">
              <a:buSzTx/>
              <a:buNone/>
              <a:defRPr sz="4000"/>
            </a:lvl4pPr>
            <a:lvl5pPr marL="0" indent="914400" algn="ctr"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ooter.png" descr="footer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9353550"/>
            <a:ext cx="13004800" cy="3937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"/>
          <p:cNvSpPr/>
          <p:nvPr/>
        </p:nvSpPr>
        <p:spPr>
          <a:xfrm>
            <a:off x="-12700" y="0"/>
            <a:ext cx="13124359" cy="230585"/>
          </a:xfrm>
          <a:prstGeom prst="rect">
            <a:avLst/>
          </a:prstGeom>
          <a:solidFill>
            <a:srgbClr val="27BDB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OVERVIEW"/>
          <p:cNvSpPr txBox="1"/>
          <p:nvPr/>
        </p:nvSpPr>
        <p:spPr>
          <a:xfrm>
            <a:off x="952500" y="533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4800" b="1">
                <a:solidFill>
                  <a:srgbClr val="53585F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OVERVIEW</a:t>
            </a:r>
          </a:p>
        </p:txBody>
      </p:sp>
      <p:sp>
        <p:nvSpPr>
          <p:cNvPr id="5" name="Line"/>
          <p:cNvSpPr/>
          <p:nvPr/>
        </p:nvSpPr>
        <p:spPr>
          <a:xfrm>
            <a:off x="1197470" y="207476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Line"/>
          <p:cNvSpPr/>
          <p:nvPr/>
        </p:nvSpPr>
        <p:spPr>
          <a:xfrm>
            <a:off x="1197470" y="1146323"/>
            <a:ext cx="1060986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" name="Title 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 xmlns:p14="http://schemas.microsoft.com/office/powerpoint/2010/main" spd="med"/>
  <p:txStyles>
    <p:title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1" i="0" u="none" strike="noStrike" cap="none" spc="0" baseline="0">
          <a:ln>
            <a:noFill/>
          </a:ln>
          <a:solidFill>
            <a:srgbClr val="53585F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53585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10 EMBEDDED MEDIA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8000">
                <a:latin typeface="+mj-lt"/>
                <a:ea typeface="+mj-ea"/>
                <a:cs typeface="+mj-cs"/>
                <a:sym typeface="Helvetica"/>
              </a:defRPr>
            </a:pPr>
            <a:r>
              <a:rPr sz="9000" b="1">
                <a:solidFill>
                  <a:srgbClr val="42D0D0"/>
                </a:solidFill>
              </a:rPr>
              <a:t>10</a:t>
            </a:r>
            <a:r>
              <a:rPr sz="4000"/>
              <a:t/>
            </a:r>
            <a:br>
              <a:rPr sz="4000"/>
            </a:br>
            <a:r>
              <a:rPr sz="6000">
                <a:latin typeface="+mn-lt"/>
                <a:ea typeface="+mn-ea"/>
                <a:cs typeface="+mn-cs"/>
                <a:sym typeface="Helvetica Light"/>
              </a:rPr>
              <a:t>EMBEDDED MEDIA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Video Formats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827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Video Formats (cont’d.)</a:t>
            </a:r>
          </a:p>
        </p:txBody>
      </p:sp>
      <p:sp>
        <p:nvSpPr>
          <p:cNvPr id="116" name="&lt;source&gt; &lt;/source&gt;…"/>
          <p:cNvSpPr txBox="1">
            <a:spLocks noGrp="1"/>
          </p:cNvSpPr>
          <p:nvPr>
            <p:ph type="body" idx="1"/>
          </p:nvPr>
        </p:nvSpPr>
        <p:spPr>
          <a:xfrm>
            <a:off x="952500" y="1854200"/>
            <a:ext cx="11099800" cy="663203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6000"/>
              </a:spcBef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&lt;source&gt; &lt;/source&gt;</a:t>
            </a:r>
          </a:p>
          <a:p>
            <a:pPr marL="0" indent="0">
              <a:buSzTx/>
              <a:buNone/>
              <a:defRPr sz="3000"/>
            </a:pPr>
            <a:r>
              <a:t>To provide several video format options, list them in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source</a:t>
            </a:r>
            <a:r>
              <a:t> elements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t> element.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The browser downloads the first file it supports, so put the videos with the smallest file sizes first.</a:t>
            </a:r>
          </a:p>
          <a:p>
            <a:pPr marL="457200" marR="457200" indent="0" defTabSz="457200">
              <a:spcBef>
                <a:spcPts val="600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&lt;video id="video" controls poster="img/poster.jpg"&gt;        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src="clip.webm" type="video/webm"&gt;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src="clip.mp4" type="video/mp4"&gt;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src="clip.ogg" type="video/ogg"&gt;       </a:t>
            </a:r>
            <a:endParaRPr>
              <a:solidFill>
                <a:srgbClr val="000000"/>
              </a:solidFill>
            </a:endParaRP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&lt;a href="clip.mp4"&gt;Download the MP4 of the clip.&lt;/a&gt;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&lt;/video&gt;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9750" y="4375150"/>
            <a:ext cx="6362700" cy="25019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&lt;audio&gt; &lt;/audio&gt;…"/>
          <p:cNvSpPr txBox="1"/>
          <p:nvPr/>
        </p:nvSpPr>
        <p:spPr>
          <a:xfrm>
            <a:off x="952500" y="2203450"/>
            <a:ext cx="11099800" cy="6440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pPr defTabSz="525779">
              <a:spcBef>
                <a:spcPts val="3700"/>
              </a:spcBef>
              <a:defRPr sz="243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&lt;audio&gt; &lt;/audio&gt;</a:t>
            </a:r>
          </a:p>
          <a:p>
            <a:pPr defTabSz="525779">
              <a:spcBef>
                <a:spcPts val="1000"/>
              </a:spcBef>
              <a:defRPr sz="243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&lt;source&gt; &lt;/source&gt;</a:t>
            </a:r>
          </a:p>
          <a:p>
            <a:pPr algn="l" defTabSz="525779">
              <a:spcBef>
                <a:spcPts val="3200"/>
              </a:spcBef>
              <a:defRPr sz="3239">
                <a:solidFill>
                  <a:srgbClr val="53585F"/>
                </a:solidFill>
              </a:defRPr>
            </a:pPr>
            <a:r>
              <a:rPr sz="2700"/>
              <a:t>The 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audio</a:t>
            </a:r>
            <a:r>
              <a:rPr sz="2700"/>
              <a:t> element embeds an audio player on the page, similar to 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rPr sz="2700"/>
              <a:t>, but with no 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rPr sz="2700"/>
              <a:t>, 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rPr sz="2700"/>
              <a:t>, or </a:t>
            </a:r>
            <a:r>
              <a:rPr sz="2700" b="1">
                <a:latin typeface="Courier"/>
                <a:ea typeface="Courier"/>
                <a:cs typeface="Courier"/>
                <a:sym typeface="Courier"/>
              </a:rPr>
              <a:t>poster</a:t>
            </a:r>
            <a:r>
              <a:rPr sz="2700"/>
              <a:t> attributes:</a:t>
            </a:r>
          </a:p>
          <a:p>
            <a:pPr algn="l" defTabSz="525779">
              <a:spcBef>
                <a:spcPts val="3200"/>
              </a:spcBef>
              <a:defRPr sz="3239">
                <a:solidFill>
                  <a:srgbClr val="53585F"/>
                </a:solidFill>
              </a:defRPr>
            </a:pPr>
            <a:endParaRPr sz="2700"/>
          </a:p>
          <a:p>
            <a:pPr marL="411479" marR="411479" algn="l" defTabSz="411479">
              <a:spcBef>
                <a:spcPts val="5400"/>
              </a:spcBef>
              <a:defRPr sz="1979">
                <a:latin typeface="Courier"/>
                <a:ea typeface="Courier"/>
                <a:cs typeface="Courier"/>
                <a:sym typeface="Courier"/>
              </a:defRPr>
            </a:pPr>
            <a:endParaRPr sz="2700"/>
          </a:p>
          <a:p>
            <a:pPr marL="411479" marR="411479" algn="l" defTabSz="411479">
              <a:spcBef>
                <a:spcPts val="3600"/>
              </a:spcBef>
              <a:defRPr sz="1979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&lt;audio</a:t>
            </a:r>
            <a:r>
              <a:t> id="threeoclock" controls preload="auto"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&gt;</a:t>
            </a:r>
          </a:p>
          <a:p>
            <a:pPr marL="411479" marR="411479" algn="l" defTabSz="411479">
              <a:defRPr sz="1979"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src="jetfighter.mp3" type="audio/mp3"&gt;</a:t>
            </a:r>
          </a:p>
          <a:p>
            <a:pPr marL="411479" marR="411479" algn="l" defTabSz="411479">
              <a:defRPr sz="1979"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src="jetfighter.ogg" type="audio/ogg"&gt;</a:t>
            </a:r>
          </a:p>
          <a:p>
            <a:pPr marL="411479" marR="411479" algn="l" defTabSz="411479">
              <a:defRPr sz="1979"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src="jetfighter.webm" type="audio/webm"&gt;</a:t>
            </a:r>
          </a:p>
          <a:p>
            <a:pPr marL="411479" marR="411479" algn="l" defTabSz="411479">
              <a:defRPr sz="1979">
                <a:latin typeface="Courier"/>
                <a:ea typeface="Courier"/>
                <a:cs typeface="Courier"/>
                <a:sym typeface="Courier"/>
              </a:defRPr>
            </a:pPr>
            <a:r>
              <a:t>  &lt;p&gt;Download &lt;a href="jetfighter.mp3"&gt;"Jet Fighter"&lt;/a&gt;&lt;/p&gt;</a:t>
            </a:r>
          </a:p>
          <a:p>
            <a:pPr marL="411479" marR="411479" algn="l" defTabSz="411479">
              <a:defRPr sz="1979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&lt;/audio&gt;</a:t>
            </a:r>
          </a:p>
        </p:txBody>
      </p:sp>
      <p:sp>
        <p:nvSpPr>
          <p:cNvPr id="120" name="Audio Play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Audio Players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Audio Forma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Audio Formats</a:t>
            </a:r>
          </a:p>
        </p:txBody>
      </p:sp>
      <p:graphicFrame>
        <p:nvGraphicFramePr>
          <p:cNvPr id="123" name="Table"/>
          <p:cNvGraphicFramePr/>
          <p:nvPr>
            <p:extLst>
              <p:ext uri="{D42A27DB-BD31-4B8C-83A1-F6EECF244321}">
                <p14:modId xmlns:p14="http://schemas.microsoft.com/office/powerpoint/2010/main" val="82572686"/>
              </p:ext>
            </p:extLst>
          </p:nvPr>
        </p:nvGraphicFramePr>
        <p:xfrm>
          <a:off x="94034" y="4702644"/>
          <a:ext cx="12910765" cy="458172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367482"/>
                <a:gridCol w="2784487"/>
                <a:gridCol w="1004530"/>
                <a:gridCol w="1057400"/>
                <a:gridCol w="1145516"/>
                <a:gridCol w="1075023"/>
                <a:gridCol w="1004531"/>
                <a:gridCol w="982746"/>
                <a:gridCol w="1279909"/>
                <a:gridCol w="1209141"/>
              </a:tblGrid>
              <a:tr h="449364"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Format</a:t>
                      </a:r>
                    </a:p>
                  </a:txBody>
                  <a:tcPr marL="0" marR="0" marT="0" marB="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Type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IE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MS Edge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Chrome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Firefox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Opera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Safari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iOS Safari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lvl="0" indent="0" algn="l" defTabSz="914400">
                        <a:lnSpc>
                          <a:spcPct val="100000"/>
                        </a:lnSpc>
                        <a:spcBef>
                          <a:spcPts val="600"/>
                        </a:spcBef>
                        <a:buFontTx/>
                        <a:buNone/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Android</a:t>
                      </a:r>
                    </a:p>
                  </a:txBody>
                  <a:tcPr marL="0" marR="0" marT="0" marB="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MP3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audio/mpeg mp3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9.0+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12+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22+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15+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r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4.1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WAV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  <a:defRPr sz="1400" b="1" spc="11">
                          <a:latin typeface="+mj-lt"/>
                          <a:ea typeface="+mj-ea"/>
                          <a:cs typeface="+mj-cs"/>
                          <a:sym typeface="Helvetica"/>
                        </a:defRPr>
                      </a:pPr>
                      <a:r>
                        <a:rPr dirty="0"/>
                        <a:t>audio/wav</a:t>
                      </a:r>
                      <a:r>
                        <a:rPr b="0" dirty="0"/>
                        <a:t> or </a:t>
                      </a:r>
                      <a:r>
                        <a:rPr dirty="0"/>
                        <a:t>audio/wave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12+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8.0+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3.5+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11.5+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3.2+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Ogg Vorbis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audio/ogg ogg oga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3.5+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11.5+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MPEG-4/AAC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audio/mp4 m4a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11.0+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12+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12.0+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15+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4.1+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WebM/Vorbis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audio/webm webm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6.0+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4.0+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11.5+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2.3.3+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9364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WebM/Opus</a:t>
                      </a:r>
                    </a:p>
                  </a:txBody>
                  <a:tcPr marL="50800" marR="50800" marT="0" marB="50800" horzOverflow="overflow">
                    <a:lnL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b="1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audio/webm webm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14+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33+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15+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20+</a:t>
                      </a:r>
                    </a:p>
                  </a:txBody>
                  <a:tcPr marL="63500" marR="63500" marT="0" marB="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 w="6350"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ts val="2700"/>
                        </a:lnSpc>
                        <a:spcBef>
                          <a:spcPts val="40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400" spc="11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50800" marR="50800" marT="50800" marB="50800" horzOverflow="overflow">
                    <a:lnL w="6350">
                      <a:noFill/>
                      <a:miter lim="400000"/>
                    </a:lnL>
                    <a:lnR>
                      <a:noFill/>
                      <a:miter lim="400000"/>
                    </a:lnR>
                    <a:lnT w="12700">
                      <a:noFill/>
                      <a:miter lim="400000"/>
                    </a:lnT>
                    <a:lnB w="12700">
                      <a:noFill/>
                      <a:miter lim="4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4" name="Browsers are inconsistent in audio format support (see table).…"/>
          <p:cNvSpPr txBox="1">
            <a:spLocks noGrp="1"/>
          </p:cNvSpPr>
          <p:nvPr>
            <p:ph type="body" sz="quarter" idx="4294967295"/>
          </p:nvPr>
        </p:nvSpPr>
        <p:spPr>
          <a:xfrm>
            <a:off x="952500" y="2578100"/>
            <a:ext cx="11099800" cy="2037557"/>
          </a:xfrm>
          <a:prstGeom prst="rect">
            <a:avLst/>
          </a:prstGeom>
        </p:spPr>
        <p:txBody>
          <a:bodyPr anchor="t"/>
          <a:lstStyle/>
          <a:p>
            <a:pPr>
              <a:defRPr sz="3000"/>
            </a:pPr>
            <a:r>
              <a:rPr dirty="0"/>
              <a:t>Browsers are inconsistent in audio format support (see table). </a:t>
            </a:r>
          </a:p>
          <a:p>
            <a:pPr>
              <a:defRPr sz="3000"/>
            </a:pPr>
            <a:r>
              <a:rPr dirty="0"/>
              <a:t>Best supported format: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MP3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Adding Text Track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Adding Text Tracks</a:t>
            </a:r>
          </a:p>
        </p:txBody>
      </p:sp>
      <p:sp>
        <p:nvSpPr>
          <p:cNvPr id="127" name="&lt;track&gt; &lt;/track&gt;…"/>
          <p:cNvSpPr txBox="1">
            <a:spLocks noGrp="1"/>
          </p:cNvSpPr>
          <p:nvPr>
            <p:ph type="body" idx="1"/>
          </p:nvPr>
        </p:nvSpPr>
        <p:spPr>
          <a:xfrm>
            <a:off x="952500" y="21717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&lt;track&gt; &lt;/track&gt;</a:t>
            </a:r>
          </a:p>
          <a:p>
            <a:pPr marL="0" indent="0">
              <a:spcBef>
                <a:spcPts val="3000"/>
              </a:spcBef>
              <a:buSzTx/>
              <a:buNone/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track</a:t>
            </a:r>
            <a:r>
              <a:t> element provides text that is synchronized with the audio or video. Useful for:</a:t>
            </a:r>
          </a:p>
          <a:p>
            <a:pPr lvl="1">
              <a:spcBef>
                <a:spcPts val="3000"/>
              </a:spcBef>
              <a:defRPr sz="3000"/>
            </a:pPr>
            <a:r>
              <a:t>Subtitles</a:t>
            </a:r>
          </a:p>
          <a:p>
            <a:pPr lvl="1">
              <a:spcBef>
                <a:spcPts val="3000"/>
              </a:spcBef>
              <a:defRPr sz="3000"/>
            </a:pPr>
            <a:r>
              <a:t>Captions</a:t>
            </a:r>
          </a:p>
          <a:p>
            <a:pPr lvl="1">
              <a:spcBef>
                <a:spcPts val="3000"/>
              </a:spcBef>
              <a:defRPr sz="3000"/>
            </a:pPr>
            <a:r>
              <a:t>Descriptions for sight impaired</a:t>
            </a:r>
          </a:p>
          <a:p>
            <a:pPr lvl="1">
              <a:spcBef>
                <a:spcPts val="3000"/>
              </a:spcBef>
              <a:defRPr sz="3000"/>
            </a:pPr>
            <a:r>
              <a:t>Chapter titles</a:t>
            </a:r>
          </a:p>
          <a:p>
            <a:pPr lvl="1">
              <a:spcBef>
                <a:spcPts val="3000"/>
              </a:spcBef>
              <a:defRPr sz="3000"/>
            </a:pPr>
            <a:r>
              <a:t>Metadata (non-displaying)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Adding Text Tracks (cont’d.)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878136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Adding Text Tracks (cont’d.)</a:t>
            </a:r>
          </a:p>
        </p:txBody>
      </p:sp>
      <p:sp>
        <p:nvSpPr>
          <p:cNvPr id="130" name="&lt;video width=&quot;640&quot; height=&quot;320&quot; controls&gt;…"/>
          <p:cNvSpPr txBox="1"/>
          <p:nvPr/>
        </p:nvSpPr>
        <p:spPr>
          <a:xfrm>
            <a:off x="1652878" y="4212490"/>
            <a:ext cx="9793202" cy="472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&lt;video width="640" height="320" controls&gt;</a:t>
            </a:r>
          </a:p>
          <a:p>
            <a:pPr marL="457200" marR="457200"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src="japanese_movie.mp4" type="video/mp4"&gt;</a:t>
            </a:r>
          </a:p>
          <a:p>
            <a:pPr marL="457200" marR="457200"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  &lt;source src="japanese_movie.webm" type="video/webm"&gt;</a:t>
            </a:r>
          </a:p>
          <a:p>
            <a:pPr marL="457200" marR="457200" algn="l" defTabSz="457200">
              <a:defRPr sz="22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</a:t>
            </a:r>
            <a:r>
              <a:rPr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&lt;track src="english_subtitles.vtt"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kind="subtitles"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srclang="en"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label="English subtitles"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default&gt;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&lt;track src="french.vtt"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kind="subtitles"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srclang="fr"</a:t>
            </a: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     label="Sous-titres en français"&gt;</a:t>
            </a:r>
          </a:p>
          <a:p>
            <a:pPr marL="457200" marR="457200"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t>&lt;/video&gt;</a:t>
            </a:r>
          </a:p>
        </p:txBody>
      </p:sp>
      <p:sp>
        <p:nvSpPr>
          <p:cNvPr id="131" name="The track element goes inside the video or audio element you want to annotate.…"/>
          <p:cNvSpPr txBox="1"/>
          <p:nvPr/>
        </p:nvSpPr>
        <p:spPr>
          <a:xfrm>
            <a:off x="1090664" y="1853157"/>
            <a:ext cx="10917630" cy="19426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track</a:t>
            </a:r>
            <a:r>
              <a:t> element goes inside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t>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audio</a:t>
            </a:r>
            <a:r>
              <a:t> element you want to annotate. </a:t>
            </a:r>
          </a:p>
          <a:p>
            <a:pPr algn="l">
              <a:spcBef>
                <a:spcPts val="3600"/>
              </a:spcBef>
              <a:defRPr sz="30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src</a:t>
            </a:r>
            <a:r>
              <a:t> attribute points to a text file in </a:t>
            </a:r>
            <a:r>
              <a:rPr b="1" i="1">
                <a:latin typeface="+mj-lt"/>
                <a:ea typeface="+mj-ea"/>
                <a:cs typeface="+mj-cs"/>
                <a:sym typeface="Helvetica"/>
              </a:rPr>
              <a:t>.vtt</a:t>
            </a:r>
            <a:r>
              <a:t> format.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anv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Canvas</a:t>
            </a:r>
          </a:p>
        </p:txBody>
      </p:sp>
      <p:sp>
        <p:nvSpPr>
          <p:cNvPr id="134" name="&lt;canvas&gt; &lt;/canvas&gt;…"/>
          <p:cNvSpPr txBox="1">
            <a:spLocks noGrp="1"/>
          </p:cNvSpPr>
          <p:nvPr>
            <p:ph type="body" sz="half" idx="1"/>
          </p:nvPr>
        </p:nvSpPr>
        <p:spPr>
          <a:xfrm>
            <a:off x="999579" y="2032644"/>
            <a:ext cx="11099801" cy="2678759"/>
          </a:xfrm>
          <a:prstGeom prst="rect">
            <a:avLst/>
          </a:prstGeom>
        </p:spPr>
        <p:txBody>
          <a:bodyPr/>
          <a:lstStyle/>
          <a:p>
            <a:pPr marL="0" indent="0" algn="ctr"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&lt;canvas&gt; &lt;/canvas&gt;</a:t>
            </a:r>
          </a:p>
          <a:p>
            <a:pPr>
              <a:spcBef>
                <a:spcPts val="3000"/>
              </a:spcBef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canvas</a:t>
            </a:r>
            <a:r>
              <a:t> element embeds a 2-D bitmapped drawing area that is controlled by JavaScript functions.</a:t>
            </a:r>
          </a:p>
          <a:p>
            <a:pPr>
              <a:spcBef>
                <a:spcPts val="3000"/>
              </a:spcBef>
              <a:defRPr sz="3000"/>
            </a:pPr>
            <a:r>
              <a:t>It is useful for games and drawing interfaces.</a:t>
            </a:r>
          </a:p>
        </p:txBody>
      </p:sp>
      <p:pic>
        <p:nvPicPr>
          <p:cNvPr id="135" name="lwd5_1006_deviantart.png" descr="lwd5_1006_deviantar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2603" y="5165448"/>
            <a:ext cx="4513577" cy="3480057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pic>
        <p:nvPicPr>
          <p:cNvPr id="136" name="lwd5_1006_mahjong.png" descr="lwd5_1006_mahjo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56824" y="5165448"/>
            <a:ext cx="4526770" cy="3480057"/>
          </a:xfrm>
          <a:prstGeom prst="rect">
            <a:avLst/>
          </a:prstGeom>
          <a:ln w="25400">
            <a:solidFill>
              <a:srgbClr val="F3F7F5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sp>
        <p:nvSpPr>
          <p:cNvPr id="137" name="majong.frvr.com"/>
          <p:cNvSpPr txBox="1"/>
          <p:nvPr/>
        </p:nvSpPr>
        <p:spPr>
          <a:xfrm>
            <a:off x="8240299" y="8770926"/>
            <a:ext cx="1559819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chemeClr val="accent1">
                    <a:satOff val="-3355"/>
                    <a:lumOff val="26614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majong.frvr.com</a:t>
            </a:r>
          </a:p>
        </p:txBody>
      </p:sp>
      <p:sp>
        <p:nvSpPr>
          <p:cNvPr id="138" name="muro.deviantart.com"/>
          <p:cNvSpPr txBox="1"/>
          <p:nvPr/>
        </p:nvSpPr>
        <p:spPr>
          <a:xfrm>
            <a:off x="2957000" y="8770926"/>
            <a:ext cx="196641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>
                <a:solidFill>
                  <a:schemeClr val="accent1">
                    <a:satOff val="-3355"/>
                    <a:lumOff val="26614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t>muro.deviantart.com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anvas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724149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Canvas (cont’d)</a:t>
            </a:r>
          </a:p>
        </p:txBody>
      </p:sp>
      <p:pic>
        <p:nvPicPr>
          <p:cNvPr id="1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350" y="1244600"/>
            <a:ext cx="3886943" cy="4341261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//draw face…"/>
          <p:cNvSpPr txBox="1"/>
          <p:nvPr/>
        </p:nvSpPr>
        <p:spPr>
          <a:xfrm>
            <a:off x="729357" y="4944467"/>
            <a:ext cx="11546087" cy="396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400"/>
              </a:spcBef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//draw face</a:t>
            </a: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my_canvas.beginPath();</a:t>
            </a: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my_canvas.arc(100, 100, 75, (Math.PI/180)*0, (Math.PI/180)*360, false);</a:t>
            </a:r>
          </a:p>
          <a:p>
            <a:pPr marL="457200" marR="457200" algn="l" defTabSz="457200">
              <a:spcBef>
                <a:spcPts val="400"/>
              </a:spcBef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// circle dimensions</a:t>
            </a: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my_canvas.strokeStyle = "black"; </a:t>
            </a:r>
            <a:r>
              <a:rPr>
                <a:solidFill>
                  <a:srgbClr val="FAA757"/>
                </a:solidFill>
              </a:rPr>
              <a:t>// circle outline is black</a:t>
            </a:r>
          </a:p>
          <a:p>
            <a:pPr marL="457200" marR="457200" algn="l" defTabSz="457200">
              <a:spcBef>
                <a:spcPts val="400"/>
              </a:spcBef>
              <a:defRPr sz="2000">
                <a:solidFill>
                  <a:srgbClr val="FAA757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rgbClr val="000000"/>
                </a:solidFill>
              </a:rPr>
              <a:t>my_canvas.lineWidth = 3; </a:t>
            </a:r>
            <a:r>
              <a:t>// outline is three pixels wide</a:t>
            </a: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my_canvas.fillStyle = "yellow"; </a:t>
            </a:r>
            <a:r>
              <a:rPr>
                <a:solidFill>
                  <a:srgbClr val="FAA757"/>
                </a:solidFill>
              </a:rPr>
              <a:t>// fill circle with yellow</a:t>
            </a:r>
            <a:endParaRPr>
              <a:solidFill>
                <a:srgbClr val="FF7B00"/>
              </a:solidFill>
            </a:endParaRP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my_canvas.stroke(); </a:t>
            </a:r>
            <a:r>
              <a:rPr>
                <a:solidFill>
                  <a:srgbClr val="FAA757"/>
                </a:solidFill>
              </a:rPr>
              <a:t>// draw circle</a:t>
            </a: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my_canvas.fill(); </a:t>
            </a:r>
            <a:r>
              <a:rPr>
                <a:solidFill>
                  <a:srgbClr val="FAA757"/>
                </a:solidFill>
              </a:rPr>
              <a:t>// fill in circle</a:t>
            </a:r>
            <a:endParaRPr>
              <a:solidFill>
                <a:srgbClr val="FF7B00"/>
              </a:solidFill>
            </a:endParaRPr>
          </a:p>
          <a:p>
            <a:pPr marL="457200" marR="457200" algn="l" defTabSz="457200">
              <a:spcBef>
                <a:spcPts val="400"/>
              </a:spcBef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my_canvas.closePath();</a:t>
            </a:r>
          </a:p>
        </p:txBody>
      </p:sp>
      <p:sp>
        <p:nvSpPr>
          <p:cNvPr id="143" name="A sample of the JavaScript used to draw this simple graphic."/>
          <p:cNvSpPr txBox="1"/>
          <p:nvPr/>
        </p:nvSpPr>
        <p:spPr>
          <a:xfrm>
            <a:off x="1179703" y="2548557"/>
            <a:ext cx="5891874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000">
                <a:solidFill>
                  <a:srgbClr val="53585F"/>
                </a:solidFill>
              </a:defRPr>
            </a:lvl1pPr>
          </a:lstStyle>
          <a:p>
            <a:r>
              <a:t>A sample of the JavaScript used to draw this simple graphic.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iframes…"/>
          <p:cNvSpPr txBox="1">
            <a:spLocks noGrp="1"/>
          </p:cNvSpPr>
          <p:nvPr>
            <p:ph type="body" idx="13"/>
          </p:nvPr>
        </p:nvSpPr>
        <p:spPr>
          <a:xfrm>
            <a:off x="2270621" y="3167583"/>
            <a:ext cx="9781679" cy="5105847"/>
          </a:xfrm>
          <a:prstGeom prst="rect">
            <a:avLst/>
          </a:prstGeom>
        </p:spPr>
        <p:txBody>
          <a:bodyPr/>
          <a:lstStyle/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iframes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Generic </a:t>
            </a:r>
            <a:r>
              <a:rPr sz="4000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 element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Video players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Audio players</a:t>
            </a:r>
          </a:p>
          <a:p>
            <a:pPr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Canvas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Window-in-a-Window (iframe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Window-in-a-Window (iframe)</a:t>
            </a:r>
          </a:p>
        </p:txBody>
      </p:sp>
      <p:sp>
        <p:nvSpPr>
          <p:cNvPr id="89" name="&lt;iframe&gt; &lt;/iframe&gt;…"/>
          <p:cNvSpPr txBox="1">
            <a:spLocks noGrp="1"/>
          </p:cNvSpPr>
          <p:nvPr>
            <p:ph type="body" idx="1"/>
          </p:nvPr>
        </p:nvSpPr>
        <p:spPr>
          <a:xfrm>
            <a:off x="952500" y="2311400"/>
            <a:ext cx="11099800" cy="5130800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buSzTx/>
              <a:buNone/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&lt;iframe&gt; &lt;/iframe&gt;</a:t>
            </a:r>
          </a:p>
          <a:p>
            <a:pPr>
              <a:defRPr sz="3000"/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iframe</a:t>
            </a:r>
            <a:r>
              <a:t> element lets you embed a separate HTML document on a page.</a:t>
            </a:r>
          </a:p>
          <a:p>
            <a:pPr>
              <a:spcBef>
                <a:spcPts val="3000"/>
              </a:spcBef>
              <a:defRPr sz="3000"/>
            </a:pPr>
            <a:r>
              <a:t>It displays in its own window-in-a-window (called a </a:t>
            </a:r>
            <a:r>
              <a:rPr b="1">
                <a:latin typeface="+mj-lt"/>
                <a:ea typeface="+mj-ea"/>
                <a:cs typeface="+mj-cs"/>
                <a:sym typeface="Helvetica"/>
              </a:rPr>
              <a:t>nested browsing context</a:t>
            </a:r>
            <a:r>
              <a:t>).</a:t>
            </a:r>
          </a:p>
          <a:p>
            <a:pPr>
              <a:spcBef>
                <a:spcPts val="3000"/>
              </a:spcBef>
              <a:defRPr sz="3000"/>
            </a:pPr>
            <a:r>
              <a:t>Commonly used to embed videos, maps, and advertising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iframe (cont’d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5407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iframe (cont’d)</a:t>
            </a:r>
          </a:p>
        </p:txBody>
      </p:sp>
      <p:sp>
        <p:nvSpPr>
          <p:cNvPr id="92" name="&lt;h1&gt;An Inline Frame&lt;/h1&gt;…"/>
          <p:cNvSpPr txBox="1"/>
          <p:nvPr/>
        </p:nvSpPr>
        <p:spPr>
          <a:xfrm>
            <a:off x="1875290" y="4620319"/>
            <a:ext cx="9348379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&lt;h1&gt;An Inline Frame&lt;/h1&gt;</a:t>
            </a:r>
          </a:p>
          <a:p>
            <a:pPr marL="457200" marR="457200" algn="l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&lt;iframe src="glossary.html" width="400" height="250"&gt;</a:t>
            </a:r>
          </a:p>
          <a:p>
            <a:pPr marL="457200" marR="457200" algn="l" defTabSz="457200">
              <a:defRPr sz="2000">
                <a:latin typeface="Courier"/>
                <a:ea typeface="Courier"/>
                <a:cs typeface="Courier"/>
                <a:sym typeface="Courier"/>
              </a:defRPr>
            </a:pPr>
            <a:r>
              <a:t>  Your browser does not support inline frames. Read the </a:t>
            </a:r>
            <a:br/>
            <a:r>
              <a:t>&lt;a href="glossary.html"&gt;glossary&lt;/a&gt;.</a:t>
            </a:r>
          </a:p>
          <a:p>
            <a:pPr marL="457200" marR="457200" algn="l" defTabSz="457200">
              <a:defRPr sz="20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&lt;/iframe&gt;</a:t>
            </a:r>
          </a:p>
        </p:txBody>
      </p:sp>
      <p:sp>
        <p:nvSpPr>
          <p:cNvPr id="93" name="The content of the iframe element is a fallback that displays if iframe is not supported.…"/>
          <p:cNvSpPr txBox="1"/>
          <p:nvPr/>
        </p:nvSpPr>
        <p:spPr>
          <a:xfrm>
            <a:off x="1084162" y="6766237"/>
            <a:ext cx="10836475" cy="2164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70416" indent="-370416" algn="l">
              <a:spcBef>
                <a:spcPts val="24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content of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iframe</a:t>
            </a:r>
            <a:r>
              <a:t> element is a fallback that displays if iframe is not supported. </a:t>
            </a:r>
          </a:p>
          <a:p>
            <a:pPr marL="370416" indent="-370416" algn="l">
              <a:spcBef>
                <a:spcPts val="2400"/>
              </a:spcBef>
              <a:buSzPct val="75000"/>
              <a:buChar char="•"/>
              <a:defRPr sz="2800">
                <a:solidFill>
                  <a:srgbClr val="53585F"/>
                </a:solidFill>
              </a:defRPr>
            </a:pPr>
            <a:r>
              <a:t>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width</a:t>
            </a:r>
            <a:r>
              <a:t> </a:t>
            </a:r>
            <a:r>
              <a:rPr sz="3000"/>
              <a:t>and</a:t>
            </a:r>
            <a:r>
              <a:t>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height</a:t>
            </a:r>
            <a:r>
              <a:t> attributes specify the size of the window in pixels.</a:t>
            </a:r>
          </a:p>
        </p:txBody>
      </p:sp>
      <p:pic>
        <p:nvPicPr>
          <p:cNvPr id="94" name="lwd5_1001_iframe.png" descr="lwd5_1001_ifram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52491" y="1346200"/>
            <a:ext cx="4793977" cy="32264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he object El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object Element</a:t>
            </a:r>
          </a:p>
        </p:txBody>
      </p:sp>
      <p:sp>
        <p:nvSpPr>
          <p:cNvPr id="97" name="&lt;object&gt; &lt;/object&gt;…"/>
          <p:cNvSpPr txBox="1">
            <a:spLocks noGrp="1"/>
          </p:cNvSpPr>
          <p:nvPr>
            <p:ph type="body" idx="1"/>
          </p:nvPr>
        </p:nvSpPr>
        <p:spPr>
          <a:xfrm>
            <a:off x="952500" y="2095500"/>
            <a:ext cx="11099800" cy="663203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 defTabSz="543305">
              <a:lnSpc>
                <a:spcPct val="140000"/>
              </a:lnSpc>
              <a:spcBef>
                <a:spcPts val="3900"/>
              </a:spcBef>
              <a:buSzTx/>
              <a:buNone/>
              <a:defRPr sz="2511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&lt;object&gt; &lt;/object</a:t>
            </a:r>
            <a:r>
              <a:rPr dirty="0" smtClean="0"/>
              <a:t>&gt;</a:t>
            </a:r>
            <a:r>
              <a:rPr lang="en-US" dirty="0"/>
              <a:t/>
            </a:r>
            <a:br>
              <a:rPr lang="en-US" dirty="0"/>
            </a:br>
            <a:r>
              <a:rPr dirty="0" smtClean="0"/>
              <a:t>&lt;</a:t>
            </a:r>
            <a:r>
              <a:rPr dirty="0"/>
              <a:t>param&gt; &lt;/param</a:t>
            </a:r>
            <a:r>
              <a:rPr dirty="0" smtClean="0"/>
              <a:t>&gt;</a:t>
            </a:r>
            <a:endParaRPr dirty="0"/>
          </a:p>
          <a:p>
            <a:pPr marL="425195" marR="425195" indent="0" defTabSz="425195">
              <a:spcBef>
                <a:spcPts val="0"/>
              </a:spcBef>
              <a:buSzTx/>
              <a:buNone/>
              <a:defRPr sz="223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endParaRPr lang="en-US" dirty="0" smtClean="0"/>
          </a:p>
          <a:p>
            <a:pPr marL="425195" marR="425195" indent="0" defTabSz="425195">
              <a:spcBef>
                <a:spcPts val="0"/>
              </a:spcBef>
              <a:buSzTx/>
              <a:buNone/>
              <a:defRPr sz="223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 smtClean="0"/>
              <a:t>&lt;</a:t>
            </a:r>
            <a:r>
              <a:rPr dirty="0"/>
              <a:t>object data="picture.svg" type="image/svg+xml"&gt;</a:t>
            </a:r>
          </a:p>
          <a:p>
            <a:pPr marL="425195" marR="425195" indent="0" defTabSz="425195">
              <a:spcBef>
                <a:spcPts val="0"/>
              </a:spcBef>
              <a:buSzTx/>
              <a:buNone/>
              <a:defRPr sz="2232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&lt;img src="picture.png" alt=""&gt;</a:t>
            </a:r>
          </a:p>
          <a:p>
            <a:pPr marL="425195" marR="425195" indent="0" defTabSz="425195">
              <a:spcBef>
                <a:spcPts val="0"/>
              </a:spcBef>
              <a:buSzTx/>
              <a:buNone/>
              <a:defRPr sz="2232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&lt;/object&gt;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rPr dirty="0"/>
              <a:t>A generic element for embedding media on a web page. The media may require a plug-in to run.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data</a:t>
            </a:r>
            <a:r>
              <a:rPr dirty="0"/>
              <a:t> attribute points to the media file.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rPr dirty="0"/>
              <a:t>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type</a:t>
            </a:r>
            <a:r>
              <a:rPr dirty="0"/>
              <a:t> attribute is the type of media (its MIME type).</a:t>
            </a:r>
          </a:p>
          <a:p>
            <a:pPr marL="413384" indent="-413384" defTabSz="543305">
              <a:spcBef>
                <a:spcPts val="2700"/>
              </a:spcBef>
              <a:defRPr sz="2790"/>
            </a:pPr>
            <a:r>
              <a:rPr dirty="0"/>
              <a:t>The content of the </a:t>
            </a:r>
            <a:r>
              <a:rPr b="1" dirty="0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rPr dirty="0"/>
              <a:t> element is a fallback if the media type isn’t supported.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he object Element (cont’d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object Element (cont’d)</a:t>
            </a:r>
          </a:p>
        </p:txBody>
      </p:sp>
      <p:sp>
        <p:nvSpPr>
          <p:cNvPr id="100" name="&lt;object type=&quot;video/quicktime&quot; data=&quot;movies/hekboy.mov&quot; width=&quot;320&quot; height=&quot;256&quot;&gt;…"/>
          <p:cNvSpPr txBox="1">
            <a:spLocks noGrp="1"/>
          </p:cNvSpPr>
          <p:nvPr>
            <p:ph type="body" idx="1"/>
          </p:nvPr>
        </p:nvSpPr>
        <p:spPr>
          <a:xfrm>
            <a:off x="952500" y="2095500"/>
            <a:ext cx="11099800" cy="6632030"/>
          </a:xfrm>
          <a:prstGeom prst="rect">
            <a:avLst/>
          </a:prstGeom>
        </p:spPr>
        <p:txBody>
          <a:bodyPr/>
          <a:lstStyle/>
          <a:p>
            <a:pPr marL="457200" marR="457200" indent="0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&lt;object type="video/quicktime" data="movies/hekboy.mov" width="320" height="256"&gt;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&lt;param name="autostart" value="false"&gt; 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&lt;param name="controller" value="true"&gt;</a:t>
            </a:r>
          </a:p>
          <a:p>
            <a:pPr marL="457200" marR="457200" indent="0" defTabSz="457200">
              <a:spcBef>
                <a:spcPts val="0"/>
              </a:spcBef>
              <a:buSzTx/>
              <a:buNone/>
              <a:defRPr sz="2400">
                <a:solidFill>
                  <a:srgbClr val="000000"/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&lt;/object&gt;</a:t>
            </a:r>
          </a:p>
          <a:p>
            <a:pPr marL="0" indent="0">
              <a:spcBef>
                <a:spcPts val="6000"/>
              </a:spcBef>
              <a:buSzTx/>
              <a:buNone/>
              <a:defRPr sz="3000"/>
            </a:pPr>
            <a:r>
              <a:t>Some media formats may require that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object</a:t>
            </a:r>
            <a:r>
              <a:t> contain a number of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param</a:t>
            </a:r>
            <a:r>
              <a:t> elements that set parameters specific to that type of media. </a:t>
            </a:r>
          </a:p>
          <a:p>
            <a:pPr marL="0" indent="0">
              <a:spcBef>
                <a:spcPts val="2400"/>
              </a:spcBef>
              <a:buSzTx/>
              <a:buNone/>
              <a:defRPr sz="3000"/>
            </a:pPr>
            <a:r>
              <a:t>Example: Starting a video automatically or displaying player controls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Embedded Vide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Embedded Video</a:t>
            </a:r>
          </a:p>
        </p:txBody>
      </p:sp>
      <p:sp>
        <p:nvSpPr>
          <p:cNvPr id="103" name="HTML5 introduced the video element for embedding a video player on a web page. There is also an API for controlling video play."/>
          <p:cNvSpPr txBox="1">
            <a:spLocks noGrp="1"/>
          </p:cNvSpPr>
          <p:nvPr>
            <p:ph type="body" sz="quarter" idx="1"/>
          </p:nvPr>
        </p:nvSpPr>
        <p:spPr>
          <a:xfrm>
            <a:off x="1155700" y="3359348"/>
            <a:ext cx="5299175" cy="2353817"/>
          </a:xfrm>
          <a:prstGeom prst="rect">
            <a:avLst/>
          </a:prstGeom>
        </p:spPr>
        <p:txBody>
          <a:bodyPr anchor="t"/>
          <a:lstStyle/>
          <a:p>
            <a:pPr marL="0" indent="0">
              <a:spcBef>
                <a:spcPts val="3600"/>
              </a:spcBef>
              <a:buSzTx/>
              <a:buNone/>
              <a:defRPr sz="2700"/>
            </a:pPr>
            <a:r>
              <a:t>HTML5 introduced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t> element for embedding a video player on a web page. There is also an API for controlling video play.</a:t>
            </a:r>
          </a:p>
        </p:txBody>
      </p:sp>
      <p:pic>
        <p:nvPicPr>
          <p:cNvPr id="104" name="lwd5_1003_video.png" descr="lwd5_1003_vide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74979" y="3278435"/>
            <a:ext cx="4241801" cy="358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&lt;video src=&quot;windtunnel.mp4&quot; width=&quot;320&quot; height=&quot;262&quot; poster=&quot;windtunnel_still.jpg&quot; controls autoplay&gt;…"/>
          <p:cNvSpPr txBox="1"/>
          <p:nvPr/>
        </p:nvSpPr>
        <p:spPr>
          <a:xfrm>
            <a:off x="1270465" y="7264410"/>
            <a:ext cx="9922263" cy="14568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57200" marR="457200" algn="l" defTabSz="457200">
              <a:spcBef>
                <a:spcPts val="3600"/>
              </a:spcBef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&lt;video src</a:t>
            </a:r>
            <a:r>
              <a:rPr dirty="0"/>
              <a:t>="windtunnel.mp4"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width=</a:t>
            </a:r>
            <a:r>
              <a:rPr dirty="0"/>
              <a:t>"320"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height=</a:t>
            </a:r>
            <a:r>
              <a:rPr dirty="0"/>
              <a:t>"262"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dirty="0" smtClean="0"/>
              <a:t>poster</a:t>
            </a:r>
            <a:r>
              <a:rPr dirty="0"/>
              <a:t>="windtunnel_still.jpg" </a:t>
            </a:r>
            <a:r>
              <a:rPr b="1" dirty="0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</a:rPr>
              <a:t>controls autoplay&gt;</a:t>
            </a:r>
            <a:endParaRPr dirty="0">
              <a:solidFill>
                <a:srgbClr val="FAA757"/>
              </a:solidFill>
            </a:endParaRPr>
          </a:p>
          <a:p>
            <a:pPr marL="457200" marR="457200" algn="l" defTabSz="457200">
              <a:defRPr sz="22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Get the &lt;a href="windtunnel.mp4"&gt;MP4 wind tunnel video&lt;/a&gt;</a:t>
            </a:r>
            <a:endParaRPr dirty="0">
              <a:solidFill>
                <a:srgbClr val="FAA757"/>
              </a:solidFill>
            </a:endParaRPr>
          </a:p>
          <a:p>
            <a:pPr marL="457200" marR="457200" algn="l" defTabSz="457200">
              <a:defRPr sz="2200" b="1">
                <a:solidFill>
                  <a:schemeClr val="accent4">
                    <a:hueOff val="384618"/>
                    <a:satOff val="3869"/>
                    <a:lumOff val="5802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&lt;/video&gt;</a:t>
            </a:r>
          </a:p>
        </p:txBody>
      </p:sp>
      <p:sp>
        <p:nvSpPr>
          <p:cNvPr id="106" name="&lt;video&gt; &lt;/video&gt;"/>
          <p:cNvSpPr txBox="1"/>
          <p:nvPr/>
        </p:nvSpPr>
        <p:spPr>
          <a:xfrm>
            <a:off x="4799062" y="2095499"/>
            <a:ext cx="340667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4200"/>
              </a:spcBef>
              <a:defRPr sz="2700" b="1">
                <a:solidFill>
                  <a:schemeClr val="accent1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&lt;video&gt; &lt;/video&gt;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Embedded Video (cont’d.)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8827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t>Embedded Video (cont’d.)</a:t>
            </a:r>
          </a:p>
        </p:txBody>
      </p:sp>
      <p:sp>
        <p:nvSpPr>
          <p:cNvPr id="109" name="The content in the video element is a fallback for browsers that don’t support the HTML5 video element (e.g., providing a link to the video).…"/>
          <p:cNvSpPr txBox="1">
            <a:spLocks noGrp="1"/>
          </p:cNvSpPr>
          <p:nvPr>
            <p:ph type="body" idx="1"/>
          </p:nvPr>
        </p:nvSpPr>
        <p:spPr>
          <a:xfrm>
            <a:off x="952500" y="2278409"/>
            <a:ext cx="11099800" cy="6123931"/>
          </a:xfrm>
          <a:prstGeom prst="rect">
            <a:avLst/>
          </a:prstGeom>
        </p:spPr>
        <p:txBody>
          <a:bodyPr anchor="t"/>
          <a:lstStyle/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t>The content in the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t> element is a fallback for browsers that don’t support the HTML5 video element (e.g., providing a link to the video).</a:t>
            </a:r>
          </a:p>
          <a:p>
            <a:pPr marL="0" indent="0" defTabSz="543305">
              <a:spcBef>
                <a:spcPts val="2700"/>
              </a:spcBef>
              <a:buSzTx/>
              <a:buNone/>
              <a:defRPr sz="27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video</a:t>
            </a:r>
            <a:r>
              <a:t> element attributes: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width/height</a:t>
            </a:r>
            <a:r>
              <a:t>: Specific dimension in pixels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poster</a:t>
            </a:r>
            <a:r>
              <a:t>: Provides location of still image to show before video plays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controls</a:t>
            </a:r>
            <a:r>
              <a:t>: Indicates that the video player controls should be visible</a:t>
            </a:r>
          </a:p>
          <a:p>
            <a:pPr marL="826769" lvl="1" indent="-413384" defTabSz="543305">
              <a:spcBef>
                <a:spcPts val="2700"/>
              </a:spcBef>
              <a:defRPr sz="2790"/>
            </a:pPr>
            <a:r>
              <a:rPr b="1">
                <a:latin typeface="Courier"/>
                <a:ea typeface="Courier"/>
                <a:cs typeface="Courier"/>
                <a:sym typeface="Courier"/>
              </a:rPr>
              <a:t>autoplay</a:t>
            </a:r>
            <a:r>
              <a:t>: Makes the video start playing automatically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Video Forma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Video Formats</a:t>
            </a:r>
          </a:p>
        </p:txBody>
      </p:sp>
      <p:sp>
        <p:nvSpPr>
          <p:cNvPr id="112" name="Browsers are inconsistent about which video formats they support (see table).…"/>
          <p:cNvSpPr txBox="1">
            <a:spLocks noGrp="1"/>
          </p:cNvSpPr>
          <p:nvPr>
            <p:ph type="body" sz="half" idx="1"/>
          </p:nvPr>
        </p:nvSpPr>
        <p:spPr>
          <a:xfrm>
            <a:off x="952500" y="2413000"/>
            <a:ext cx="11099800" cy="2684612"/>
          </a:xfrm>
          <a:prstGeom prst="rect">
            <a:avLst/>
          </a:prstGeom>
        </p:spPr>
        <p:txBody>
          <a:bodyPr anchor="t"/>
          <a:lstStyle/>
          <a:p>
            <a:pPr marL="431165" indent="-431165" defTabSz="566674">
              <a:spcBef>
                <a:spcPts val="4000"/>
              </a:spcBef>
              <a:defRPr sz="2910"/>
            </a:pPr>
            <a:r>
              <a:rPr dirty="0"/>
              <a:t>Browsers are inconsistent about which video formats they support (see table). </a:t>
            </a:r>
          </a:p>
          <a:p>
            <a:pPr marL="431165" indent="-431165" defTabSz="566674">
              <a:spcBef>
                <a:spcPts val="4000"/>
              </a:spcBef>
              <a:defRPr sz="2910"/>
            </a:pPr>
            <a:r>
              <a:rPr dirty="0"/>
              <a:t>Best supported format: </a:t>
            </a:r>
            <a:r>
              <a:rPr b="1" dirty="0">
                <a:latin typeface="+mj-lt"/>
                <a:ea typeface="+mj-ea"/>
                <a:cs typeface="+mj-cs"/>
                <a:sym typeface="Helvetica"/>
              </a:rPr>
              <a:t>MP4 (H.264)</a:t>
            </a:r>
          </a:p>
          <a:p>
            <a:pPr marL="0" indent="0" defTabSz="566674">
              <a:spcBef>
                <a:spcPts val="0"/>
              </a:spcBef>
              <a:buSzTx/>
              <a:buNone/>
              <a:defRPr sz="2328"/>
            </a:pPr>
            <a:r>
              <a:rPr dirty="0"/>
              <a:t>[MPEG-4 video container, H.264 video compression, and AAC audio compression]</a:t>
            </a:r>
          </a:p>
        </p:txBody>
      </p:sp>
      <p:graphicFrame>
        <p:nvGraphicFramePr>
          <p:cNvPr id="113" name="Table"/>
          <p:cNvGraphicFramePr/>
          <p:nvPr>
            <p:extLst>
              <p:ext uri="{D42A27DB-BD31-4B8C-83A1-F6EECF244321}">
                <p14:modId xmlns:p14="http://schemas.microsoft.com/office/powerpoint/2010/main" val="4184396382"/>
              </p:ext>
            </p:extLst>
          </p:nvPr>
        </p:nvGraphicFramePr>
        <p:xfrm>
          <a:off x="278363" y="5476750"/>
          <a:ext cx="12491567" cy="3761441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866017"/>
                <a:gridCol w="2123160"/>
                <a:gridCol w="937671"/>
                <a:gridCol w="1051003"/>
                <a:gridCol w="1145001"/>
                <a:gridCol w="1098549"/>
                <a:gridCol w="1045394"/>
                <a:gridCol w="997864"/>
                <a:gridCol w="1171762"/>
                <a:gridCol w="1055146"/>
              </a:tblGrid>
              <a:tr h="720026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Format</a:t>
                      </a:r>
                    </a:p>
                  </a:txBody>
                  <a:tcPr marL="0" marR="0" marT="0" marB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Type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IE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MS Edge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Chrome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Firefox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Safari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Opera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4191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Android Browser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300" b="1" spc="10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iOS  Safari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714560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MP4 (H.264)</a:t>
                      </a:r>
                    </a:p>
                  </a:txBody>
                  <a:tcPr marL="0" marR="0" marT="0" marB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video/mp4 mp4 m4v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9.0+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12+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Yes*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3.2+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25+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4.4+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3.2+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653269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WebM (VP8)</a:t>
                      </a:r>
                    </a:p>
                  </a:txBody>
                  <a:tcPr marL="0" marR="0" marT="0" marB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video/webm webm webmv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6+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4.0+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15+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574737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WebM (VP9)</a:t>
                      </a:r>
                    </a:p>
                  </a:txBody>
                  <a:tcPr marL="0" marR="0" marT="0" marB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video/webm webm webmv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14+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29+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28+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16+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4.4+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  <a:tr h="1098849"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Ogg Theora</a:t>
                      </a:r>
                    </a:p>
                  </a:txBody>
                  <a:tcPr marL="0" marR="0" marT="0" marB="0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b="1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video/ogg ogv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3.0+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3.5+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13+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2.3+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45720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tabLst>
                          <a:tab pos="1371600" algn="l"/>
                          <a:tab pos="2451100" algn="l"/>
                          <a:tab pos="3352800" algn="l"/>
                        </a:tabLst>
                      </a:pPr>
                      <a:r>
                        <a:rPr sz="1500" spc="12" dirty="0">
                          <a:latin typeface="+mj-lt"/>
                          <a:ea typeface="+mj-ea"/>
                          <a:cs typeface="+mj-cs"/>
                          <a:sym typeface="Helvetica"/>
                        </a:rPr>
                        <a:t>–</a:t>
                      </a:r>
                    </a:p>
                  </a:txBody>
                  <a:tcPr marL="0" marR="0" marT="0" marB="0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CBCBCB"/>
                      </a:solidFill>
                      <a:miter lim="400000"/>
                    </a:lnT>
                    <a:lnB w="12700">
                      <a:solidFill>
                        <a:srgbClr val="CBCBCB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1294</Words>
  <Application>Microsoft Macintosh PowerPoint</Application>
  <PresentationFormat>Custom</PresentationFormat>
  <Paragraphs>239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White</vt:lpstr>
      <vt:lpstr>PowerPoint Presentation</vt:lpstr>
      <vt:lpstr>PowerPoint Presentation</vt:lpstr>
      <vt:lpstr>Window-in-a-Window (iframe)</vt:lpstr>
      <vt:lpstr>iframe (cont’d)</vt:lpstr>
      <vt:lpstr>The object Element</vt:lpstr>
      <vt:lpstr>The object Element (cont’d)</vt:lpstr>
      <vt:lpstr>Embedded Video</vt:lpstr>
      <vt:lpstr>Embedded Video (cont’d.)</vt:lpstr>
      <vt:lpstr>Video Formats</vt:lpstr>
      <vt:lpstr>Video Formats (cont’d.)</vt:lpstr>
      <vt:lpstr>Audio Players</vt:lpstr>
      <vt:lpstr>Audio Formats</vt:lpstr>
      <vt:lpstr>Adding Text Tracks</vt:lpstr>
      <vt:lpstr>Adding Text Tracks (cont’d.)</vt:lpstr>
      <vt:lpstr>Canvas</vt:lpstr>
      <vt:lpstr>Canvas (cont’d)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 Robbins</cp:lastModifiedBy>
  <cp:revision>2</cp:revision>
  <dcterms:modified xsi:type="dcterms:W3CDTF">2018-09-21T12:49:19Z</dcterms:modified>
</cp:coreProperties>
</file>