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84706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7 ADDING IMAGES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7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ADDING IMAGES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width and height Attribu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width and height Attributes</a:t>
            </a:r>
          </a:p>
        </p:txBody>
      </p:sp>
      <p:sp>
        <p:nvSpPr>
          <p:cNvPr id="117" name="The width and height attributes set the dimensions of the image on the page in number of pixels.…"/>
          <p:cNvSpPr txBox="1">
            <a:spLocks noGrp="1"/>
          </p:cNvSpPr>
          <p:nvPr>
            <p:ph type="body" idx="1"/>
          </p:nvPr>
        </p:nvSpPr>
        <p:spPr>
          <a:xfrm>
            <a:off x="952500" y="3666008"/>
            <a:ext cx="11099800" cy="5113984"/>
          </a:xfrm>
          <a:prstGeom prst="rect">
            <a:avLst/>
          </a:prstGeom>
        </p:spPr>
        <p:txBody>
          <a:bodyPr anchor="t"/>
          <a:lstStyle/>
          <a:p>
            <a:pPr marL="413384" indent="-413384" defTabSz="543305">
              <a:spcBef>
                <a:spcPts val="3900"/>
              </a:spcBef>
              <a:defRPr sz="279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set the dimensions of the image on the page in number of pixels.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They help the browser maintain space for the image in the layout while the files load.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Don’t use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if you are sizing the image with style sheets or if the size changes in a responsive layout.</a:t>
            </a:r>
          </a:p>
          <a:p>
            <a:pPr marL="413384" indent="-413384" defTabSz="543305">
              <a:spcBef>
                <a:spcPts val="3900"/>
              </a:spcBef>
              <a:defRPr sz="2790"/>
            </a:pPr>
            <a:r>
              <a:t>If the attribute values do not match the dimensions of the image, the image will resize and may be distorted or blurry.</a:t>
            </a:r>
          </a:p>
        </p:txBody>
      </p:sp>
      <p:sp>
        <p:nvSpPr>
          <p:cNvPr id="118" name="&lt;img src=&quot;flowers.svg&quot; alt=&quot;&quot; width=&quot;120&quot; height=&quot;160&quot;&gt;"/>
          <p:cNvSpPr txBox="1"/>
          <p:nvPr/>
        </p:nvSpPr>
        <p:spPr>
          <a:xfrm>
            <a:off x="240912" y="2444750"/>
            <a:ext cx="1216340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2">
              <a:spcBef>
                <a:spcPts val="4200"/>
              </a:spcBef>
              <a:defRPr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700"/>
              <a:t>&lt;img src="flowers.svg" alt=""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width="120" height="160"</a:t>
            </a:r>
            <a:r>
              <a:rPr sz="2700"/>
              <a:t>&gt;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Adding SVG Ima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SVG Images</a:t>
            </a:r>
          </a:p>
        </p:txBody>
      </p:sp>
      <p:sp>
        <p:nvSpPr>
          <p:cNvPr id="121" name="SVG images are uniqu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SVG images are unique:</a:t>
            </a:r>
          </a:p>
          <a:p>
            <a:pPr>
              <a:spcBef>
                <a:spcPts val="3000"/>
              </a:spcBef>
              <a:defRPr sz="3000"/>
            </a:pPr>
            <a:r>
              <a:t>SVG is a vector format, made up of shapes and paths.</a:t>
            </a:r>
          </a:p>
          <a:p>
            <a:pPr>
              <a:spcBef>
                <a:spcPts val="3000"/>
              </a:spcBef>
              <a:defRPr sz="3000"/>
            </a:pPr>
            <a:r>
              <a:t>Those shapes and paths are described in a text file using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Scalable Vector Graphic</a:t>
            </a:r>
            <a:r>
              <a:t> markup language. </a:t>
            </a:r>
          </a:p>
          <a:p>
            <a:pPr>
              <a:spcBef>
                <a:spcPts val="3000"/>
              </a:spcBef>
              <a:defRPr sz="3000"/>
            </a:pPr>
            <a:r>
              <a:t>The elements in an SVG can be styled with CSS and scripted for interactivity.</a:t>
            </a:r>
          </a:p>
          <a:p>
            <a:pPr>
              <a:spcBef>
                <a:spcPts val="3000"/>
              </a:spcBef>
              <a:defRPr sz="3000"/>
            </a:pPr>
            <a:r>
              <a:t>Because they are vector, SVGs can resize with no loss of quality.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VG 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SVG Example</a:t>
            </a:r>
          </a:p>
        </p:txBody>
      </p:sp>
      <p:sp>
        <p:nvSpPr>
          <p:cNvPr id="124" name="&lt;svg xmlns=&quot;http://www.w3.org/2000/svg&quot; viewBox=&quot;0 0 300 180&quot;&gt;…"/>
          <p:cNvSpPr txBox="1"/>
          <p:nvPr/>
        </p:nvSpPr>
        <p:spPr>
          <a:xfrm>
            <a:off x="961017" y="3945299"/>
            <a:ext cx="11082767" cy="27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svg</a:t>
            </a:r>
            <a:r>
              <a:t> </a:t>
            </a:r>
            <a:r>
              <a:rPr>
                <a:solidFill>
                  <a:srgbClr val="53585F"/>
                </a:solidFill>
              </a:rPr>
              <a:t>xmlns="http://www.w3.org/2000/svg" viewBox="0 0 300 180"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</a:p>
          <a:p>
            <a:pPr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&lt;rect</a:t>
            </a:r>
            <a:r>
              <a:t> </a:t>
            </a:r>
            <a:r>
              <a:rPr>
                <a:solidFill>
                  <a:srgbClr val="53585F"/>
                </a:solidFill>
              </a:rPr>
              <a:t>width="300" height="180" fill="purple" rx="20" ry="20"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/&gt;</a:t>
            </a:r>
          </a:p>
          <a:p>
            <a:pPr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&lt;text</a:t>
            </a:r>
            <a:r>
              <a:t> </a:t>
            </a:r>
            <a:r>
              <a:rPr>
                <a:solidFill>
                  <a:srgbClr val="53585F"/>
                </a:solidFill>
              </a:rPr>
              <a:t>x="40" y="114" fill="yellow" font-family="'Verdana-Bold'" font-size="72"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</a:p>
          <a:p>
            <a:pPr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  hello!</a:t>
            </a:r>
          </a:p>
          <a:p>
            <a:pPr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&lt;/text&gt;</a:t>
            </a:r>
          </a:p>
          <a:p>
            <a:pPr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</p:txBody>
      </p:sp>
      <p:pic>
        <p:nvPicPr>
          <p:cNvPr id="125" name="lwd5_0707_hellosvg.png" descr="lwd5_0707_hellosv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6352" y="5940134"/>
            <a:ext cx="4706255" cy="2577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Compare the SVG source to the image. The svg element contains a rectangle (rect element) and a text element:"/>
          <p:cNvSpPr txBox="1"/>
          <p:nvPr/>
        </p:nvSpPr>
        <p:spPr>
          <a:xfrm>
            <a:off x="927321" y="2436018"/>
            <a:ext cx="10964917" cy="1028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Compare the SVG source to the image.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svg</a:t>
            </a:r>
            <a:r>
              <a:t> element contains a rectangle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rect</a:t>
            </a:r>
            <a:r>
              <a:t> element) and 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text</a:t>
            </a:r>
            <a:r>
              <a:t> element: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Adding SVG to a P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SVG to a Page</a:t>
            </a:r>
          </a:p>
        </p:txBody>
      </p:sp>
      <p:sp>
        <p:nvSpPr>
          <p:cNvPr id="129" name="There are several ways to add an SVG image to a web page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141169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There are several ways to add an SVG image to a web page:</a:t>
            </a:r>
          </a:p>
          <a:p>
            <a:pPr lvl="1">
              <a:spcBef>
                <a:spcPts val="3000"/>
              </a:spcBef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&lt;img&gt;</a:t>
            </a:r>
            <a:r>
              <a:t> element</a:t>
            </a:r>
          </a:p>
          <a:p>
            <a:pPr lvl="1">
              <a:spcBef>
                <a:spcPts val="3000"/>
              </a:spcBef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&lt;object&gt;</a:t>
            </a:r>
            <a:r>
              <a:t> element</a:t>
            </a:r>
          </a:p>
          <a:p>
            <a:pPr lvl="1">
              <a:spcBef>
                <a:spcPts val="3000"/>
              </a:spcBef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&lt;svg&gt;</a:t>
            </a:r>
            <a:r>
              <a:t> element directly in HTML (inline SVG)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Adding SVG with the img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3000"/>
              </a:spcBef>
            </a:lvl1pPr>
          </a:lstStyle>
          <a:p>
            <a:r>
              <a:t>Adding SVG with the img Element</a:t>
            </a:r>
          </a:p>
        </p:txBody>
      </p:sp>
      <p:sp>
        <p:nvSpPr>
          <p:cNvPr id="132" name="You can add an .svg file to the page with the img element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169125"/>
          </a:xfrm>
          <a:prstGeom prst="rect">
            <a:avLst/>
          </a:prstGeom>
        </p:spPr>
        <p:txBody>
          <a:bodyPr anchor="t"/>
          <a:lstStyle/>
          <a:p>
            <a:pPr marL="0" indent="0" defTabSz="566674">
              <a:spcBef>
                <a:spcPts val="2900"/>
              </a:spcBef>
              <a:buSzTx/>
              <a:buNone/>
              <a:defRPr sz="2910"/>
            </a:pPr>
            <a:r>
              <a:t>You can add an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.svg</a:t>
            </a:r>
            <a:r>
              <a:t> file to the page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element:</a:t>
            </a:r>
          </a:p>
          <a:p>
            <a:pPr marL="0" indent="0" algn="ctr" defTabSz="566674">
              <a:spcBef>
                <a:spcPts val="2900"/>
              </a:spcBef>
              <a:buSzTx/>
              <a:buNone/>
              <a:defRPr sz="2619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&lt;img src="/images/circle.svg" alt=""&gt;</a:t>
            </a:r>
          </a:p>
          <a:p>
            <a:pPr marL="0" indent="0" defTabSz="566674">
              <a:spcBef>
                <a:spcPts val="2900"/>
              </a:spcBef>
              <a:buSzTx/>
              <a:buNone/>
              <a:defRPr sz="2910"/>
            </a:pPr>
            <a:r>
              <a:rPr>
                <a:solidFill>
                  <a:schemeClr val="accent4"/>
                </a:solidFill>
              </a:rPr>
              <a:t>PROS:</a:t>
            </a:r>
            <a:r>
              <a:t> </a:t>
            </a:r>
          </a:p>
          <a:p>
            <a:pPr marL="862330" lvl="1" indent="-431165" defTabSz="566674">
              <a:spcBef>
                <a:spcPts val="1900"/>
              </a:spcBef>
              <a:defRPr sz="2910"/>
            </a:pPr>
            <a:r>
              <a:t>Easy and familiar</a:t>
            </a:r>
          </a:p>
          <a:p>
            <a:pPr marL="862330" lvl="1" indent="-431165" defTabSz="566674">
              <a:spcBef>
                <a:spcPts val="1900"/>
              </a:spcBef>
              <a:defRPr sz="2910"/>
            </a:pPr>
            <a:r>
              <a:t>Universally supported</a:t>
            </a:r>
          </a:p>
          <a:p>
            <a:pPr marL="0" indent="0" defTabSz="566674">
              <a:spcBef>
                <a:spcPts val="2900"/>
              </a:spcBef>
              <a:buSzTx/>
              <a:buNone/>
              <a:defRPr sz="2910">
                <a:solidFill>
                  <a:schemeClr val="accent4"/>
                </a:solidFill>
              </a:defRPr>
            </a:pPr>
            <a:r>
              <a:t>CONS:</a:t>
            </a:r>
          </a:p>
          <a:p>
            <a:pPr marL="862330" lvl="1" indent="-431165" defTabSz="566674">
              <a:spcBef>
                <a:spcPts val="1900"/>
              </a:spcBef>
              <a:defRPr sz="2910"/>
            </a:pPr>
            <a:r>
              <a:t>Can’t manipulate the SVG with scripts or styles.</a:t>
            </a:r>
          </a:p>
          <a:p>
            <a:pPr marL="862330" lvl="1" indent="-431165" defTabSz="566674">
              <a:spcBef>
                <a:spcPts val="1900"/>
              </a:spcBef>
              <a:defRPr sz="2910"/>
            </a:pPr>
            <a:r>
              <a:t>The SVG can’t contain any external resources such as images or fonts.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Embedding SVGs with objec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Embedding SVGs with object</a:t>
            </a:r>
          </a:p>
        </p:txBody>
      </p:sp>
      <p:sp>
        <p:nvSpPr>
          <p:cNvPr id="135" name="The content of the object element is a fallback text or image that displays if the SVG is not supported:…"/>
          <p:cNvSpPr txBox="1">
            <a:spLocks noGrp="1"/>
          </p:cNvSpPr>
          <p:nvPr>
            <p:ph type="body" idx="4294967295"/>
          </p:nvPr>
        </p:nvSpPr>
        <p:spPr>
          <a:xfrm>
            <a:off x="952500" y="2433637"/>
            <a:ext cx="11099800" cy="5979915"/>
          </a:xfrm>
          <a:prstGeom prst="rect">
            <a:avLst/>
          </a:prstGeom>
        </p:spPr>
        <p:txBody>
          <a:bodyPr anchor="t"/>
          <a:lstStyle/>
          <a:p>
            <a:pPr marL="0" indent="0" defTabSz="519937">
              <a:spcBef>
                <a:spcPts val="3700"/>
              </a:spcBef>
              <a:buSzTx/>
              <a:buNone/>
              <a:defRPr sz="2670"/>
            </a:pPr>
            <a:r>
              <a:t>The content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 element is a fallback text or image that displays if the SVG is not supported:</a:t>
            </a:r>
          </a:p>
          <a:p>
            <a:pPr marL="406908" marR="406908" indent="0" defTabSz="406908">
              <a:spcBef>
                <a:spcPts val="2100"/>
              </a:spcBef>
              <a:buSzTx/>
              <a:buNone/>
              <a:defRPr sz="240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&lt;object type="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image/svg+xml</a:t>
            </a:r>
            <a:r>
              <a:t>" data="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pizza.svg</a:t>
            </a:r>
            <a:r>
              <a:t>"&gt;</a:t>
            </a:r>
            <a:endParaRPr>
              <a:solidFill>
                <a:srgbClr val="FFFFFF"/>
              </a:solidFill>
            </a:endParaRPr>
          </a:p>
          <a:p>
            <a:pPr marL="406908" marR="406908" indent="0" algn="just" defTabSz="406908">
              <a:spcBef>
                <a:spcPts val="0"/>
              </a:spcBef>
              <a:buSzTx/>
              <a:buNone/>
              <a:defRPr sz="240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FFFFF"/>
                </a:solidFill>
              </a:rPr>
              <a:t>  </a:t>
            </a:r>
            <a:r>
              <a:t>&lt;img src="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pizza.png</a:t>
            </a:r>
            <a:r>
              <a:t>" alt="pizza"&gt;</a:t>
            </a:r>
            <a:endParaRPr>
              <a:solidFill>
                <a:srgbClr val="FFFFFF"/>
              </a:solidFill>
            </a:endParaRPr>
          </a:p>
          <a:p>
            <a:pPr marL="406908" marR="406908" indent="0" algn="just" defTabSz="406908">
              <a:spcBef>
                <a:spcPts val="1000"/>
              </a:spcBef>
              <a:buSzTx/>
              <a:buNone/>
              <a:defRPr sz="240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&lt;/object&gt;</a:t>
            </a:r>
          </a:p>
          <a:p>
            <a:pPr marL="0" indent="0" defTabSz="519937">
              <a:spcBef>
                <a:spcPts val="2600"/>
              </a:spcBef>
              <a:buSzTx/>
              <a:buNone/>
              <a:defRPr sz="2670"/>
            </a:pPr>
            <a:r>
              <a:rPr>
                <a:solidFill>
                  <a:schemeClr val="accent4"/>
                </a:solidFill>
              </a:rPr>
              <a:t>PROS:</a:t>
            </a:r>
            <a:r>
              <a:t> </a:t>
            </a:r>
          </a:p>
          <a:p>
            <a:pPr marL="791209" lvl="1" indent="-395604" defTabSz="519937">
              <a:spcBef>
                <a:spcPts val="1700"/>
              </a:spcBef>
              <a:defRPr sz="2670"/>
            </a:pPr>
            <a:r>
              <a:t>SVG can be scripted and use eternal files (images and fonts).</a:t>
            </a:r>
          </a:p>
          <a:p>
            <a:pPr marL="0" indent="0" defTabSz="519937">
              <a:spcBef>
                <a:spcPts val="2600"/>
              </a:spcBef>
              <a:buSzTx/>
              <a:buNone/>
              <a:defRPr sz="2670">
                <a:solidFill>
                  <a:schemeClr val="accent4"/>
                </a:solidFill>
              </a:defRPr>
            </a:pPr>
            <a:r>
              <a:t>CONS:</a:t>
            </a:r>
          </a:p>
          <a:p>
            <a:pPr marL="791209" lvl="1" indent="-395604" defTabSz="519937">
              <a:spcBef>
                <a:spcPts val="1700"/>
              </a:spcBef>
              <a:defRPr sz="2670"/>
            </a:pPr>
            <a:r>
              <a:t>You can’t change styles with the same CSS used for the document. </a:t>
            </a:r>
          </a:p>
          <a:p>
            <a:pPr marL="791209" lvl="1" indent="-395604" defTabSz="519937">
              <a:spcBef>
                <a:spcPts val="1700"/>
              </a:spcBef>
              <a:defRPr sz="2670"/>
            </a:pPr>
            <a:r>
              <a:t>May be buggy in some browsers.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nline SVGs with the svg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Inline SVGs with the svg Element</a:t>
            </a:r>
          </a:p>
        </p:txBody>
      </p:sp>
      <p:sp>
        <p:nvSpPr>
          <p:cNvPr id="138" name="You can paste the content of the SVG text file directly into the HTML source. This is called using the SVG inline.…"/>
          <p:cNvSpPr txBox="1">
            <a:spLocks noGrp="1"/>
          </p:cNvSpPr>
          <p:nvPr>
            <p:ph type="body" idx="4294967295"/>
          </p:nvPr>
        </p:nvSpPr>
        <p:spPr>
          <a:xfrm>
            <a:off x="952500" y="2535237"/>
            <a:ext cx="11099800" cy="6223348"/>
          </a:xfrm>
          <a:prstGeom prst="rect">
            <a:avLst/>
          </a:prstGeom>
        </p:spPr>
        <p:txBody>
          <a:bodyPr anchor="t"/>
          <a:lstStyle/>
          <a:p>
            <a:pPr marL="0" indent="0" defTabSz="531622">
              <a:spcBef>
                <a:spcPts val="1800"/>
              </a:spcBef>
              <a:buSzTx/>
              <a:buNone/>
              <a:defRPr sz="2730"/>
            </a:pPr>
            <a:r>
              <a:t>You can paste the content of the SVG text file directly into the HTML source. This is called using the SVG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inline</a:t>
            </a:r>
            <a:r>
              <a:t>. </a:t>
            </a:r>
          </a:p>
          <a:p>
            <a:pPr marL="0" indent="0" defTabSz="531622">
              <a:spcBef>
                <a:spcPts val="2700"/>
              </a:spcBef>
              <a:buSzTx/>
              <a:buNone/>
              <a:defRPr sz="2730"/>
            </a:pPr>
            <a:r>
              <a:rPr>
                <a:solidFill>
                  <a:schemeClr val="accent4"/>
                </a:solidFill>
              </a:rPr>
              <a:t>PROS:</a:t>
            </a:r>
            <a:r>
              <a:t> </a:t>
            </a:r>
          </a:p>
          <a:p>
            <a:pPr marL="808990" lvl="1" indent="-404495" defTabSz="531622">
              <a:spcBef>
                <a:spcPts val="1800"/>
              </a:spcBef>
              <a:defRPr sz="2730"/>
            </a:pPr>
            <a:r>
              <a:t>Can take full advantage of scripting and styling the SVG because the elements in the SVG are part of the DOM for the document.</a:t>
            </a:r>
          </a:p>
          <a:p>
            <a:pPr marL="0" indent="0" defTabSz="531622">
              <a:spcBef>
                <a:spcPts val="2700"/>
              </a:spcBef>
              <a:buSzTx/>
              <a:buNone/>
              <a:defRPr sz="2730">
                <a:solidFill>
                  <a:schemeClr val="accent4"/>
                </a:solidFill>
              </a:defRPr>
            </a:pPr>
            <a:r>
              <a:t>CONS:</a:t>
            </a:r>
          </a:p>
          <a:p>
            <a:pPr marL="808990" lvl="1" indent="-404495" defTabSz="531622">
              <a:spcBef>
                <a:spcPts val="1800"/>
              </a:spcBef>
              <a:defRPr sz="2730"/>
            </a:pPr>
            <a:r>
              <a:t>Code can get extremely long and unwieldy.</a:t>
            </a:r>
          </a:p>
          <a:p>
            <a:pPr marL="808990" lvl="1" indent="-404495" defTabSz="531622">
              <a:spcBef>
                <a:spcPts val="1800"/>
              </a:spcBef>
              <a:defRPr sz="2730"/>
            </a:pPr>
            <a:r>
              <a:t>Harder to maintain images embedded in the source</a:t>
            </a:r>
          </a:p>
          <a:p>
            <a:pPr marL="808990" lvl="1" indent="-404495" defTabSz="531622">
              <a:spcBef>
                <a:spcPts val="1800"/>
              </a:spcBef>
              <a:defRPr sz="2730"/>
            </a:pPr>
            <a:r>
              <a:t>Can’t take advantage of caching repeated images</a:t>
            </a:r>
          </a:p>
          <a:p>
            <a:pPr marL="808990" lvl="1" indent="-404495" defTabSz="531622">
              <a:spcBef>
                <a:spcPts val="1800"/>
              </a:spcBef>
              <a:defRPr sz="2730"/>
            </a:pPr>
            <a:r>
              <a:t>Not universally supported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Example of an Inline SVG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04785"/>
          </a:xfrm>
          <a:prstGeom prst="rect">
            <a:avLst/>
          </a:prstGeom>
        </p:spPr>
        <p:txBody>
          <a:bodyPr/>
          <a:lstStyle/>
          <a:p>
            <a:r>
              <a:t>Example of an Inline SVG</a:t>
            </a:r>
          </a:p>
        </p:txBody>
      </p:sp>
      <p:sp>
        <p:nvSpPr>
          <p:cNvPr id="141" name="&lt;p&gt;This summer, try making pizza…"/>
          <p:cNvSpPr txBox="1"/>
          <p:nvPr/>
        </p:nvSpPr>
        <p:spPr>
          <a:xfrm>
            <a:off x="929382" y="4396283"/>
            <a:ext cx="11646595" cy="467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&lt;p&gt;This summer, try making pizza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&lt;svg </a:t>
            </a:r>
            <a:r>
              <a:t>xmlns="http://www.w3.org/2000/svg" viewBox="0 0 72 72" width="100" height="100"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fill="#D4AB00" cx="36" cy="36" r="36"/&gt;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opacity=".7" fill="#FFF" stroke="#8A291C" cx="36.1" cy="35.9" r="31.2"/&gt;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cx="38.8" cy="13.5"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cx="22.4" cy="20.9"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cx="32" cy="37.2"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cx="16.6" cy="39.9"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cx="26.2" cy="53.3"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cx="42.5" cy="27.3"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cx="44.3" cy="55.2"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cx="54.7" cy="42.9" r="4.8"/&gt;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  &lt;circle fill="#A52C1B" cx="56" cy="28.3" r="4.8"/&gt;</a:t>
            </a:r>
          </a:p>
          <a:p>
            <a:pPr marL="457200" marR="457200" algn="l" defTabSz="457200">
              <a:defRPr sz="1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&lt;/svg&gt;</a:t>
            </a:r>
          </a:p>
          <a:p>
            <a:pPr marL="457200" marR="457200" algn="l" defTabSz="457200">
              <a:defRPr sz="1700">
                <a:latin typeface="Courier"/>
                <a:ea typeface="Courier"/>
                <a:cs typeface="Courier"/>
                <a:sym typeface="Courier"/>
              </a:defRPr>
            </a:pPr>
            <a:r>
              <a:t>on your grill.&lt;/p&gt;</a:t>
            </a:r>
          </a:p>
        </p:txBody>
      </p:sp>
      <p:pic>
        <p:nvPicPr>
          <p:cNvPr id="142" name="lwd5_0708_inlinesvg.png" descr="lwd5_0708_inlinesv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50228" y="1840366"/>
            <a:ext cx="6704344" cy="2272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Web image format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Web image formats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The </a:t>
            </a:r>
            <a:r>
              <a:rPr sz="4000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Attributes for the img element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Adding an SVG to a page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Web Image Forma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Web Image Formats</a:t>
            </a:r>
          </a:p>
        </p:txBody>
      </p:sp>
      <p:sp>
        <p:nvSpPr>
          <p:cNvPr id="89" name="Image formats appropriate for web pages:…"/>
          <p:cNvSpPr txBox="1">
            <a:spLocks noGrp="1"/>
          </p:cNvSpPr>
          <p:nvPr>
            <p:ph type="body" idx="1"/>
          </p:nvPr>
        </p:nvSpPr>
        <p:spPr>
          <a:xfrm>
            <a:off x="1464196" y="2817415"/>
            <a:ext cx="10076409" cy="5175102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Image formats appropriate for web pages:</a:t>
            </a:r>
          </a:p>
          <a:p>
            <a:pPr lvl="1">
              <a:spcBef>
                <a:spcPts val="3000"/>
              </a:spcBef>
              <a:defRPr sz="3000"/>
            </a:pPr>
            <a:r>
              <a:t>PNG</a:t>
            </a:r>
          </a:p>
          <a:p>
            <a:pPr lvl="1">
              <a:spcBef>
                <a:spcPts val="3000"/>
              </a:spcBef>
              <a:defRPr sz="3000"/>
            </a:pPr>
            <a:r>
              <a:t>JPEG</a:t>
            </a:r>
          </a:p>
          <a:p>
            <a:pPr lvl="1">
              <a:spcBef>
                <a:spcPts val="3000"/>
              </a:spcBef>
              <a:defRPr sz="3000"/>
            </a:pPr>
            <a:r>
              <a:t>GIF</a:t>
            </a:r>
          </a:p>
          <a:p>
            <a:pPr lvl="1">
              <a:spcBef>
                <a:spcPts val="3000"/>
              </a:spcBef>
              <a:defRPr sz="3000"/>
            </a:pPr>
            <a:r>
              <a:t>SVG</a:t>
            </a:r>
          </a:p>
          <a:p>
            <a:pPr lvl="1">
              <a:spcBef>
                <a:spcPts val="3000"/>
              </a:spcBef>
              <a:defRPr sz="3000"/>
            </a:pPr>
            <a:r>
              <a:t>WebP (up and coming, not yet widely supported)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Bitmapped vs. Vector Forma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Bitmapped vs. Vector Formats</a:t>
            </a:r>
          </a:p>
        </p:txBody>
      </p:sp>
      <p:pic>
        <p:nvPicPr>
          <p:cNvPr id="92" name="lwd5_0701_vectorbitmap.png" descr="lwd5_0701_vectorbitm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13978" y="2448210"/>
            <a:ext cx="7568122" cy="6203380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PNG, JPEG, GIF, and WebP are bitmapped formats."/>
          <p:cNvSpPr txBox="1"/>
          <p:nvPr/>
        </p:nvSpPr>
        <p:spPr>
          <a:xfrm>
            <a:off x="9639858" y="2938060"/>
            <a:ext cx="2613893" cy="1828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800">
                <a:solidFill>
                  <a:schemeClr val="accent1"/>
                </a:solidFill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PNG</a:t>
            </a:r>
            <a:r>
              <a:t>,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JPEG</a:t>
            </a:r>
            <a:r>
              <a:t>,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GIF</a:t>
            </a:r>
            <a:r>
              <a:t>, and 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WebP</a:t>
            </a:r>
            <a:r>
              <a:t> are bitmapped formats.</a:t>
            </a:r>
          </a:p>
        </p:txBody>
      </p:sp>
      <p:sp>
        <p:nvSpPr>
          <p:cNvPr id="94" name="SVG is a vector format."/>
          <p:cNvSpPr txBox="1"/>
          <p:nvPr/>
        </p:nvSpPr>
        <p:spPr>
          <a:xfrm>
            <a:off x="9639858" y="6120405"/>
            <a:ext cx="2613893" cy="965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800">
                <a:solidFill>
                  <a:schemeClr val="accent1"/>
                </a:solidFill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SVG</a:t>
            </a:r>
            <a:r>
              <a:t> is a vector format.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he img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img Element</a:t>
            </a:r>
          </a:p>
        </p:txBody>
      </p:sp>
      <p:sp>
        <p:nvSpPr>
          <p:cNvPr id="97" name="&lt;img src=&quot;&quot; alt=&quot;&quot;&gt;…"/>
          <p:cNvSpPr txBox="1">
            <a:spLocks noGrp="1"/>
          </p:cNvSpPr>
          <p:nvPr>
            <p:ph type="body" idx="1"/>
          </p:nvPr>
        </p:nvSpPr>
        <p:spPr>
          <a:xfrm>
            <a:off x="952500" y="2425700"/>
            <a:ext cx="11099800" cy="5448598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&lt;img src="" alt=""&gt;</a:t>
            </a:r>
          </a:p>
          <a:p>
            <a:pPr>
              <a:defRPr sz="3000"/>
            </a:pPr>
            <a:r>
              <a:t>Embed images on the page with the empty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element.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alt</a:t>
            </a:r>
            <a:r>
              <a:t> attributes are required.</a:t>
            </a:r>
          </a:p>
          <a:p>
            <a:pPr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can be used for PNG, JPEG, GIF, and SVG.</a:t>
            </a:r>
          </a:p>
          <a:p>
            <a:pPr marL="0" indent="0">
              <a:spcBef>
                <a:spcPts val="60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Special markup is recommended for experimenting with cutting-edge image formats like WebP.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he img Element (cont’d)"/>
          <p:cNvSpPr txBox="1">
            <a:spLocks noGrp="1"/>
          </p:cNvSpPr>
          <p:nvPr>
            <p:ph type="title"/>
          </p:nvPr>
        </p:nvSpPr>
        <p:spPr>
          <a:xfrm>
            <a:off x="952500" y="546100"/>
            <a:ext cx="11099800" cy="178732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The img Element (cont’d)</a:t>
            </a:r>
          </a:p>
        </p:txBody>
      </p:sp>
      <p:sp>
        <p:nvSpPr>
          <p:cNvPr id="100" name="&lt;p&gt;This summer, try making pizza &lt;img src=&quot;pizza.png&quot; alt=&quot;&quot;&gt;…"/>
          <p:cNvSpPr txBox="1"/>
          <p:nvPr/>
        </p:nvSpPr>
        <p:spPr>
          <a:xfrm>
            <a:off x="441126" y="3970779"/>
            <a:ext cx="1191190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12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&lt;p&gt;This summer, try making pizza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&lt;img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src="pizza.png" alt=""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  <a:endParaRPr>
              <a:solidFill>
                <a:srgbClr val="FF7B00"/>
              </a:solidFill>
            </a:endParaRPr>
          </a:p>
          <a:p>
            <a:pPr marL="457200" marR="457200" algn="just" defTabSz="457200">
              <a:spcBef>
                <a:spcPts val="12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on your grill.&lt;/p&gt;</a:t>
            </a:r>
          </a:p>
        </p:txBody>
      </p:sp>
      <p:pic>
        <p:nvPicPr>
          <p:cNvPr id="101" name="lwd5_0702_img.png" descr="lwd5_0702_im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9841" y="4872975"/>
            <a:ext cx="8994477" cy="3344467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he img element tells the browser to make a server request for the image and display it in its place:"/>
          <p:cNvSpPr txBox="1"/>
          <p:nvPr/>
        </p:nvSpPr>
        <p:spPr>
          <a:xfrm>
            <a:off x="914621" y="2452148"/>
            <a:ext cx="10964917" cy="1022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tells the browser to make a server request for the image and display it in its place: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he src attribu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src attribute</a:t>
            </a:r>
          </a:p>
        </p:txBody>
      </p:sp>
      <p:sp>
        <p:nvSpPr>
          <p:cNvPr id="105" name="The value is the location (URL) of the image file.…"/>
          <p:cNvSpPr txBox="1">
            <a:spLocks noGrp="1"/>
          </p:cNvSpPr>
          <p:nvPr>
            <p:ph type="body" idx="1"/>
          </p:nvPr>
        </p:nvSpPr>
        <p:spPr>
          <a:xfrm>
            <a:off x="999579" y="3849070"/>
            <a:ext cx="11099801" cy="4805010"/>
          </a:xfrm>
          <a:prstGeom prst="rect">
            <a:avLst/>
          </a:prstGeom>
        </p:spPr>
        <p:txBody>
          <a:bodyPr anchor="t"/>
          <a:lstStyle/>
          <a:p>
            <a:pPr marL="370416" indent="-370416" defTabSz="457200">
              <a:spcBef>
                <a:spcPts val="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value</a:t>
            </a:r>
            <a:r>
              <a:t> is the location (URL) of the image file. </a:t>
            </a:r>
          </a:p>
          <a:p>
            <a:pPr marL="370416" indent="-370416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Use the relative pathname conventions to point to the image on the server.</a:t>
            </a:r>
          </a:p>
          <a:p>
            <a:pPr marL="0" indent="0" defTabSz="457200">
              <a:spcBef>
                <a:spcPts val="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endParaRPr/>
          </a:p>
          <a:p>
            <a:pPr marL="0" indent="0" defTabSz="457200">
              <a:spcBef>
                <a:spcPts val="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rPr>
                <a:solidFill>
                  <a:schemeClr val="accent4"/>
                </a:solidFill>
              </a:rPr>
              <a:t>PERFORMANCE TIP: </a:t>
            </a:r>
            <a:r>
              <a:t>Take advantage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caching</a:t>
            </a:r>
            <a:r>
              <a:t> (temporary storage). For the same image used repeatedly, using the same pathname reduces the number of calls to the server.</a:t>
            </a:r>
          </a:p>
        </p:txBody>
      </p:sp>
      <p:sp>
        <p:nvSpPr>
          <p:cNvPr id="106" name="&lt;img src=&quot;/images/icon/next.png&quot; alt=&quot;Next&quot;&gt;"/>
          <p:cNvSpPr txBox="1"/>
          <p:nvPr/>
        </p:nvSpPr>
        <p:spPr>
          <a:xfrm>
            <a:off x="1354298" y="2603499"/>
            <a:ext cx="10296204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1200"/>
              </a:spcBef>
              <a:defRPr sz="2900">
                <a:latin typeface="Courier"/>
                <a:ea typeface="Courier"/>
                <a:cs typeface="Courier"/>
                <a:sym typeface="Courier"/>
              </a:defRPr>
            </a:pPr>
            <a:r>
              <a:t>&lt;img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src="/images/icon/next.png"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</a:t>
            </a:r>
            <a:r>
              <a:t>alt="Next"&gt;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he alt Attribu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alt Attribute</a:t>
            </a:r>
          </a:p>
        </p:txBody>
      </p:sp>
      <p:sp>
        <p:nvSpPr>
          <p:cNvPr id="109" name="The alt attribute provides alternative text for those who are not able to see it.…"/>
          <p:cNvSpPr txBox="1">
            <a:spLocks noGrp="1"/>
          </p:cNvSpPr>
          <p:nvPr>
            <p:ph type="body" sz="quarter" idx="1"/>
          </p:nvPr>
        </p:nvSpPr>
        <p:spPr>
          <a:xfrm>
            <a:off x="901700" y="3793733"/>
            <a:ext cx="5261571" cy="4805066"/>
          </a:xfrm>
          <a:prstGeom prst="rect">
            <a:avLst/>
          </a:prstGeom>
        </p:spPr>
        <p:txBody>
          <a:bodyPr/>
          <a:lstStyle/>
          <a:p>
            <a:pPr marL="391159" indent="-391159" defTabSz="514095">
              <a:spcBef>
                <a:spcPts val="2600"/>
              </a:spcBef>
              <a:defRPr sz="264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alt</a:t>
            </a:r>
            <a:r>
              <a:t> attribute provides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alternative text</a:t>
            </a:r>
            <a:r>
              <a:t> for those who are not able to see it.</a:t>
            </a:r>
          </a:p>
          <a:p>
            <a:pPr marL="391159" indent="-391159" defTabSz="514095">
              <a:spcBef>
                <a:spcPts val="2600"/>
              </a:spcBef>
              <a:defRPr sz="2640"/>
            </a:pPr>
            <a:r>
              <a:t>It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required</a:t>
            </a:r>
            <a:r>
              <a:t> for every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in order for the HTML to be valid.</a:t>
            </a:r>
          </a:p>
          <a:p>
            <a:pPr marL="391159" indent="-391159" defTabSz="514095">
              <a:spcBef>
                <a:spcPts val="2600"/>
              </a:spcBef>
              <a:defRPr sz="2640"/>
            </a:pPr>
            <a:r>
              <a:t>It is used by screen readers, search engines, and graphical browsers when the image fails to load.</a:t>
            </a:r>
          </a:p>
        </p:txBody>
      </p:sp>
      <p:sp>
        <p:nvSpPr>
          <p:cNvPr id="110" name="&lt;p&gt; If you're &lt;img src=&quot;/images/smiley.png&quot; alt=&quot;happy&quot;&gt; and you know it, clap your hands.&lt;/p&gt;"/>
          <p:cNvSpPr txBox="1"/>
          <p:nvPr/>
        </p:nvSpPr>
        <p:spPr>
          <a:xfrm>
            <a:off x="483021" y="2429382"/>
            <a:ext cx="1213291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12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&lt;p&gt; If you're &lt;img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src="/images/smiley.png"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</a:t>
            </a:r>
            <a:r>
              <a:t>alt="happy"&gt; and you know it, clap your hands.&lt;/p&gt;</a:t>
            </a:r>
          </a:p>
        </p:txBody>
      </p:sp>
      <p:pic>
        <p:nvPicPr>
          <p:cNvPr id="111" name="lwd5_0704_alttext.png" descr="lwd5_0704_alttex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88200" y="3713846"/>
            <a:ext cx="4585235" cy="5422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Alternative Text Tip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517650"/>
          </a:xfrm>
          <a:prstGeom prst="rect">
            <a:avLst/>
          </a:prstGeom>
        </p:spPr>
        <p:txBody>
          <a:bodyPr/>
          <a:lstStyle/>
          <a:p>
            <a:r>
              <a:t>Alternative Text Tips</a:t>
            </a:r>
          </a:p>
        </p:txBody>
      </p:sp>
      <p:sp>
        <p:nvSpPr>
          <p:cNvPr id="114" name="Alternative text (alt text) should convey the same information and function as the image.…"/>
          <p:cNvSpPr txBox="1">
            <a:spLocks noGrp="1"/>
          </p:cNvSpPr>
          <p:nvPr>
            <p:ph type="body" idx="1"/>
          </p:nvPr>
        </p:nvSpPr>
        <p:spPr>
          <a:xfrm>
            <a:off x="999579" y="2176065"/>
            <a:ext cx="11099801" cy="6286501"/>
          </a:xfrm>
          <a:prstGeom prst="rect">
            <a:avLst/>
          </a:prstGeom>
        </p:spPr>
        <p:txBody>
          <a:bodyPr/>
          <a:lstStyle/>
          <a:p>
            <a:pPr marL="395604" indent="-395604" defTabSz="519937">
              <a:spcBef>
                <a:spcPts val="2600"/>
              </a:spcBef>
              <a:defRPr sz="2670"/>
            </a:pPr>
            <a:r>
              <a:t>Alternative text (alt text) should convey the same information and function as the image.</a:t>
            </a:r>
          </a:p>
          <a:p>
            <a:pPr marL="395604" indent="-395604" defTabSz="519937">
              <a:spcBef>
                <a:spcPts val="2600"/>
              </a:spcBef>
              <a:defRPr sz="2670"/>
            </a:pPr>
            <a:r>
              <a:t>If the image is purely decorative and shouldn’t be read aloud, include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alt</a:t>
            </a:r>
            <a:r>
              <a:t> attribute with an empty value:</a:t>
            </a:r>
          </a:p>
          <a:p>
            <a:pPr marL="0" lvl="2" indent="406908" defTabSz="519937">
              <a:spcBef>
                <a:spcPts val="2600"/>
              </a:spcBef>
              <a:buSzTx/>
              <a:buNone/>
              <a:defRPr sz="2670">
                <a:latin typeface="Courier"/>
                <a:ea typeface="Courier"/>
                <a:cs typeface="Courier"/>
                <a:sym typeface="Courier"/>
              </a:defRPr>
            </a:pPr>
            <a:r>
              <a:rPr sz="2492"/>
              <a:t>&lt;img src="flowers.svg" </a:t>
            </a:r>
            <a:r>
              <a:rPr sz="249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alt=""</a:t>
            </a:r>
            <a:r>
              <a:rPr sz="2492"/>
              <a:t>&gt;</a:t>
            </a:r>
            <a:r>
              <a:t> </a:t>
            </a:r>
          </a:p>
          <a:p>
            <a:pPr marL="395604" indent="-395604" defTabSz="519937">
              <a:spcBef>
                <a:spcPts val="2600"/>
              </a:spcBef>
              <a:defRPr sz="2670"/>
            </a:pPr>
            <a:r>
              <a:t>Consider what the alt text would sound like when read aloud by a screen reader. Is it helpful or a hindrance?</a:t>
            </a:r>
          </a:p>
          <a:p>
            <a:pPr marL="395604" indent="-395604" defTabSz="519937">
              <a:spcBef>
                <a:spcPts val="2600"/>
              </a:spcBef>
              <a:defRPr sz="2670"/>
            </a:pPr>
            <a:r>
              <a:t>When an image is used as a link, the alt text serves as the linked text. Write what you’d want the link to say, don’t just describe the image.</a:t>
            </a:r>
          </a:p>
          <a:p>
            <a:pPr marL="395604" indent="-395604" defTabSz="519937">
              <a:spcBef>
                <a:spcPts val="2600"/>
              </a:spcBef>
              <a:defRPr sz="2670"/>
            </a:pPr>
            <a:r>
              <a:t>Avoid starting alt text with “An image of” or “Graphic of”.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1439</Words>
  <Application>Microsoft Macintosh PowerPoint</Application>
  <PresentationFormat>Custom</PresentationFormat>
  <Paragraphs>113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White</vt:lpstr>
      <vt:lpstr>PowerPoint Presentation</vt:lpstr>
      <vt:lpstr>PowerPoint Presentation</vt:lpstr>
      <vt:lpstr>Web Image Formats</vt:lpstr>
      <vt:lpstr>Bitmapped vs. Vector Formats</vt:lpstr>
      <vt:lpstr>The img Element</vt:lpstr>
      <vt:lpstr>The img Element (cont’d)</vt:lpstr>
      <vt:lpstr>The src attribute</vt:lpstr>
      <vt:lpstr>The alt Attribute</vt:lpstr>
      <vt:lpstr>Alternative Text Tips</vt:lpstr>
      <vt:lpstr>width and height Attributes</vt:lpstr>
      <vt:lpstr>Adding SVG Images</vt:lpstr>
      <vt:lpstr>SVG Example</vt:lpstr>
      <vt:lpstr>Adding SVG to a Page</vt:lpstr>
      <vt:lpstr>Adding SVG with the img Element</vt:lpstr>
      <vt:lpstr>Embedding SVGs with object</vt:lpstr>
      <vt:lpstr>Inline SVGs with the svg Element</vt:lpstr>
      <vt:lpstr>Example of an Inline SVG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2018-09-21T12:33:48Z</dcterms:modified>
</cp:coreProperties>
</file>