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42942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autoprefixer.github.io" TargetMode="External"/><Relationship Id="rId3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6A CSS LAYOUT WITH FLEXBOX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16A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CSS LAYOUT WITH FLEXBOX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OW: Main and Cross Ax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ROW: Main and Cross Axes</a:t>
            </a:r>
          </a:p>
        </p:txBody>
      </p:sp>
      <p:pic>
        <p:nvPicPr>
          <p:cNvPr id="117" name="lwd5_1604_partsrow.png" descr="lwd5_1604_partsr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2470150"/>
            <a:ext cx="10160000" cy="5930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OLUMN: Main and Cross Ax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COLUMN: Main and Cross Axes</a:t>
            </a:r>
          </a:p>
        </p:txBody>
      </p:sp>
      <p:pic>
        <p:nvPicPr>
          <p:cNvPr id="120" name="lwd5_1604_partscol.png" descr="lwd5_1604_partsco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2178050"/>
            <a:ext cx="10160000" cy="6667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Aligning on the Main Ax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Aligning on the Main Axis</a:t>
            </a:r>
          </a:p>
        </p:txBody>
      </p:sp>
      <p:sp>
        <p:nvSpPr>
          <p:cNvPr id="123" name="justify-content…"/>
          <p:cNvSpPr txBox="1"/>
          <p:nvPr/>
        </p:nvSpPr>
        <p:spPr>
          <a:xfrm>
            <a:off x="952500" y="22161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572516">
              <a:spcBef>
                <a:spcPts val="4100"/>
              </a:spcBef>
              <a:defRPr sz="294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justify-content</a:t>
            </a:r>
          </a:p>
          <a:p>
            <a:pPr algn="l" defTabSz="572516">
              <a:spcBef>
                <a:spcPts val="2300"/>
              </a:spcBef>
              <a:defRPr sz="2744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flex-start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flex-end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space-between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space-around</a:t>
            </a:r>
          </a:p>
          <a:p>
            <a:pPr algn="l" defTabSz="572516">
              <a:spcBef>
                <a:spcPts val="2300"/>
              </a:spcBef>
              <a:defRPr sz="2744">
                <a:solidFill>
                  <a:srgbClr val="53585F"/>
                </a:solidFill>
              </a:defRPr>
            </a:pPr>
            <a:r>
              <a:t>When there is space left over on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main axis</a:t>
            </a:r>
            <a:r>
              <a:t>, you can specify how the items align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justify-content</a:t>
            </a:r>
            <a:r>
              <a:t> property (notice we say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start</a:t>
            </a:r>
            <a:r>
              <a:t> and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end</a:t>
            </a:r>
            <a:r>
              <a:t> instead of left/right or top/bottom).</a:t>
            </a:r>
          </a:p>
          <a:p>
            <a:pPr algn="l" defTabSz="572516">
              <a:spcBef>
                <a:spcPts val="2300"/>
              </a:spcBef>
              <a:defRPr sz="2744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justify-content</a:t>
            </a:r>
            <a:r>
              <a:t> property applies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flex container</a:t>
            </a:r>
            <a:r>
              <a:t>.</a:t>
            </a:r>
          </a:p>
          <a:p>
            <a:pPr algn="l" defTabSz="572516">
              <a:spcBef>
                <a:spcPts val="2300"/>
              </a:spcBef>
              <a:defRPr sz="2744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448055" marR="448055" algn="just" defTabSz="448055">
              <a:defRPr sz="2156" baseline="-2319">
                <a:latin typeface="Courier"/>
                <a:ea typeface="Courier"/>
                <a:cs typeface="Courier"/>
                <a:sym typeface="Courier"/>
              </a:defRPr>
            </a:pPr>
            <a:r>
              <a:t>#container { 	</a:t>
            </a:r>
          </a:p>
          <a:p>
            <a:pPr marL="448055" marR="448055" algn="just" defTabSz="448055">
              <a:defRPr sz="2156" baseline="-2319">
                <a:latin typeface="Courier"/>
                <a:ea typeface="Courier"/>
                <a:cs typeface="Courier"/>
                <a:sym typeface="Courier"/>
              </a:defRPr>
            </a:pPr>
            <a:r>
              <a:t>  display: flex;</a:t>
            </a:r>
          </a:p>
          <a:p>
            <a:pPr marL="448055" marR="448055" algn="just" defTabSz="448055">
              <a:defRPr sz="2156" baseline="-2319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justify-content: flex-start;</a:t>
            </a:r>
          </a:p>
          <a:p>
            <a:pPr marL="448055" marR="448055" algn="just" defTabSz="448055">
              <a:defRPr sz="2156" baseline="-2319">
                <a:latin typeface="Courier"/>
                <a:ea typeface="Courier"/>
                <a:cs typeface="Courier"/>
                <a:sym typeface="Courier"/>
              </a:defRPr>
            </a:pPr>
            <a:r>
              <a:t>}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Aligning on the Main Axi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657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Aligning on the Main Axis (cont’d)</a:t>
            </a:r>
          </a:p>
        </p:txBody>
      </p:sp>
      <p:sp>
        <p:nvSpPr>
          <p:cNvPr id="126" name="When the direction is row, and the main axis is horizontal"/>
          <p:cNvSpPr txBox="1"/>
          <p:nvPr/>
        </p:nvSpPr>
        <p:spPr>
          <a:xfrm>
            <a:off x="1419682" y="1899440"/>
            <a:ext cx="10165435" cy="558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When the direction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row</a:t>
            </a:r>
            <a:r>
              <a:t>, and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main axis is horizontal</a:t>
            </a:r>
          </a:p>
        </p:txBody>
      </p:sp>
      <p:pic>
        <p:nvPicPr>
          <p:cNvPr id="127" name="lwd5_1608_justifycontent.png" descr="lwd5_1608_justifycont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3079750"/>
            <a:ext cx="10160000" cy="5346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ligning on the Main Axi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657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Aligning on the Main Axis (cont’d.)</a:t>
            </a:r>
          </a:p>
        </p:txBody>
      </p:sp>
      <p:sp>
        <p:nvSpPr>
          <p:cNvPr id="130" name="When the direction is column, and the main axis is vertical"/>
          <p:cNvSpPr txBox="1"/>
          <p:nvPr/>
        </p:nvSpPr>
        <p:spPr>
          <a:xfrm>
            <a:off x="1323874" y="1899440"/>
            <a:ext cx="10357052" cy="558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When the direction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column</a:t>
            </a:r>
            <a:r>
              <a:t>, and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main axis is vertical</a:t>
            </a:r>
          </a:p>
        </p:txBody>
      </p:sp>
      <p:pic>
        <p:nvPicPr>
          <p:cNvPr id="131" name="lwd5_1609_justifycolumn_WIDE.png" descr="lwd5_1609_justifycolumn_WID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2716609"/>
            <a:ext cx="12700000" cy="541020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NOTE: I needed to specify a height on the container to create extra space on the main axis. By default, it’s just high enough to contain the content."/>
          <p:cNvSpPr txBox="1"/>
          <p:nvPr/>
        </p:nvSpPr>
        <p:spPr>
          <a:xfrm>
            <a:off x="1325403" y="8321079"/>
            <a:ext cx="1035399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I needed to specify a height on the container to create extra space on the main axis. By default, it’s just high enough to contain the content.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A WORD FROM THE AUTHOR…"/>
          <p:cNvSpPr txBox="1"/>
          <p:nvPr/>
        </p:nvSpPr>
        <p:spPr>
          <a:xfrm>
            <a:off x="1085869" y="2539999"/>
            <a:ext cx="10833062" cy="467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 WORD FROM THE AUTHOR</a:t>
            </a:r>
          </a:p>
          <a:p>
            <a:endParaRPr/>
          </a:p>
          <a:p>
            <a:pPr>
              <a:defRPr>
                <a:solidFill>
                  <a:srgbClr val="53585F"/>
                </a:solidFill>
              </a:defRPr>
            </a:pPr>
            <a:r>
              <a:t>“Keeping the main and cross axes straight in your mind when changing between rows and columns is one of the trickiest parts of using Flexbox. </a:t>
            </a:r>
          </a:p>
          <a:p>
            <a:pPr>
              <a:spcBef>
                <a:spcPts val="1600"/>
              </a:spcBef>
              <a:defRPr>
                <a:solidFill>
                  <a:srgbClr val="53585F"/>
                </a:solidFill>
              </a:defRPr>
            </a:pPr>
            <a:r>
              <a:t>Once you master that, you’ve got it!”</a:t>
            </a:r>
          </a:p>
          <a:p>
            <a:pPr>
              <a:defRPr>
                <a:solidFill>
                  <a:srgbClr val="53585F"/>
                </a:solidFill>
              </a:defRPr>
            </a:pPr>
            <a:endParaRPr/>
          </a:p>
          <a:p>
            <a:pPr>
              <a:defRPr>
                <a:solidFill>
                  <a:srgbClr val="53585F"/>
                </a:solidFill>
              </a:defRPr>
            </a:pPr>
            <a:r>
              <a:t>—Jennifer Robbins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Aligning on the Cross Ax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Aligning on the Cross Axis</a:t>
            </a:r>
          </a:p>
        </p:txBody>
      </p:sp>
      <p:sp>
        <p:nvSpPr>
          <p:cNvPr id="137" name="align-items…"/>
          <p:cNvSpPr txBox="1"/>
          <p:nvPr/>
        </p:nvSpPr>
        <p:spPr>
          <a:xfrm>
            <a:off x="952500" y="22161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554990">
              <a:spcBef>
                <a:spcPts val="3900"/>
              </a:spcBef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align-items</a:t>
            </a:r>
          </a:p>
          <a:p>
            <a:pPr algn="l" defTabSz="554990">
              <a:spcBef>
                <a:spcPts val="2200"/>
              </a:spcBef>
              <a:defRPr sz="2660">
                <a:solidFill>
                  <a:srgbClr val="53585F"/>
                </a:solidFill>
              </a:defRPr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flex-start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flex-end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baseline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stretch</a:t>
            </a:r>
          </a:p>
          <a:p>
            <a:pPr algn="l" defTabSz="554990">
              <a:spcBef>
                <a:spcPts val="2200"/>
              </a:spcBef>
              <a:defRPr sz="2660">
                <a:solidFill>
                  <a:srgbClr val="53585F"/>
                </a:solidFill>
              </a:defRPr>
            </a:pPr>
            <a:r>
              <a:rPr dirty="0"/>
              <a:t>When there is space left over on the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cross axis</a:t>
            </a:r>
            <a:r>
              <a:rPr dirty="0"/>
              <a:t>, you can specify how the items align with 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align-items</a:t>
            </a:r>
            <a:r>
              <a:rPr dirty="0"/>
              <a:t> property.</a:t>
            </a:r>
          </a:p>
          <a:p>
            <a:pPr algn="l" defTabSz="554990">
              <a:spcBef>
                <a:spcPts val="2200"/>
              </a:spcBef>
              <a:defRPr sz="2660">
                <a:solidFill>
                  <a:srgbClr val="53585F"/>
                </a:solidFill>
              </a:defRPr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align-items</a:t>
            </a:r>
            <a:r>
              <a:rPr dirty="0"/>
              <a:t> property applies to the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flex container</a:t>
            </a:r>
            <a:r>
              <a:rPr dirty="0"/>
              <a:t>.</a:t>
            </a:r>
          </a:p>
          <a:p>
            <a:pPr algn="l" defTabSz="554990">
              <a:spcBef>
                <a:spcPts val="2200"/>
              </a:spcBef>
              <a:defRPr sz="266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Example:</a:t>
            </a:r>
          </a:p>
          <a:p>
            <a:pPr marL="434340" marR="434340" algn="just" defTabSz="434340">
              <a:spcBef>
                <a:spcPts val="2000"/>
              </a:spcBef>
              <a:defRPr sz="2090" baseline="-2392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#container { 	</a:t>
            </a:r>
          </a:p>
          <a:p>
            <a:pPr marL="434340" marR="434340" algn="just" defTabSz="434340">
              <a:defRPr sz="2090" baseline="-2392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display: flex;  	</a:t>
            </a:r>
          </a:p>
          <a:p>
            <a:pPr marL="434340" marR="434340" algn="just" defTabSz="434340">
              <a:defRPr sz="2090" baseline="-2392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flex-direction: row;  	</a:t>
            </a:r>
          </a:p>
          <a:p>
            <a:pPr marL="434340" marR="434340" algn="just" defTabSz="434340">
              <a:defRPr sz="2090" baseline="-2392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height: 200px;  </a:t>
            </a:r>
          </a:p>
          <a:p>
            <a:pPr marL="434340" marR="434340" algn="just" defTabSz="434340">
              <a:defRPr sz="2090" baseline="-239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>
                <a:solidFill>
                  <a:srgbClr val="000000"/>
                </a:solidFill>
              </a:rPr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align-items: flex-start; </a:t>
            </a:r>
          </a:p>
          <a:p>
            <a:pPr marL="434340" marR="434340" algn="just" defTabSz="434340">
              <a:defRPr sz="2090" baseline="-2392"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Aligning on the Cross Axi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657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Aligning on the Cross Axis (cont’d)</a:t>
            </a:r>
          </a:p>
        </p:txBody>
      </p:sp>
      <p:sp>
        <p:nvSpPr>
          <p:cNvPr id="140" name="When the direction is row, the main axis is horizontal, and the cross axis is vertical."/>
          <p:cNvSpPr txBox="1"/>
          <p:nvPr/>
        </p:nvSpPr>
        <p:spPr>
          <a:xfrm>
            <a:off x="1272182" y="2061065"/>
            <a:ext cx="10460436" cy="101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When the direction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row</a:t>
            </a:r>
            <a:r>
              <a:t>, the main axis is horizontal, and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cross axis is vertical</a:t>
            </a:r>
            <a:r>
              <a:t>.</a:t>
            </a:r>
          </a:p>
        </p:txBody>
      </p:sp>
      <p:pic>
        <p:nvPicPr>
          <p:cNvPr id="141" name="lwd5_1610_horiz.png" descr="lwd5_1610_horiz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000" y="3497064"/>
            <a:ext cx="12700000" cy="400050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NOTE: I needed to specify a height on the container to create extra space on the cross axis. By default, it’s just high enough to contain the content."/>
          <p:cNvSpPr txBox="1"/>
          <p:nvPr/>
        </p:nvSpPr>
        <p:spPr>
          <a:xfrm>
            <a:off x="1325403" y="8134349"/>
            <a:ext cx="10353994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I needed to specify a height on the container to create extra space on the cross axis. By default, it’s just high enough to contain the content.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Aligning on the CROSS Axi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9657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Aligning on the CROSS Axis (cont’d)</a:t>
            </a:r>
          </a:p>
        </p:txBody>
      </p:sp>
      <p:sp>
        <p:nvSpPr>
          <p:cNvPr id="145" name="align-self…"/>
          <p:cNvSpPr txBox="1"/>
          <p:nvPr/>
        </p:nvSpPr>
        <p:spPr>
          <a:xfrm>
            <a:off x="952500" y="1648817"/>
            <a:ext cx="11099800" cy="628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align-self</a:t>
            </a:r>
          </a:p>
          <a:p>
            <a:pPr algn="l">
              <a:spcBef>
                <a:spcPts val="3000"/>
              </a:spcBef>
              <a:defRPr sz="2800">
                <a:solidFill>
                  <a:srgbClr val="53585F"/>
                </a:solidFill>
              </a:defRPr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flex-start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flex-end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baseline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stretch</a:t>
            </a:r>
          </a:p>
          <a:p>
            <a:pPr algn="l">
              <a:spcBef>
                <a:spcPts val="2400"/>
              </a:spcBef>
              <a:defRPr sz="2800">
                <a:solidFill>
                  <a:srgbClr val="53585F"/>
                </a:solidFill>
              </a:defRPr>
            </a:pPr>
            <a:r>
              <a:rPr dirty="0"/>
              <a:t>Aligns an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individual item</a:t>
            </a:r>
            <a:r>
              <a:rPr dirty="0"/>
              <a:t> on the cross axis. This is useful if one or more items should override 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align-items</a:t>
            </a:r>
            <a:r>
              <a:rPr dirty="0"/>
              <a:t> setting for the container.  </a:t>
            </a:r>
          </a:p>
          <a:p>
            <a:pPr algn="l">
              <a:spcBef>
                <a:spcPts val="2400"/>
              </a:spcBef>
              <a:defRPr sz="2800">
                <a:solidFill>
                  <a:srgbClr val="53585F"/>
                </a:solidFill>
              </a:defRPr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align-self</a:t>
            </a:r>
            <a:r>
              <a:rPr dirty="0"/>
              <a:t> property applies to the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flex item</a:t>
            </a:r>
            <a:r>
              <a:rPr dirty="0"/>
              <a:t>.</a:t>
            </a:r>
          </a:p>
          <a:p>
            <a:pPr algn="l">
              <a:spcBef>
                <a:spcPts val="2400"/>
              </a:spcBef>
              <a:defRPr sz="2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Example:</a:t>
            </a:r>
          </a:p>
          <a:p>
            <a:pPr marL="457200" marR="457200" algn="just" defTabSz="457200">
              <a:spcBef>
                <a:spcPts val="2000"/>
              </a:spcBef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.box4 { 	 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>
                <a:solidFill>
                  <a:srgbClr val="000000"/>
                </a:solidFill>
              </a:rPr>
              <a:t>  </a:t>
            </a:r>
            <a:r>
              <a:rPr sz="30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align-self: flex-end; 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 </a:t>
            </a:r>
          </a:p>
        </p:txBody>
      </p:sp>
      <p:pic>
        <p:nvPicPr>
          <p:cNvPr id="146" name="lwd5_1611_alignself.png" descr="lwd5_1611_alignsel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17105" y="5933587"/>
            <a:ext cx="5970095" cy="24462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Aligning on the CROSS Axi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7250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Aligning on the CROSS Axis (cont’d)</a:t>
            </a:r>
          </a:p>
        </p:txBody>
      </p:sp>
      <p:sp>
        <p:nvSpPr>
          <p:cNvPr id="149" name="align-content…"/>
          <p:cNvSpPr txBox="1"/>
          <p:nvPr/>
        </p:nvSpPr>
        <p:spPr>
          <a:xfrm>
            <a:off x="952500" y="1293217"/>
            <a:ext cx="11099800" cy="628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align-content</a:t>
            </a:r>
          </a:p>
          <a:p>
            <a:pPr algn="l">
              <a:spcBef>
                <a:spcPts val="20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flex-start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flex-end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space-around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space-between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stretch</a:t>
            </a:r>
          </a:p>
          <a:p>
            <a:pPr algn="l">
              <a:spcBef>
                <a:spcPts val="1800"/>
              </a:spcBef>
              <a:defRPr sz="2800">
                <a:solidFill>
                  <a:srgbClr val="53585F"/>
                </a:solidFill>
              </a:defRPr>
            </a:pPr>
            <a:r>
              <a:t>When lines are set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wrap</a:t>
            </a:r>
            <a:r>
              <a:t> and there is extra space on the cross axis, use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align-content</a:t>
            </a:r>
            <a:r>
              <a:t>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align the lines of content</a:t>
            </a:r>
            <a:r>
              <a:t>.  </a:t>
            </a:r>
          </a:p>
          <a:p>
            <a:pPr algn="l">
              <a:spcBef>
                <a:spcPts val="1800"/>
              </a:spcBef>
              <a:defRPr sz="28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align-content</a:t>
            </a:r>
            <a:r>
              <a:t> property applies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flex container</a:t>
            </a:r>
            <a:r>
              <a:t>.</a:t>
            </a:r>
          </a:p>
        </p:txBody>
      </p:sp>
      <p:pic>
        <p:nvPicPr>
          <p:cNvPr id="150" name="lwd5_1612_align-content_WIDE.png" descr="lwd5_1612_align-content_WID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0552" y="5025046"/>
            <a:ext cx="10383696" cy="39919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lexbox terminology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Flexbox terminology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Flexbox containers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Flow: Flow direction and text wrap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Alignment on main and cross axes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Specifying how items in a flexbox "flex"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Changing the order of flex items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Aligning with Margi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Aligning with Margins</a:t>
            </a:r>
          </a:p>
        </p:txBody>
      </p:sp>
      <p:sp>
        <p:nvSpPr>
          <p:cNvPr id="153" name="Use a margin (set to auto) to put extra space on the side of particular flex items.…"/>
          <p:cNvSpPr txBox="1">
            <a:spLocks noGrp="1"/>
          </p:cNvSpPr>
          <p:nvPr>
            <p:ph type="body" idx="1"/>
          </p:nvPr>
        </p:nvSpPr>
        <p:spPr>
          <a:xfrm>
            <a:off x="952500" y="2463800"/>
            <a:ext cx="11099800" cy="693261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rPr dirty="0"/>
              <a:t>Use a margin (set to auto) to put extra space on the side of particular flex items.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rPr dirty="0"/>
              <a:t> Adding an auto margin to the right of the first flex item (the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li</a:t>
            </a:r>
            <a:r>
              <a:rPr dirty="0"/>
              <a:t> with the logo) pushes the remaining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li</a:t>
            </a:r>
            <a:r>
              <a:rPr dirty="0"/>
              <a:t> to the right:</a:t>
            </a:r>
          </a:p>
        </p:txBody>
      </p:sp>
      <p:pic>
        <p:nvPicPr>
          <p:cNvPr id="154" name="lwd5_1613_margin.png" descr="lwd5_1613_margi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5428" y="5179406"/>
            <a:ext cx="8119573" cy="683045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ul {…"/>
          <p:cNvSpPr txBox="1"/>
          <p:nvPr/>
        </p:nvSpPr>
        <p:spPr>
          <a:xfrm>
            <a:off x="4585215" y="6190147"/>
            <a:ext cx="4287625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R="457200" algn="l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ul { 	</a:t>
            </a:r>
          </a:p>
          <a:p>
            <a:pPr marR="457200" algn="l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display: flex; 	</a:t>
            </a:r>
          </a:p>
          <a:p>
            <a:pPr marR="457200" algn="l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align-items: center; 	</a:t>
            </a:r>
            <a:endParaRPr sz="3000" dirty="0">
              <a:solidFill>
                <a:srgbClr val="000000"/>
              </a:solidFill>
            </a:endParaRPr>
          </a:p>
          <a:p>
            <a:pPr marR="457200" algn="l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... </a:t>
            </a:r>
          </a:p>
          <a:p>
            <a:pPr marR="457200" algn="l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 </a:t>
            </a:r>
          </a:p>
          <a:p>
            <a:pPr marR="457200" algn="l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li.logo { 	</a:t>
            </a:r>
          </a:p>
          <a:p>
            <a:pPr marR="457200" algn="l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</a:t>
            </a:r>
            <a:r>
              <a:rPr sz="3000" dirty="0">
                <a:solidFill>
                  <a:schemeClr val="accent4"/>
                </a:solidFill>
              </a:rPr>
              <a:t>margin-right: auto; </a:t>
            </a:r>
          </a:p>
          <a:p>
            <a:pPr marR="457200" algn="l" defTabSz="457200">
              <a:defRPr sz="2200" b="1" baseline="-2272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  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pecifying How Items “Flex”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How Items “Flex”</a:t>
            </a:r>
          </a:p>
        </p:txBody>
      </p:sp>
      <p:sp>
        <p:nvSpPr>
          <p:cNvPr id="158" name="flex…"/>
          <p:cNvSpPr txBox="1">
            <a:spLocks noGrp="1"/>
          </p:cNvSpPr>
          <p:nvPr>
            <p:ph type="body" idx="1"/>
          </p:nvPr>
        </p:nvSpPr>
        <p:spPr>
          <a:xfrm>
            <a:off x="952500" y="2129234"/>
            <a:ext cx="11099800" cy="6760766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</a:t>
            </a:r>
          </a:p>
          <a:p>
            <a:pPr marL="0" indent="0">
              <a:spcBef>
                <a:spcPts val="3000"/>
              </a:spcBef>
              <a:buSzTx/>
              <a:buNone/>
              <a:defRPr sz="28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'</a:t>
            </a:r>
            <a:r>
              <a:rPr i="1"/>
              <a:t>flex-grow  flex-shrink  flex-basis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'</a:t>
            </a:r>
          </a:p>
          <a:p>
            <a:pPr>
              <a:defRPr sz="3000"/>
            </a:pPr>
            <a:r>
              <a:t>Items can resize (flex) to fill the available space on the main axis in the container.</a:t>
            </a:r>
          </a:p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flex</a:t>
            </a:r>
            <a:r>
              <a:t> property identifies how much an item can grow and shrink and identifies a starting size</a:t>
            </a:r>
          </a:p>
          <a:p>
            <a:pPr>
              <a:spcBef>
                <a:spcPts val="3000"/>
              </a:spcBef>
              <a:defRPr sz="3000"/>
            </a:pPr>
            <a:r>
              <a:t>It distributes extra space in the container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within</a:t>
            </a:r>
            <a:r>
              <a:t> items (compared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justify-content</a:t>
            </a:r>
            <a:r>
              <a:t> that distributes space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between and around</a:t>
            </a:r>
            <a:r>
              <a:t> items).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lex Property 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 Property Example</a:t>
            </a:r>
          </a:p>
        </p:txBody>
      </p:sp>
      <p:sp>
        <p:nvSpPr>
          <p:cNvPr id="161" name="flex is a shorthand for separate flex-grow, flex-shrink, and flex-basis propertie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000"/>
              </a:spcBef>
              <a:buSzTx/>
              <a:buNone/>
              <a:defRPr sz="2800"/>
            </a:pP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</a:t>
            </a:r>
            <a:r>
              <a:rPr dirty="0"/>
              <a:t> is a shorthand for separate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flex-grow</a:t>
            </a:r>
            <a:r>
              <a:rPr dirty="0"/>
              <a:t>,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flex-shrink</a:t>
            </a:r>
            <a:r>
              <a:rPr dirty="0"/>
              <a:t>, and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flex-basis</a:t>
            </a:r>
            <a:r>
              <a:rPr dirty="0"/>
              <a:t> properties.</a:t>
            </a:r>
          </a:p>
          <a:p>
            <a:pPr marL="0" indent="0">
              <a:spcBef>
                <a:spcPts val="3000"/>
              </a:spcBef>
              <a:buSzTx/>
              <a:buNone/>
              <a:defRPr sz="2800"/>
            </a:pPr>
            <a:r>
              <a:rPr dirty="0"/>
              <a:t>The values 1 and 0 work like on/off switches.</a:t>
            </a:r>
          </a:p>
          <a:p>
            <a:pPr marL="457200" marR="457200" lvl="2" indent="457200" algn="just" defTabSz="457200">
              <a:spcBef>
                <a:spcPts val="1600"/>
              </a:spcBef>
              <a:buSzTx/>
              <a:buNone/>
              <a:defRPr sz="2700" baseline="-185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li {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700" baseline="-1851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  </a:t>
            </a:r>
            <a:r>
              <a:rPr sz="3200"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flex: 1 0 200px;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700" baseline="-185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dirty="0"/>
              <a:t>}</a:t>
            </a:r>
          </a:p>
          <a:p>
            <a:pPr marL="0" indent="0">
              <a:spcBef>
                <a:spcPts val="3000"/>
              </a:spcBef>
              <a:buSzTx/>
              <a:buNone/>
              <a:defRPr sz="2800"/>
            </a:pPr>
            <a:r>
              <a:rPr dirty="0"/>
              <a:t>In this example, list items in the flex container start at 200 pixels wide, are permitted to expand wider (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flex-grow: 1</a:t>
            </a:r>
            <a:r>
              <a:rPr dirty="0"/>
              <a:t>), and are not permitted to shrink (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flex-shrink: 0</a:t>
            </a:r>
            <a:r>
              <a:rPr dirty="0"/>
              <a:t>).</a:t>
            </a:r>
          </a:p>
          <a:p>
            <a:pPr marL="0" indent="0">
              <a:spcBef>
                <a:spcPts val="3000"/>
              </a:spcBef>
              <a:buSzTx/>
              <a:buNone/>
              <a:defRPr sz="2400"/>
            </a:pPr>
            <a:r>
              <a:rPr dirty="0">
                <a:solidFill>
                  <a:schemeClr val="accent4"/>
                </a:solidFill>
              </a:rPr>
              <a:t>NOTE: </a:t>
            </a:r>
            <a:r>
              <a:rPr dirty="0"/>
              <a:t>The spec recommends always using 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</a:t>
            </a:r>
            <a:r>
              <a:rPr dirty="0"/>
              <a:t> property and using individual properties only for overrides.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Expanding Items (flex-grow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777405"/>
          </a:xfrm>
          <a:prstGeom prst="rect">
            <a:avLst/>
          </a:prstGeom>
        </p:spPr>
        <p:txBody>
          <a:bodyPr/>
          <a:lstStyle/>
          <a:p>
            <a:r>
              <a:t>Expanding Items (flex-grow)</a:t>
            </a:r>
          </a:p>
        </p:txBody>
      </p:sp>
      <p:sp>
        <p:nvSpPr>
          <p:cNvPr id="164" name="flex-grow…"/>
          <p:cNvSpPr txBox="1"/>
          <p:nvPr/>
        </p:nvSpPr>
        <p:spPr>
          <a:xfrm>
            <a:off x="952500" y="1957982"/>
            <a:ext cx="11099800" cy="6570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flex-grow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Number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t>Specifies whether and in what proportion an item may stretch larger. 1 allows expansion; 0 prevents it.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flex-grow</a:t>
            </a:r>
            <a:r>
              <a:t> is applied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flex item element</a:t>
            </a:r>
            <a:r>
              <a:t>. </a:t>
            </a:r>
          </a:p>
        </p:txBody>
      </p:sp>
      <p:pic>
        <p:nvPicPr>
          <p:cNvPr id="165" name="lwd5_1618_flex-grow.png" descr="lwd5_1618_flex-gr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2779" y="5187950"/>
            <a:ext cx="8153401" cy="3644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Expanding Item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4358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Expanding Items (cont’d)</a:t>
            </a:r>
          </a:p>
        </p:txBody>
      </p:sp>
      <p:sp>
        <p:nvSpPr>
          <p:cNvPr id="168" name="Relative Flex…"/>
          <p:cNvSpPr txBox="1"/>
          <p:nvPr/>
        </p:nvSpPr>
        <p:spPr>
          <a:xfrm>
            <a:off x="999579" y="1919882"/>
            <a:ext cx="11099801" cy="6570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1600"/>
              </a:spcBef>
              <a:defRPr sz="31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Relative Flex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i="1">
                <a:latin typeface="+mj-lt"/>
                <a:ea typeface="+mj-ea"/>
                <a:cs typeface="+mj-cs"/>
                <a:sym typeface="Helvetica"/>
              </a:rPr>
              <a:t>When the 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flex-basis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 has a value 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other than 0</a:t>
            </a:r>
            <a:r>
              <a:t>, higher integer values act as a ratio that applies more space within that item.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A value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3</a:t>
            </a:r>
            <a:r>
              <a:t> assigns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three times more space</a:t>
            </a:r>
            <a:r>
              <a:t> to box4 than items with a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flex-grow</a:t>
            </a:r>
            <a:r>
              <a:t> value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1</a:t>
            </a:r>
            <a:r>
              <a:t>.  (Note that it isn't necessarily 3x as wide as the other items.)</a:t>
            </a:r>
          </a:p>
          <a:p>
            <a:pPr lvl="4" algn="l">
              <a:spcBef>
                <a:spcPts val="1600"/>
              </a:spcBef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.box4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flex: 3 1 auto;</a:t>
            </a:r>
            <a:r>
              <a:t> }</a:t>
            </a:r>
          </a:p>
        </p:txBody>
      </p:sp>
      <p:pic>
        <p:nvPicPr>
          <p:cNvPr id="169" name="lwd5_1619_flexgrow.png" descr="lwd5_1619_flexgr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911850"/>
            <a:ext cx="10160000" cy="2755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Expanding Item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43583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Expanding Items (cont’d.)</a:t>
            </a:r>
          </a:p>
        </p:txBody>
      </p:sp>
      <p:sp>
        <p:nvSpPr>
          <p:cNvPr id="172" name="Absolute Flex…"/>
          <p:cNvSpPr txBox="1"/>
          <p:nvPr/>
        </p:nvSpPr>
        <p:spPr>
          <a:xfrm>
            <a:off x="1422400" y="1701998"/>
            <a:ext cx="10160000" cy="65700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1600"/>
              </a:spcBef>
              <a:defRPr sz="31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Absolute Flex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i="1">
                <a:latin typeface="+mj-lt"/>
                <a:ea typeface="+mj-ea"/>
                <a:cs typeface="+mj-cs"/>
                <a:sym typeface="Helvetica"/>
              </a:rPr>
              <a:t>When the 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flex-basis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 is 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0</a:t>
            </a:r>
            <a:r>
              <a:t>, items get sized proportionally according to the flex ratio.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t>A value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3</a:t>
            </a:r>
            <a:r>
              <a:t> makes “box4”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3x as wide</a:t>
            </a:r>
            <a:r>
              <a:t> as the others when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flex-basis: 0</a:t>
            </a:r>
            <a:r>
              <a:t>.</a:t>
            </a:r>
          </a:p>
          <a:p>
            <a:pPr lvl="4" algn="l">
              <a:spcBef>
                <a:spcPts val="1600"/>
              </a:spcBef>
              <a:defRPr sz="24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.box4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flex: 3 1 0%;</a:t>
            </a:r>
            <a:r>
              <a:t> }</a:t>
            </a:r>
          </a:p>
        </p:txBody>
      </p:sp>
      <p:pic>
        <p:nvPicPr>
          <p:cNvPr id="173" name="lwd5_1621_absolute.png" descr="lwd5_1621_absolu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550" y="5562600"/>
            <a:ext cx="8521700" cy="3302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ortcut flex Valu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Shortcut flex Values</a:t>
            </a:r>
          </a:p>
        </p:txBody>
      </p:sp>
      <p:sp>
        <p:nvSpPr>
          <p:cNvPr id="176" name="flex: initial   (same as flex: 0 1 auto;) Prevents the item from growing, but allows it to shrink to fit the container…"/>
          <p:cNvSpPr txBox="1">
            <a:spLocks noGrp="1"/>
          </p:cNvSpPr>
          <p:nvPr>
            <p:ph type="body" idx="1"/>
          </p:nvPr>
        </p:nvSpPr>
        <p:spPr>
          <a:xfrm>
            <a:off x="952500" y="24638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33375" indent="-333375" defTabSz="438150">
              <a:spcBef>
                <a:spcPts val="3100"/>
              </a:spcBef>
              <a:defRPr sz="27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flex: initial</a:t>
            </a:r>
            <a:r>
              <a:t>   (same as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flex: 0 1 auto;</a:t>
            </a:r>
            <a:r>
              <a:t>)</a:t>
            </a:r>
            <a:br/>
            <a:r>
              <a:t>Prevents the item from growing, but allows it to shrink to fit the container</a:t>
            </a:r>
          </a:p>
          <a:p>
            <a:pPr marL="333375" indent="-333375" defTabSz="438150">
              <a:spcBef>
                <a:spcPts val="3100"/>
              </a:spcBef>
              <a:defRPr sz="27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flex: auto</a:t>
            </a:r>
            <a:r>
              <a:t>   (same as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flex: 1 1 auto;</a:t>
            </a:r>
            <a:r>
              <a:t>)</a:t>
            </a:r>
            <a:br/>
            <a:r>
              <a:t>Allows items to be fully flexible as needed. Size is based on the width/height properties.</a:t>
            </a:r>
          </a:p>
          <a:p>
            <a:pPr marL="333375" indent="-333375" defTabSz="438150">
              <a:spcBef>
                <a:spcPts val="3100"/>
              </a:spcBef>
              <a:defRPr sz="27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flex: none</a:t>
            </a:r>
            <a:r>
              <a:t>   (same as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flex: 0 0 auto;</a:t>
            </a:r>
            <a:r>
              <a:t>)</a:t>
            </a:r>
            <a:br/>
            <a:r>
              <a:t>Creates a completely inflexible item while sizing it to the width/height properties.</a:t>
            </a:r>
          </a:p>
          <a:p>
            <a:pPr marL="333375" indent="-333375" defTabSz="438150">
              <a:spcBef>
                <a:spcPts val="3100"/>
              </a:spcBef>
              <a:defRPr sz="27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flex: </a:t>
            </a:r>
            <a:r>
              <a:rPr b="1" i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rPr>
              <a:t>integer</a:t>
            </a:r>
            <a:r>
              <a:t>   (same as 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flex: </a:t>
            </a:r>
            <a:r>
              <a:rPr i="1"/>
              <a:t>integer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1 0px;</a:t>
            </a:r>
            <a:r>
              <a:t>)</a:t>
            </a:r>
            <a:br/>
            <a:r>
              <a:t>Creates a flexible item with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absolute flex</a:t>
            </a:r>
            <a:r>
              <a:t> (so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flex-grow</a:t>
            </a:r>
            <a:r>
              <a:t> integer values are applied proportionally)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hanging Item Or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Changing Item Order</a:t>
            </a:r>
          </a:p>
        </p:txBody>
      </p:sp>
      <p:sp>
        <p:nvSpPr>
          <p:cNvPr id="179" name="order…"/>
          <p:cNvSpPr txBox="1"/>
          <p:nvPr/>
        </p:nvSpPr>
        <p:spPr>
          <a:xfrm>
            <a:off x="952500" y="2248242"/>
            <a:ext cx="11099800" cy="666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order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Number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t>Specifies the order in which a particular item should appear in the flow (independent of the HTML source order):</a:t>
            </a:r>
          </a:p>
          <a:p>
            <a:pPr marL="345722" indent="-345722" algn="l">
              <a:spcBef>
                <a:spcPts val="16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order</a:t>
            </a:r>
            <a:r>
              <a:t> is applied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flex item element</a:t>
            </a:r>
            <a:r>
              <a:t>. </a:t>
            </a:r>
          </a:p>
          <a:p>
            <a:pPr marL="345722" indent="-345722" algn="l">
              <a:spcBef>
                <a:spcPts val="16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default is 0. Items with the same order value are placed according to their order in the source.</a:t>
            </a:r>
          </a:p>
          <a:p>
            <a:pPr marL="345722" indent="-345722" algn="l">
              <a:spcBef>
                <a:spcPts val="16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Items with different order values are arranged from lowest to highest.</a:t>
            </a:r>
          </a:p>
          <a:p>
            <a:pPr marL="345722" indent="-345722" algn="l">
              <a:spcBef>
                <a:spcPts val="16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specific number value doesn’t matter; only how it relates to other values (like z-index) matters.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hanging Item Order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Changing Item Order (cont’d)</a:t>
            </a:r>
          </a:p>
        </p:txBody>
      </p:sp>
      <p:sp>
        <p:nvSpPr>
          <p:cNvPr id="182" name="Example:…"/>
          <p:cNvSpPr txBox="1">
            <a:spLocks noGrp="1"/>
          </p:cNvSpPr>
          <p:nvPr>
            <p:ph type="body" idx="1"/>
          </p:nvPr>
        </p:nvSpPr>
        <p:spPr>
          <a:xfrm>
            <a:off x="952500" y="2358004"/>
            <a:ext cx="11099800" cy="653199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Example:</a:t>
            </a:r>
          </a:p>
          <a:p>
            <a:pPr marL="0" indent="0">
              <a:spcBef>
                <a:spcPts val="1600"/>
              </a:spcBef>
              <a:buSzTx/>
              <a:buNone/>
              <a:defRPr sz="3000"/>
            </a:pPr>
            <a:r>
              <a:rPr dirty="0"/>
              <a:t>“box3” has a higher order value (1) than the others with default order of 0. It appears last in the line even though it’s third in the markup:</a:t>
            </a:r>
          </a:p>
          <a:p>
            <a:pPr marL="457200" marR="457200" indent="0" algn="just" defTabSz="457200">
              <a:spcBef>
                <a:spcPts val="1600"/>
              </a:spcBef>
              <a:buSzTx/>
              <a:buNone/>
              <a:defRPr sz="2400" baseline="-208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.box3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 b="1" baseline="-2083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order: 1;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 baseline="-208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</a:t>
            </a:r>
          </a:p>
        </p:txBody>
      </p:sp>
      <p:pic>
        <p:nvPicPr>
          <p:cNvPr id="183" name="lwd5_1622_order.png" descr="lwd5_1622_ord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3729" y="5972575"/>
            <a:ext cx="8191501" cy="2070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hanging Item Order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Changing Item Order (cont’d)</a:t>
            </a:r>
          </a:p>
        </p:txBody>
      </p:sp>
      <p:sp>
        <p:nvSpPr>
          <p:cNvPr id="186" name="Ordinal groups…"/>
          <p:cNvSpPr txBox="1">
            <a:spLocks noGrp="1"/>
          </p:cNvSpPr>
          <p:nvPr>
            <p:ph type="body" idx="1"/>
          </p:nvPr>
        </p:nvSpPr>
        <p:spPr>
          <a:xfrm>
            <a:off x="952500" y="2358004"/>
            <a:ext cx="11099800" cy="653199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Ordinal groups</a:t>
            </a:r>
          </a:p>
          <a:p>
            <a:pPr marL="0" indent="0">
              <a:spcBef>
                <a:spcPts val="1600"/>
              </a:spcBef>
              <a:buSzTx/>
              <a:buNone/>
              <a:defRPr sz="3000"/>
            </a:pPr>
            <a:r>
              <a:rPr dirty="0"/>
              <a:t>Items that share the same order value are called an ordinal group.</a:t>
            </a:r>
          </a:p>
          <a:p>
            <a:pPr marL="0" indent="0">
              <a:spcBef>
                <a:spcPts val="1600"/>
              </a:spcBef>
              <a:buSzTx/>
              <a:buNone/>
              <a:defRPr sz="3000"/>
            </a:pPr>
            <a:r>
              <a:rPr dirty="0"/>
              <a:t>Ordinal groups stick together and are arranged from lowest value to highest:</a:t>
            </a:r>
          </a:p>
          <a:p>
            <a:pPr marL="457200" marR="457200" indent="0" algn="just" defTabSz="457200">
              <a:spcBef>
                <a:spcPts val="1600"/>
              </a:spcBef>
              <a:buSzTx/>
              <a:buNone/>
              <a:defRPr sz="2400" baseline="-208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.box2, .box3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 b="1" baseline="-2083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  order: 1;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 baseline="-2083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}</a:t>
            </a:r>
          </a:p>
        </p:txBody>
      </p:sp>
      <p:pic>
        <p:nvPicPr>
          <p:cNvPr id="187" name="lwd5_1623_order-2-3.png" descr="lwd5_1623_order-2-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2200" y="6486742"/>
            <a:ext cx="8280400" cy="2273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bout Flexbox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About Flexbox</a:t>
            </a:r>
          </a:p>
        </p:txBody>
      </p:sp>
      <p:sp>
        <p:nvSpPr>
          <p:cNvPr id="94" name="Flexbox is a display mode that lays out elements along one axis (horizontal or vertical)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91159" indent="-391159" defTabSz="514095">
              <a:spcBef>
                <a:spcPts val="3600"/>
              </a:spcBef>
              <a:defRPr sz="3168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Flexbox</a:t>
            </a:r>
            <a:r>
              <a:t> is a display mode that lays out elements along one axis (horizontal or vertical).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Useful for menu options, galleries, product listings, etc.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Items in a flexbox can expand, shrink, and/or wrap onto multiple lines, making it a great tool for responsive layouts.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Items can be reordered, so they aren't tied to the source order.</a:t>
            </a:r>
          </a:p>
          <a:p>
            <a:pPr marL="391159" indent="-391159" defTabSz="514095">
              <a:spcBef>
                <a:spcPts val="3600"/>
              </a:spcBef>
              <a:defRPr sz="3168"/>
            </a:pPr>
            <a:r>
              <a:t>Flexbox can be used for individual components on a page or the whole page layout.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Browser Support for Flexbox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Browser Support for Flexbox</a:t>
            </a:r>
          </a:p>
        </p:txBody>
      </p:sp>
      <p:sp>
        <p:nvSpPr>
          <p:cNvPr id="190" name="The Flexbox spec changed over the years and was implemented by browsers along the way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 defTabSz="578358">
              <a:spcBef>
                <a:spcPts val="4100"/>
              </a:spcBef>
              <a:buSzTx/>
              <a:buNone/>
              <a:defRPr sz="2970"/>
            </a:pPr>
            <a:r>
              <a:t>The Flexbox spec changed over the years and was implemented by browsers along the way: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Current version (2012):</a:t>
            </a:r>
            <a:r>
              <a:t>     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display: flex;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/>
            </a:r>
            <a:br>
              <a:rPr b="1">
                <a:latin typeface="Courier"/>
                <a:ea typeface="Courier"/>
                <a:cs typeface="Courier"/>
                <a:sym typeface="Courier"/>
              </a:rPr>
            </a:br>
            <a:r>
              <a:t>Supported by all current desktop and mobile browser versions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“Tweener” version (2011):</a:t>
            </a:r>
            <a:r>
              <a:t>    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display: flexbox;</a:t>
            </a:r>
            <a:b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t>Supported by IE10 only</a:t>
            </a:r>
          </a:p>
          <a:p>
            <a:pPr marL="440055" indent="-440055" defTabSz="578358">
              <a:spcBef>
                <a:spcPts val="4100"/>
              </a:spcBef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Old version (2009):</a:t>
            </a:r>
            <a:r>
              <a:t>       </a:t>
            </a: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display: box;</a:t>
            </a:r>
            <a:b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t>Supported by Chrome &lt;21, Safari 3.1–6, Firefox 2–21; iOS 3.2–6.1, Android 2.1–4.3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Browser Support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9487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Browser Support (cont’d)</a:t>
            </a:r>
          </a:p>
        </p:txBody>
      </p:sp>
      <p:sp>
        <p:nvSpPr>
          <p:cNvPr id="193" name="To ensure that Flexbox works across all supporting browsers, you need a lot of vendor prefixes and redundant declarations.…"/>
          <p:cNvSpPr txBox="1">
            <a:spLocks noGrp="1"/>
          </p:cNvSpPr>
          <p:nvPr>
            <p:ph type="body" sz="half" idx="1"/>
          </p:nvPr>
        </p:nvSpPr>
        <p:spPr>
          <a:xfrm>
            <a:off x="546628" y="2051776"/>
            <a:ext cx="4254831" cy="6286501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2700"/>
            </a:pPr>
            <a:r>
              <a:t>To ensure that Flexbox works across all supporting browsers, you need a lot of vendor prefixes and redundant declarations.</a:t>
            </a:r>
          </a:p>
          <a:p>
            <a:pPr marL="0" indent="0">
              <a:spcBef>
                <a:spcPts val="3200"/>
              </a:spcBef>
              <a:buSzTx/>
              <a:buNone/>
              <a:defRPr sz="2700"/>
            </a:pPr>
            <a:r>
              <a:t>Use a tool like Autoprefixer to generate all that code for you (</a:t>
            </a:r>
            <a:r>
              <a:rPr u="sng">
                <a:hlinkClick r:id="rId2"/>
              </a:rPr>
              <a:t>autoprefixer.github.io</a:t>
            </a:r>
            <a:r>
              <a:t>).</a:t>
            </a:r>
          </a:p>
        </p:txBody>
      </p:sp>
      <p:pic>
        <p:nvPicPr>
          <p:cNvPr id="194" name="lwd5_1627_autoprefixer.png" descr="lwd5_1627_autoprefix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67165" y="2061397"/>
            <a:ext cx="7445244" cy="60344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lexbox Property Review"/>
          <p:cNvSpPr txBox="1">
            <a:spLocks noGrp="1"/>
          </p:cNvSpPr>
          <p:nvPr>
            <p:ph type="title" idx="4294967295"/>
          </p:nvPr>
        </p:nvSpPr>
        <p:spPr>
          <a:xfrm>
            <a:off x="952500" y="584200"/>
            <a:ext cx="11099800" cy="1341488"/>
          </a:xfrm>
          <a:prstGeom prst="rect">
            <a:avLst/>
          </a:prstGeom>
        </p:spPr>
        <p:txBody>
          <a:bodyPr/>
          <a:lstStyle/>
          <a:p>
            <a:r>
              <a:t>Flexbox Property Review</a:t>
            </a:r>
          </a:p>
        </p:txBody>
      </p:sp>
      <p:sp>
        <p:nvSpPr>
          <p:cNvPr id="197" name="Flex container properties…"/>
          <p:cNvSpPr txBox="1">
            <a:spLocks noGrp="1"/>
          </p:cNvSpPr>
          <p:nvPr>
            <p:ph type="body" sz="half" idx="4294967295"/>
          </p:nvPr>
        </p:nvSpPr>
        <p:spPr>
          <a:xfrm>
            <a:off x="1602082" y="2609712"/>
            <a:ext cx="5895777" cy="4534176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0"/>
              </a:spcBef>
              <a:buSzTx/>
              <a:buNone/>
              <a:defRPr sz="2700" b="1">
                <a:latin typeface="+mj-lt"/>
                <a:ea typeface="+mj-ea"/>
                <a:cs typeface="+mj-cs"/>
                <a:sym typeface="Helvetica"/>
              </a:defRPr>
            </a:pPr>
            <a:r>
              <a:t>Flex container properties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20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display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flex-flow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flex-direction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flex-wrap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justify-content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align-items</a:t>
            </a:r>
          </a:p>
          <a:p>
            <a:pPr marL="457200" marR="457200" indent="-228600" defTabSz="457200">
              <a:lnSpc>
                <a:spcPts val="3900"/>
              </a:lnSpc>
              <a:spcBef>
                <a:spcPts val="3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align-content</a:t>
            </a:r>
          </a:p>
        </p:txBody>
      </p:sp>
      <p:sp>
        <p:nvSpPr>
          <p:cNvPr id="198" name="Flex item properties…"/>
          <p:cNvSpPr txBox="1"/>
          <p:nvPr/>
        </p:nvSpPr>
        <p:spPr>
          <a:xfrm>
            <a:off x="7528260" y="2783705"/>
            <a:ext cx="3468124" cy="397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457200" algn="l" defTabSz="457200">
              <a:lnSpc>
                <a:spcPts val="4400"/>
              </a:lnSpc>
              <a:spcBef>
                <a:spcPts val="900"/>
              </a:spcBef>
              <a:defRPr sz="27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dirty="0"/>
              <a:t>Flex item properties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20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align-self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flex  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flex-grow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flex-shrink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flex-basis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order</a:t>
            </a:r>
          </a:p>
          <a:p>
            <a:pPr marL="457200" marR="457200" indent="-228600" algn="l" defTabSz="457200">
              <a:lnSpc>
                <a:spcPts val="3900"/>
              </a:lnSpc>
              <a:spcBef>
                <a:spcPts val="300"/>
              </a:spcBef>
              <a:defRPr sz="240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Flexbox Contain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Flexbox Container</a:t>
            </a:r>
          </a:p>
        </p:txBody>
      </p:sp>
      <p:sp>
        <p:nvSpPr>
          <p:cNvPr id="97" name="display: flex…"/>
          <p:cNvSpPr txBox="1">
            <a:spLocks noGrp="1"/>
          </p:cNvSpPr>
          <p:nvPr>
            <p:ph type="body" idx="1"/>
          </p:nvPr>
        </p:nvSpPr>
        <p:spPr>
          <a:xfrm>
            <a:off x="952500" y="2290341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display: flex</a:t>
            </a:r>
          </a:p>
          <a:p>
            <a:pPr>
              <a:defRPr sz="3000"/>
            </a:pPr>
            <a:r>
              <a:rPr dirty="0"/>
              <a:t>To turn on Flexbox mode, set the element’s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display</a:t>
            </a:r>
            <a:r>
              <a:rPr dirty="0"/>
              <a:t> to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flex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.</a:t>
            </a:r>
          </a:p>
          <a:p>
            <a:pPr>
              <a:defRPr sz="3000"/>
            </a:pPr>
            <a:r>
              <a:rPr dirty="0"/>
              <a:t>This makes the element a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flexbox container</a:t>
            </a:r>
            <a:r>
              <a:rPr dirty="0"/>
              <a:t>.</a:t>
            </a:r>
          </a:p>
          <a:p>
            <a:pPr>
              <a:defRPr sz="3000"/>
            </a:pPr>
            <a:r>
              <a:rPr dirty="0"/>
              <a:t>All of its direct children become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flex items</a:t>
            </a:r>
            <a:r>
              <a:rPr dirty="0"/>
              <a:t> in that container.</a:t>
            </a:r>
          </a:p>
          <a:p>
            <a:pPr>
              <a:defRPr sz="3000"/>
            </a:pPr>
            <a:r>
              <a:rPr dirty="0"/>
              <a:t>By default, items line up in the writing direction of the document (left to right rows in left-to-right reading languages).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lexbox Container (cont’d)"/>
          <p:cNvSpPr txBox="1">
            <a:spLocks noGrp="1"/>
          </p:cNvSpPr>
          <p:nvPr>
            <p:ph type="title"/>
          </p:nvPr>
        </p:nvSpPr>
        <p:spPr>
          <a:xfrm>
            <a:off x="952500" y="365968"/>
            <a:ext cx="11099800" cy="100994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Flexbox Container (cont’d)</a:t>
            </a:r>
          </a:p>
        </p:txBody>
      </p:sp>
      <p:pic>
        <p:nvPicPr>
          <p:cNvPr id="100" name="lwd5_1602_flex.png" descr="lwd5_1602_fle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1511300"/>
            <a:ext cx="10160001" cy="7594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ows and Columns (Direction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24385"/>
          </a:xfrm>
          <a:prstGeom prst="rect">
            <a:avLst/>
          </a:prstGeom>
        </p:spPr>
        <p:txBody>
          <a:bodyPr/>
          <a:lstStyle/>
          <a:p>
            <a:r>
              <a:t>Rows and Columns (Direction)</a:t>
            </a:r>
          </a:p>
        </p:txBody>
      </p:sp>
      <p:sp>
        <p:nvSpPr>
          <p:cNvPr id="103" name="flex-direction…"/>
          <p:cNvSpPr txBox="1">
            <a:spLocks noGrp="1"/>
          </p:cNvSpPr>
          <p:nvPr>
            <p:ph type="body" idx="1"/>
          </p:nvPr>
        </p:nvSpPr>
        <p:spPr>
          <a:xfrm>
            <a:off x="952500" y="17335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flex-direction</a:t>
            </a:r>
          </a:p>
          <a:p>
            <a:pPr marL="0" indent="0">
              <a:spcBef>
                <a:spcPts val="1600"/>
              </a:spcBef>
              <a:buSzTx/>
              <a:buNone/>
              <a:defRPr sz="28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row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column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row-reverse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column-reverse</a:t>
            </a:r>
          </a:p>
          <a:p>
            <a:pPr marL="0" indent="0">
              <a:spcBef>
                <a:spcPts val="1600"/>
              </a:spcBef>
              <a:buSzTx/>
              <a:buNone/>
              <a:defRPr sz="2800"/>
            </a:pPr>
            <a:r>
              <a:t>The default value is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row</a:t>
            </a:r>
            <a:r>
              <a:t> (for L-to-R languages), but you can change the direction so items flow in columns or in reverse order:</a:t>
            </a:r>
          </a:p>
        </p:txBody>
      </p:sp>
      <p:pic>
        <p:nvPicPr>
          <p:cNvPr id="104" name="lwd5_1603_direction.png" descr="lwd5_1603_direc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0406" y="4359161"/>
            <a:ext cx="7398147" cy="48102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Wrapping Flex Lin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537643"/>
          </a:xfrm>
          <a:prstGeom prst="rect">
            <a:avLst/>
          </a:prstGeom>
        </p:spPr>
        <p:txBody>
          <a:bodyPr/>
          <a:lstStyle/>
          <a:p>
            <a:r>
              <a:t>Wrapping Flex Lines</a:t>
            </a:r>
          </a:p>
        </p:txBody>
      </p:sp>
      <p:sp>
        <p:nvSpPr>
          <p:cNvPr id="107" name="flex-wrap…"/>
          <p:cNvSpPr txBox="1">
            <a:spLocks noGrp="1"/>
          </p:cNvSpPr>
          <p:nvPr>
            <p:ph type="body" idx="4294967295"/>
          </p:nvPr>
        </p:nvSpPr>
        <p:spPr>
          <a:xfrm>
            <a:off x="952500" y="17335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flex-wrap</a:t>
            </a:r>
          </a:p>
          <a:p>
            <a:pPr marL="0" indent="0">
              <a:spcBef>
                <a:spcPts val="1600"/>
              </a:spcBef>
              <a:buSzTx/>
              <a:buNone/>
              <a:defRPr sz="28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wrap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nowrap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wrap-reverse</a:t>
            </a:r>
          </a:p>
          <a:p>
            <a:pPr marL="0" indent="0">
              <a:spcBef>
                <a:spcPts val="1600"/>
              </a:spcBef>
              <a:buSzTx/>
              <a:buNone/>
              <a:defRPr sz="2800"/>
            </a:pPr>
            <a:r>
              <a:t>Flex items line up on one axis, but you can allow that axis to wrap onto multiple lines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flex-wrap</a:t>
            </a:r>
            <a:r>
              <a:t> property:</a:t>
            </a:r>
          </a:p>
        </p:txBody>
      </p:sp>
      <p:pic>
        <p:nvPicPr>
          <p:cNvPr id="108" name="lwd5_1605_wrap.png" descr="lwd5_1605_wr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8873" y="4295398"/>
            <a:ext cx="7567054" cy="49375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lex Flow (Direction + Wrap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 Flow (Direction + Wrap)</a:t>
            </a:r>
          </a:p>
        </p:txBody>
      </p:sp>
      <p:sp>
        <p:nvSpPr>
          <p:cNvPr id="111" name="flex-flow…"/>
          <p:cNvSpPr txBox="1"/>
          <p:nvPr/>
        </p:nvSpPr>
        <p:spPr>
          <a:xfrm>
            <a:off x="952500" y="235585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flex-flow</a:t>
            </a:r>
          </a:p>
          <a:p>
            <a:pPr algn="l">
              <a:spcBef>
                <a:spcPts val="2400"/>
              </a:spcBef>
              <a:defRPr sz="28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Flex-direction flex-flow</a:t>
            </a:r>
          </a:p>
          <a:p>
            <a:pPr algn="l">
              <a:spcBef>
                <a:spcPts val="1600"/>
              </a:spcBef>
              <a:defRPr sz="2800">
                <a:solidFill>
                  <a:srgbClr val="53585F"/>
                </a:solidFill>
              </a:defRPr>
            </a:pPr>
            <a:r>
              <a:t>The shorthand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flex-flow</a:t>
            </a:r>
            <a:r>
              <a:t> property specifies both direction and wrap in one declaration.</a:t>
            </a:r>
          </a:p>
          <a:p>
            <a:pPr algn="l">
              <a:spcBef>
                <a:spcPts val="3200"/>
              </a:spcBef>
              <a:defRPr sz="2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Example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#container {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display: flex;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  height: 350px;</a:t>
            </a:r>
          </a:p>
          <a:p>
            <a:pPr marL="457200" marR="457200" algn="just" defTabSz="457200">
              <a:defRPr sz="2200" baseline="-227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flex-flow: column wrap;</a:t>
            </a:r>
          </a:p>
          <a:p>
            <a:pPr marL="457200" marR="457200" algn="just" defTabSz="457200">
              <a:defRPr sz="2200" baseline="-2272">
                <a:latin typeface="Courier"/>
                <a:ea typeface="Courier"/>
                <a:cs typeface="Courier"/>
                <a:sym typeface="Courier"/>
              </a:defRPr>
            </a:pPr>
            <a:r>
              <a:t>}	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Flexbox Alignment Terminolog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Flexbox Alignment Terminology</a:t>
            </a:r>
          </a:p>
        </p:txBody>
      </p:sp>
      <p:sp>
        <p:nvSpPr>
          <p:cNvPr id="114" name="Flexbox is “direction-agnostic,” so we talk in terms of main axis and cross axis instead of rows and column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Flexbox is “direction-agnostic,” so we talk in terms of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main axis</a:t>
            </a:r>
            <a:r>
              <a:t> and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cross axis</a:t>
            </a:r>
            <a:r>
              <a:t> instead of rows and columns.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main axis</a:t>
            </a:r>
            <a:r>
              <a:t> runs in whatever direction the flow has been set.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cross axis</a:t>
            </a:r>
            <a:r>
              <a:t> runs perpendicular to the main axis.</a:t>
            </a:r>
          </a:p>
          <a:p>
            <a:pPr>
              <a:defRPr sz="3000"/>
            </a:pPr>
            <a:r>
              <a:t>Both axes have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start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end</a:t>
            </a:r>
            <a:r>
              <a:t>,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size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1636</Words>
  <Application>Microsoft Macintosh PowerPoint</Application>
  <PresentationFormat>Custom</PresentationFormat>
  <Paragraphs>185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White</vt:lpstr>
      <vt:lpstr>PowerPoint Presentation</vt:lpstr>
      <vt:lpstr>PowerPoint Presentation</vt:lpstr>
      <vt:lpstr>About Flexbox</vt:lpstr>
      <vt:lpstr>Flexbox Container</vt:lpstr>
      <vt:lpstr>Flexbox Container (cont’d)</vt:lpstr>
      <vt:lpstr>Rows and Columns (Direction)</vt:lpstr>
      <vt:lpstr>Wrapping Flex Lines</vt:lpstr>
      <vt:lpstr>Flex Flow (Direction + Wrap)</vt:lpstr>
      <vt:lpstr>Flexbox Alignment Terminology</vt:lpstr>
      <vt:lpstr>ROW: Main and Cross Axes</vt:lpstr>
      <vt:lpstr>COLUMN: Main and Cross Axes</vt:lpstr>
      <vt:lpstr>Aligning on the Main Axis</vt:lpstr>
      <vt:lpstr>Aligning on the Main Axis (cont’d)</vt:lpstr>
      <vt:lpstr>Aligning on the Main Axis (cont’d.)</vt:lpstr>
      <vt:lpstr>PowerPoint Presentation</vt:lpstr>
      <vt:lpstr>Aligning on the Cross Axis</vt:lpstr>
      <vt:lpstr>Aligning on the Cross Axis (cont’d)</vt:lpstr>
      <vt:lpstr>Aligning on the CROSS Axis (cont’d)</vt:lpstr>
      <vt:lpstr>Aligning on the CROSS Axis (cont’d)</vt:lpstr>
      <vt:lpstr>Aligning with Margins</vt:lpstr>
      <vt:lpstr>Specifying How Items “Flex”</vt:lpstr>
      <vt:lpstr>flex Property Example</vt:lpstr>
      <vt:lpstr>Expanding Items (flex-grow)</vt:lpstr>
      <vt:lpstr>Expanding Items (cont’d)</vt:lpstr>
      <vt:lpstr>Expanding Items (cont’d.)</vt:lpstr>
      <vt:lpstr>Shortcut flex Values</vt:lpstr>
      <vt:lpstr>Changing Item Order</vt:lpstr>
      <vt:lpstr>Changing Item Order (cont’d)</vt:lpstr>
      <vt:lpstr>Changing Item Order (cont’d)</vt:lpstr>
      <vt:lpstr>Browser Support for Flexbox</vt:lpstr>
      <vt:lpstr>Browser Support (cont’d)</vt:lpstr>
      <vt:lpstr>Flexbox Property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2</cp:revision>
  <dcterms:modified xsi:type="dcterms:W3CDTF">2018-09-21T13:03:50Z</dcterms:modified>
</cp:coreProperties>
</file>