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Ref idx="maj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Ref idx="maj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Ref idx="maj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Ref idx="major">
          <a:srgbClr val="FFFFFF"/>
        </a:fontRef>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Ref idx="maj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Ref idx="major">
          <a:srgbClr val="000000"/>
        </a:fontRef>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Ref idx="maj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Ref idx="maj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3" d="100"/>
          <a:sy n="73" d="100"/>
        </p:scale>
        <p:origin x="-1640"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 name="Shape 81"/>
          <p:cNvSpPr>
            <a:spLocks noGrp="1" noRot="1" noChangeAspect="1"/>
          </p:cNvSpPr>
          <p:nvPr>
            <p:ph type="sldImg"/>
          </p:nvPr>
        </p:nvSpPr>
        <p:spPr>
          <a:xfrm>
            <a:off x="1143000" y="685800"/>
            <a:ext cx="4572000" cy="3429000"/>
          </a:xfrm>
          <a:prstGeom prst="rect">
            <a:avLst/>
          </a:prstGeom>
        </p:spPr>
        <p:txBody>
          <a:bodyPr/>
          <a:lstStyle/>
          <a:p>
            <a:endParaRPr/>
          </a:p>
        </p:txBody>
      </p:sp>
      <p:sp>
        <p:nvSpPr>
          <p:cNvPr id="82" name="Shape 8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328637778"/>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PART I Opener">
    <p:spTree>
      <p:nvGrpSpPr>
        <p:cNvPr id="1" name=""/>
        <p:cNvGrpSpPr/>
        <p:nvPr/>
      </p:nvGrpSpPr>
      <p:grpSpPr>
        <a:xfrm>
          <a:off x="0" y="0"/>
          <a:ext cx="0" cy="0"/>
          <a:chOff x="0" y="0"/>
          <a:chExt cx="0" cy="0"/>
        </a:xfrm>
      </p:grpSpPr>
      <p:pic>
        <p:nvPicPr>
          <p:cNvPr id="16" name="slide_footer.png" descr="slide_footer.png"/>
          <p:cNvPicPr>
            <a:picLocks noChangeAspect="1"/>
          </p:cNvPicPr>
          <p:nvPr/>
        </p:nvPicPr>
        <p:blipFill>
          <a:blip r:embed="rId2">
            <a:extLst/>
          </a:blip>
          <a:stretch>
            <a:fillRect/>
          </a:stretch>
        </p:blipFill>
        <p:spPr>
          <a:xfrm>
            <a:off x="0" y="9366250"/>
            <a:ext cx="13004800" cy="393700"/>
          </a:xfrm>
          <a:prstGeom prst="rect">
            <a:avLst/>
          </a:prstGeom>
          <a:ln w="12700">
            <a:miter lim="400000"/>
          </a:ln>
        </p:spPr>
      </p:pic>
      <p:sp>
        <p:nvSpPr>
          <p:cNvPr id="17" name="# CHAPTER TITLE"/>
          <p:cNvSpPr txBox="1">
            <a:spLocks noGrp="1"/>
          </p:cNvSpPr>
          <p:nvPr>
            <p:ph type="body" sz="half" idx="13"/>
          </p:nvPr>
        </p:nvSpPr>
        <p:spPr>
          <a:xfrm>
            <a:off x="519633" y="2527300"/>
            <a:ext cx="11965534" cy="3302000"/>
          </a:xfrm>
          <a:prstGeom prst="rect">
            <a:avLst/>
          </a:prstGeom>
        </p:spPr>
        <p:txBody>
          <a:bodyPr anchor="b"/>
          <a:lstStyle/>
          <a:p>
            <a:pPr marL="0" indent="0" algn="ctr">
              <a:spcBef>
                <a:spcPts val="0"/>
              </a:spcBef>
              <a:buSzTx/>
              <a:buNone/>
              <a:defRPr sz="8000">
                <a:latin typeface="+mj-lt"/>
                <a:ea typeface="+mj-ea"/>
                <a:cs typeface="+mj-cs"/>
                <a:sym typeface="Helvetica"/>
              </a:defRPr>
            </a:pPr>
            <a:r>
              <a:rPr sz="9000" b="1">
                <a:solidFill>
                  <a:srgbClr val="42D0D0"/>
                </a:solidFill>
              </a:rPr>
              <a:t>#</a:t>
            </a:r>
            <a:r>
              <a:rPr sz="4000"/>
              <a:t/>
            </a:r>
            <a:br>
              <a:rPr sz="4000"/>
            </a:br>
            <a:r>
              <a:rPr sz="6000"/>
              <a:t>CHAPTER TITLE</a:t>
            </a:r>
          </a:p>
        </p:txBody>
      </p:sp>
      <p:pic>
        <p:nvPicPr>
          <p:cNvPr id="18" name="partII_header.png" descr="partII_header.png"/>
          <p:cNvPicPr>
            <a:picLocks noChangeAspect="1"/>
          </p:cNvPicPr>
          <p:nvPr/>
        </p:nvPicPr>
        <p:blipFill>
          <a:blip r:embed="rId3">
            <a:extLst/>
          </a:blip>
          <a:stretch>
            <a:fillRect/>
          </a:stretch>
        </p:blipFill>
        <p:spPr>
          <a:xfrm>
            <a:off x="-1" y="0"/>
            <a:ext cx="13004801" cy="1676400"/>
          </a:xfrm>
          <a:prstGeom prst="rect">
            <a:avLst/>
          </a:prstGeom>
          <a:ln w="12700">
            <a:miter lim="400000"/>
          </a:ln>
        </p:spPr>
      </p:pic>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ART I title + bullets copy">
    <p:spTree>
      <p:nvGrpSpPr>
        <p:cNvPr id="1" name=""/>
        <p:cNvGrpSpPr/>
        <p:nvPr/>
      </p:nvGrpSpPr>
      <p:grpSpPr>
        <a:xfrm>
          <a:off x="0" y="0"/>
          <a:ext cx="0" cy="0"/>
          <a:chOff x="0" y="0"/>
          <a:chExt cx="0" cy="0"/>
        </a:xfrm>
      </p:grpSpPr>
      <p:sp>
        <p:nvSpPr>
          <p:cNvPr id="26" name="The internet vs. the web…"/>
          <p:cNvSpPr txBox="1">
            <a:spLocks noGrp="1"/>
          </p:cNvSpPr>
          <p:nvPr>
            <p:ph type="body" sz="half" idx="13"/>
          </p:nvPr>
        </p:nvSpPr>
        <p:spPr>
          <a:xfrm>
            <a:off x="2270621" y="3094260"/>
            <a:ext cx="9781679" cy="5105848"/>
          </a:xfrm>
          <a:prstGeom prst="rect">
            <a:avLst/>
          </a:prstGeom>
        </p:spPr>
        <p:txBody>
          <a:bodyPr/>
          <a:lstStyle/>
          <a:p>
            <a:pPr marL="373379" indent="-373379" defTabSz="490727">
              <a:spcBef>
                <a:spcPts val="3500"/>
              </a:spcBef>
              <a:defRPr sz="3024" b="1">
                <a:latin typeface="+mj-lt"/>
                <a:ea typeface="+mj-ea"/>
                <a:cs typeface="+mj-cs"/>
                <a:sym typeface="Helvetica"/>
              </a:defRPr>
            </a:pPr>
            <a:r>
              <a:t>The internet vs. the web</a:t>
            </a:r>
          </a:p>
          <a:p>
            <a:pPr marL="373379" indent="-373379" defTabSz="490727">
              <a:spcBef>
                <a:spcPts val="3500"/>
              </a:spcBef>
              <a:defRPr sz="3024" b="1">
                <a:latin typeface="+mj-lt"/>
                <a:ea typeface="+mj-ea"/>
                <a:cs typeface="+mj-cs"/>
                <a:sym typeface="Helvetica"/>
              </a:defRPr>
            </a:pPr>
            <a:r>
              <a:t>History of the web</a:t>
            </a:r>
          </a:p>
          <a:p>
            <a:pPr marL="373379" indent="-373379" defTabSz="490727">
              <a:spcBef>
                <a:spcPts val="3500"/>
              </a:spcBef>
              <a:defRPr sz="3024" b="1">
                <a:latin typeface="+mj-lt"/>
                <a:ea typeface="+mj-ea"/>
                <a:cs typeface="+mj-cs"/>
                <a:sym typeface="Helvetica"/>
              </a:defRPr>
            </a:pPr>
            <a:r>
              <a:t>What servers do</a:t>
            </a:r>
          </a:p>
          <a:p>
            <a:pPr marL="373379" indent="-373379" defTabSz="490727">
              <a:spcBef>
                <a:spcPts val="3500"/>
              </a:spcBef>
              <a:defRPr sz="3024" b="1">
                <a:latin typeface="+mj-lt"/>
                <a:ea typeface="+mj-ea"/>
                <a:cs typeface="+mj-cs"/>
                <a:sym typeface="Helvetica"/>
              </a:defRPr>
            </a:pPr>
            <a:r>
              <a:t>What browsers do</a:t>
            </a:r>
          </a:p>
          <a:p>
            <a:pPr marL="373379" indent="-373379" defTabSz="490727">
              <a:spcBef>
                <a:spcPts val="3500"/>
              </a:spcBef>
              <a:defRPr sz="3024" b="1">
                <a:latin typeface="+mj-lt"/>
                <a:ea typeface="+mj-ea"/>
                <a:cs typeface="+mj-cs"/>
                <a:sym typeface="Helvetica"/>
              </a:defRPr>
            </a:pPr>
            <a:r>
              <a:t>URLs</a:t>
            </a:r>
          </a:p>
          <a:p>
            <a:pPr marL="373379" indent="-373379" defTabSz="490727">
              <a:spcBef>
                <a:spcPts val="3500"/>
              </a:spcBef>
              <a:defRPr sz="3024" b="1">
                <a:latin typeface="+mj-lt"/>
                <a:ea typeface="+mj-ea"/>
                <a:cs typeface="+mj-cs"/>
                <a:sym typeface="Helvetica"/>
              </a:defRPr>
            </a:pPr>
            <a:r>
              <a:t>How web pages are constructed </a:t>
            </a:r>
          </a:p>
        </p:txBody>
      </p:sp>
      <p:sp>
        <p:nvSpPr>
          <p:cNvPr id="2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PART I blank">
    <p:spTree>
      <p:nvGrpSpPr>
        <p:cNvPr id="1" name=""/>
        <p:cNvGrpSpPr/>
        <p:nvPr/>
      </p:nvGrpSpPr>
      <p:grpSpPr>
        <a:xfrm>
          <a:off x="0" y="0"/>
          <a:ext cx="0" cy="0"/>
          <a:chOff x="0" y="0"/>
          <a:chExt cx="0" cy="0"/>
        </a:xfrm>
      </p:grpSpPr>
      <p:pic>
        <p:nvPicPr>
          <p:cNvPr id="34"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35"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ART I title only">
    <p:spTree>
      <p:nvGrpSpPr>
        <p:cNvPr id="1" name=""/>
        <p:cNvGrpSpPr/>
        <p:nvPr/>
      </p:nvGrpSpPr>
      <p:grpSpPr>
        <a:xfrm>
          <a:off x="0" y="0"/>
          <a:ext cx="0" cy="0"/>
          <a:chOff x="0" y="0"/>
          <a:chExt cx="0" cy="0"/>
        </a:xfrm>
      </p:grpSpPr>
      <p:sp>
        <p:nvSpPr>
          <p:cNvPr id="43" name="Title Text"/>
          <p:cNvSpPr txBox="1">
            <a:spLocks noGrp="1"/>
          </p:cNvSpPr>
          <p:nvPr>
            <p:ph type="title"/>
          </p:nvPr>
        </p:nvSpPr>
        <p:spPr>
          <a:prstGeom prst="rect">
            <a:avLst/>
          </a:prstGeom>
        </p:spPr>
        <p:txBody>
          <a:bodyPr/>
          <a:lstStyle/>
          <a:p>
            <a:r>
              <a:t>Title Text</a:t>
            </a:r>
          </a:p>
        </p:txBody>
      </p:sp>
      <p:pic>
        <p:nvPicPr>
          <p:cNvPr id="44"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45"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PART I title + bullets">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t>Title Text</a:t>
            </a:r>
          </a:p>
        </p:txBody>
      </p:sp>
      <p:sp>
        <p:nvSpPr>
          <p:cNvPr id="5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55"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56"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PART I title, centered list">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pic>
        <p:nvPicPr>
          <p:cNvPr id="65" name="footer.png" descr="footer.png"/>
          <p:cNvPicPr>
            <a:picLocks noChangeAspect="1"/>
          </p:cNvPicPr>
          <p:nvPr/>
        </p:nvPicPr>
        <p:blipFill>
          <a:blip r:embed="rId2">
            <a:extLst/>
          </a:blip>
          <a:stretch>
            <a:fillRect/>
          </a:stretch>
        </p:blipFill>
        <p:spPr>
          <a:xfrm>
            <a:off x="0" y="9353550"/>
            <a:ext cx="13004800" cy="393700"/>
          </a:xfrm>
          <a:prstGeom prst="rect">
            <a:avLst/>
          </a:prstGeom>
          <a:ln w="12700">
            <a:miter lim="400000"/>
          </a:ln>
        </p:spPr>
      </p:pic>
      <p:sp>
        <p:nvSpPr>
          <p:cNvPr id="66"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67" name="Body Level One…"/>
          <p:cNvSpPr txBox="1">
            <a:spLocks noGrp="1"/>
          </p:cNvSpPr>
          <p:nvPr>
            <p:ph type="body" idx="1"/>
          </p:nvPr>
        </p:nvSpPr>
        <p:spPr>
          <a:xfrm>
            <a:off x="952500" y="2609850"/>
            <a:ext cx="11099800" cy="6286500"/>
          </a:xfrm>
          <a:prstGeom prst="rect">
            <a:avLst/>
          </a:prstGeom>
        </p:spPr>
        <p:txBody>
          <a:bodyPr/>
          <a:lstStyle>
            <a:lvl1pPr marL="0" indent="0" algn="ctr">
              <a:buSzTx/>
              <a:buNone/>
              <a:defRPr sz="4000"/>
            </a:lvl1pPr>
            <a:lvl2pPr marL="0" indent="228600" algn="ctr">
              <a:buSzTx/>
              <a:buNone/>
              <a:defRPr sz="4000"/>
            </a:lvl2pPr>
            <a:lvl3pPr marL="0" indent="457200" algn="ctr">
              <a:buSzTx/>
              <a:buNone/>
              <a:defRPr sz="4000"/>
            </a:lvl3pPr>
            <a:lvl4pPr marL="0" indent="685800" algn="ctr">
              <a:buSzTx/>
              <a:buNone/>
              <a:defRPr sz="4000"/>
            </a:lvl4pPr>
            <a:lvl5pPr marL="0" indent="914400" algn="ctr">
              <a:buSzTx/>
              <a:buNone/>
              <a:defRPr sz="40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footer.png" descr="footer.png"/>
          <p:cNvPicPr>
            <a:picLocks noChangeAspect="1"/>
          </p:cNvPicPr>
          <p:nvPr/>
        </p:nvPicPr>
        <p:blipFill>
          <a:blip r:embed="rId9">
            <a:extLst/>
          </a:blip>
          <a:stretch>
            <a:fillRect/>
          </a:stretch>
        </p:blipFill>
        <p:spPr>
          <a:xfrm>
            <a:off x="0" y="9353550"/>
            <a:ext cx="13004800" cy="393700"/>
          </a:xfrm>
          <a:prstGeom prst="rect">
            <a:avLst/>
          </a:prstGeom>
          <a:ln w="12700">
            <a:miter lim="400000"/>
          </a:ln>
        </p:spPr>
      </p:pic>
      <p:sp>
        <p:nvSpPr>
          <p:cNvPr id="3" name="Rectangle"/>
          <p:cNvSpPr/>
          <p:nvPr/>
        </p:nvSpPr>
        <p:spPr>
          <a:xfrm>
            <a:off x="-12700" y="0"/>
            <a:ext cx="13124359" cy="230585"/>
          </a:xfrm>
          <a:prstGeom prst="rect">
            <a:avLst/>
          </a:prstGeom>
          <a:solidFill>
            <a:srgbClr val="27BDBE"/>
          </a:solidFill>
          <a:ln w="12700">
            <a:miter lim="400000"/>
          </a:ln>
        </p:spPr>
        <p:txBody>
          <a:bodyPr lIns="50800" tIns="50800" rIns="50800" bIns="50800" anchor="ctr"/>
          <a:lstStyle/>
          <a:p>
            <a:pPr>
              <a:defRPr sz="2400">
                <a:solidFill>
                  <a:srgbClr val="FFFFFF"/>
                </a:solidFill>
              </a:defRPr>
            </a:pPr>
            <a:endParaRPr/>
          </a:p>
        </p:txBody>
      </p:sp>
      <p:sp>
        <p:nvSpPr>
          <p:cNvPr id="4" name="OVERVIEW"/>
          <p:cNvSpPr txBox="1"/>
          <p:nvPr/>
        </p:nvSpPr>
        <p:spPr>
          <a:xfrm>
            <a:off x="952500" y="5334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defRPr sz="4800" b="1">
                <a:solidFill>
                  <a:srgbClr val="53585F"/>
                </a:solidFill>
                <a:latin typeface="+mj-lt"/>
                <a:ea typeface="+mj-ea"/>
                <a:cs typeface="+mj-cs"/>
                <a:sym typeface="Helvetica"/>
              </a:defRPr>
            </a:lvl1pPr>
          </a:lstStyle>
          <a:p>
            <a:r>
              <a:t>OVERVIEW</a:t>
            </a:r>
          </a:p>
        </p:txBody>
      </p:sp>
      <p:sp>
        <p:nvSpPr>
          <p:cNvPr id="5" name="Line"/>
          <p:cNvSpPr/>
          <p:nvPr/>
        </p:nvSpPr>
        <p:spPr>
          <a:xfrm>
            <a:off x="1197470" y="2074763"/>
            <a:ext cx="10609860" cy="1"/>
          </a:xfrm>
          <a:prstGeom prst="line">
            <a:avLst/>
          </a:prstGeom>
          <a:ln w="25400">
            <a:solidFill>
              <a:srgbClr val="000000"/>
            </a:solidFill>
            <a:miter lim="400000"/>
          </a:ln>
        </p:spPr>
        <p:txBody>
          <a:bodyPr lIns="50800" tIns="50800" rIns="50800" bIns="50800" anchor="ctr"/>
          <a:lstStyle/>
          <a:p>
            <a:pPr>
              <a:defRPr sz="2400"/>
            </a:pPr>
            <a:endParaRPr/>
          </a:p>
        </p:txBody>
      </p:sp>
      <p:sp>
        <p:nvSpPr>
          <p:cNvPr id="6" name="Line"/>
          <p:cNvSpPr/>
          <p:nvPr/>
        </p:nvSpPr>
        <p:spPr>
          <a:xfrm>
            <a:off x="1197470" y="1146323"/>
            <a:ext cx="10609860" cy="1"/>
          </a:xfrm>
          <a:prstGeom prst="line">
            <a:avLst/>
          </a:prstGeom>
          <a:ln w="25400">
            <a:solidFill>
              <a:srgbClr val="000000"/>
            </a:solidFill>
            <a:miter lim="400000"/>
          </a:ln>
        </p:spPr>
        <p:txBody>
          <a:bodyPr lIns="50800" tIns="50800" rIns="50800" bIns="50800" anchor="ctr"/>
          <a:lstStyle/>
          <a:p>
            <a:pPr>
              <a:defRPr sz="2400"/>
            </a:pPr>
            <a:endParaRPr/>
          </a:p>
        </p:txBody>
      </p:sp>
      <p:sp>
        <p:nvSpPr>
          <p:cNvPr id="7"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8"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9"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xmlns:p14="http://schemas.microsoft.com/office/powerpoint/2010/main" spd="med"/>
  <p:txStyles>
    <p:titleStyle>
      <a:lvl1pPr marL="0" marR="0" indent="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1pPr>
      <a:lvl2pPr marL="0" marR="0" indent="2286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2pPr>
      <a:lvl3pPr marL="0" marR="0" indent="4572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3pPr>
      <a:lvl4pPr marL="0" marR="0" indent="6858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4pPr>
      <a:lvl5pPr marL="0" marR="0" indent="9144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5pPr>
      <a:lvl6pPr marL="0" marR="0" indent="11430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6pPr>
      <a:lvl7pPr marL="0" marR="0" indent="13716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7pPr>
      <a:lvl8pPr marL="0" marR="0" indent="16002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8pPr>
      <a:lvl9pPr marL="0" marR="0" indent="1828800" algn="ctr" defTabSz="584200" latinLnBrk="0">
        <a:lnSpc>
          <a:spcPct val="100000"/>
        </a:lnSpc>
        <a:spcBef>
          <a:spcPts val="0"/>
        </a:spcBef>
        <a:spcAft>
          <a:spcPts val="0"/>
        </a:spcAft>
        <a:buClrTx/>
        <a:buSzTx/>
        <a:buFontTx/>
        <a:buNone/>
        <a:tabLst/>
        <a:defRPr sz="4800" b="1" i="0" u="none" strike="noStrike" cap="none" spc="0" baseline="0">
          <a:ln>
            <a:noFill/>
          </a:ln>
          <a:solidFill>
            <a:srgbClr val="53585F"/>
          </a:solidFill>
          <a:uFillTx/>
          <a:latin typeface="+mj-lt"/>
          <a:ea typeface="+mj-ea"/>
          <a:cs typeface="+mj-cs"/>
          <a:sym typeface="Helvetica"/>
        </a:defRPr>
      </a:lvl9pPr>
    </p:titleStyle>
    <p:bodyStyle>
      <a:lvl1pPr marL="444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1pPr>
      <a:lvl2pPr marL="889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2pPr>
      <a:lvl3pPr marL="1333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3pPr>
      <a:lvl4pPr marL="1778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4pPr>
      <a:lvl5pPr marL="2222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5pPr>
      <a:lvl6pPr marL="2667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6pPr>
      <a:lvl7pPr marL="3111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7pPr>
      <a:lvl8pPr marL="35560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8pPr>
      <a:lvl9pPr marL="4000500" marR="0" indent="-444500" algn="l" defTabSz="584200" latinLnBrk="0">
        <a:lnSpc>
          <a:spcPct val="100000"/>
        </a:lnSpc>
        <a:spcBef>
          <a:spcPts val="4200"/>
        </a:spcBef>
        <a:spcAft>
          <a:spcPts val="0"/>
        </a:spcAft>
        <a:buClrTx/>
        <a:buSzPct val="75000"/>
        <a:buFontTx/>
        <a:buChar char="•"/>
        <a:tabLst/>
        <a:defRPr sz="3600" b="0" i="0" u="none" strike="noStrike" cap="none" spc="0" baseline="0">
          <a:ln>
            <a:noFill/>
          </a:ln>
          <a:solidFill>
            <a:srgbClr val="53585F"/>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w3.org/TR/html-aria"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w3.org/TR/html5/syntax.html%22%20%5Cl%20%22named-character-references"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5 MARKING UP TEXT"/>
          <p:cNvSpPr txBox="1">
            <a:spLocks noGrp="1"/>
          </p:cNvSpPr>
          <p:nvPr>
            <p:ph type="body" idx="13"/>
          </p:nvPr>
        </p:nvSpPr>
        <p:spPr>
          <a:prstGeom prst="rect">
            <a:avLst/>
          </a:prstGeom>
        </p:spPr>
        <p:txBody>
          <a:bodyPr/>
          <a:lstStyle/>
          <a:p>
            <a:pPr marL="0" indent="0" algn="ctr">
              <a:spcBef>
                <a:spcPts val="0"/>
              </a:spcBef>
              <a:buSzTx/>
              <a:buNone/>
              <a:defRPr sz="8000">
                <a:latin typeface="+mj-lt"/>
                <a:ea typeface="+mj-ea"/>
                <a:cs typeface="+mj-cs"/>
                <a:sym typeface="Helvetica"/>
              </a:defRPr>
            </a:pPr>
            <a:r>
              <a:rPr sz="9000" b="1">
                <a:solidFill>
                  <a:srgbClr val="42D0D0"/>
                </a:solidFill>
              </a:rPr>
              <a:t>5</a:t>
            </a:r>
            <a:r>
              <a:rPr sz="4000"/>
              <a:t/>
            </a:r>
            <a:br>
              <a:rPr sz="4000"/>
            </a:br>
            <a:r>
              <a:rPr sz="6000">
                <a:latin typeface="+mn-lt"/>
                <a:ea typeface="+mn-ea"/>
                <a:cs typeface="+mn-cs"/>
                <a:sym typeface="Helvetica Light"/>
              </a:rPr>
              <a:t>MARKING UP TEXT</a:t>
            </a:r>
          </a:p>
        </p:txBody>
      </p:sp>
    </p:spTree>
  </p:cSld>
  <p:clrMapOvr>
    <a:masterClrMapping/>
  </p:clrMapOvr>
  <p:transition xmlns:p14="http://schemas.microsoft.com/office/powerpoint/2010/mai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Line Breaks"/>
          <p:cNvSpPr txBox="1">
            <a:spLocks noGrp="1"/>
          </p:cNvSpPr>
          <p:nvPr>
            <p:ph type="title"/>
          </p:nvPr>
        </p:nvSpPr>
        <p:spPr>
          <a:prstGeom prst="rect">
            <a:avLst/>
          </a:prstGeom>
        </p:spPr>
        <p:txBody>
          <a:bodyPr/>
          <a:lstStyle/>
          <a:p>
            <a:r>
              <a:t>Line Breaks</a:t>
            </a:r>
          </a:p>
        </p:txBody>
      </p:sp>
      <p:sp>
        <p:nvSpPr>
          <p:cNvPr id="123" name="&lt;br&gt;…"/>
          <p:cNvSpPr txBox="1">
            <a:spLocks noGrp="1"/>
          </p:cNvSpPr>
          <p:nvPr>
            <p:ph type="body" sz="quarter" idx="4294967295"/>
          </p:nvPr>
        </p:nvSpPr>
        <p:spPr>
          <a:xfrm>
            <a:off x="622300" y="1981200"/>
            <a:ext cx="11523465" cy="1401267"/>
          </a:xfrm>
          <a:prstGeom prst="rect">
            <a:avLst/>
          </a:prstGeom>
        </p:spPr>
        <p:txBody>
          <a:bodyPr/>
          <a:lstStyle/>
          <a:p>
            <a:pPr marL="0" indent="0" algn="ctr">
              <a:buSzTx/>
              <a:buNone/>
              <a:defRPr sz="3000" b="1">
                <a:solidFill>
                  <a:schemeClr val="accent1"/>
                </a:solidFill>
                <a:latin typeface="Courier"/>
                <a:ea typeface="Courier"/>
                <a:cs typeface="Courier"/>
                <a:sym typeface="Courier"/>
              </a:defRPr>
            </a:pPr>
            <a:r>
              <a:t>&lt;br&gt;</a:t>
            </a:r>
          </a:p>
          <a:p>
            <a:pPr marL="0" indent="0" algn="ctr">
              <a:spcBef>
                <a:spcPts val="2400"/>
              </a:spcBef>
              <a:buSzTx/>
              <a:buNone/>
              <a:defRPr sz="3000"/>
            </a:pPr>
            <a:r>
              <a:t>The empty </a:t>
            </a:r>
            <a:r>
              <a:rPr b="1">
                <a:latin typeface="+mj-lt"/>
                <a:ea typeface="+mj-ea"/>
                <a:cs typeface="+mj-cs"/>
                <a:sym typeface="Helvetica"/>
              </a:rPr>
              <a:t>br</a:t>
            </a:r>
            <a:r>
              <a:t> element inserts a line break.</a:t>
            </a:r>
          </a:p>
        </p:txBody>
      </p:sp>
      <p:sp>
        <p:nvSpPr>
          <p:cNvPr id="124" name="&lt;p&gt;So much depends &lt;br&gt;upon &lt;br&gt;&lt;br&gt;a red wheel &lt;br&gt;barrow&lt;/p&gt;"/>
          <p:cNvSpPr txBox="1"/>
          <p:nvPr/>
        </p:nvSpPr>
        <p:spPr>
          <a:xfrm>
            <a:off x="454992" y="3928686"/>
            <a:ext cx="12094816" cy="990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spcBef>
                <a:spcPts val="1200"/>
              </a:spcBef>
              <a:defRPr sz="2400">
                <a:latin typeface="Courier"/>
                <a:ea typeface="Courier"/>
                <a:cs typeface="Courier"/>
                <a:sym typeface="Courier"/>
              </a:defRPr>
            </a:pPr>
            <a:r>
              <a:t>&lt;p&gt;So much depends </a:t>
            </a:r>
            <a:r>
              <a:rPr b="1">
                <a:solidFill>
                  <a:schemeClr val="accent4">
                    <a:hueOff val="384618"/>
                    <a:satOff val="3869"/>
                    <a:lumOff val="5802"/>
                  </a:schemeClr>
                </a:solidFill>
              </a:rPr>
              <a:t>&lt;br&gt;</a:t>
            </a:r>
            <a:r>
              <a:t>upon </a:t>
            </a:r>
            <a:r>
              <a:rPr b="1">
                <a:solidFill>
                  <a:schemeClr val="accent4">
                    <a:hueOff val="384618"/>
                    <a:satOff val="3869"/>
                    <a:lumOff val="5802"/>
                  </a:schemeClr>
                </a:solidFill>
              </a:rPr>
              <a:t>&lt;br&gt;&lt;br&gt;</a:t>
            </a:r>
            <a:r>
              <a:t>a red wheel </a:t>
            </a:r>
            <a:r>
              <a:rPr b="1">
                <a:solidFill>
                  <a:schemeClr val="accent4">
                    <a:hueOff val="384618"/>
                    <a:satOff val="3869"/>
                    <a:lumOff val="5802"/>
                  </a:schemeClr>
                </a:solidFill>
              </a:rPr>
              <a:t>&lt;br&gt;</a:t>
            </a:r>
            <a:r>
              <a:t>barrow&lt;/p&gt;</a:t>
            </a:r>
          </a:p>
        </p:txBody>
      </p:sp>
      <p:pic>
        <p:nvPicPr>
          <p:cNvPr id="125" name="lwd5_0515-green.png" descr="lwd5_0515-green.png"/>
          <p:cNvPicPr>
            <a:picLocks noChangeAspect="1"/>
          </p:cNvPicPr>
          <p:nvPr/>
        </p:nvPicPr>
        <p:blipFill>
          <a:blip r:embed="rId2">
            <a:extLst/>
          </a:blip>
          <a:stretch>
            <a:fillRect/>
          </a:stretch>
        </p:blipFill>
        <p:spPr>
          <a:xfrm>
            <a:off x="-456787" y="4997801"/>
            <a:ext cx="13918374" cy="4353435"/>
          </a:xfrm>
          <a:prstGeom prst="rect">
            <a:avLst/>
          </a:prstGeom>
          <a:ln w="12700">
            <a:miter lim="400000"/>
          </a:ln>
        </p:spPr>
      </p:pic>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hematic Breaks (Horizontal Rules)"/>
          <p:cNvSpPr txBox="1">
            <a:spLocks noGrp="1"/>
          </p:cNvSpPr>
          <p:nvPr>
            <p:ph type="title"/>
          </p:nvPr>
        </p:nvSpPr>
        <p:spPr>
          <a:xfrm>
            <a:off x="952500" y="444500"/>
            <a:ext cx="11099800" cy="1625600"/>
          </a:xfrm>
          <a:prstGeom prst="rect">
            <a:avLst/>
          </a:prstGeom>
        </p:spPr>
        <p:txBody>
          <a:bodyPr/>
          <a:lstStyle/>
          <a:p>
            <a:r>
              <a:t>Thematic Breaks (Horizontal Rules)</a:t>
            </a:r>
          </a:p>
        </p:txBody>
      </p:sp>
      <p:sp>
        <p:nvSpPr>
          <p:cNvPr id="128" name="&lt;hr&gt;…"/>
          <p:cNvSpPr txBox="1">
            <a:spLocks noGrp="1"/>
          </p:cNvSpPr>
          <p:nvPr>
            <p:ph type="body" sz="quarter" idx="4294967295"/>
          </p:nvPr>
        </p:nvSpPr>
        <p:spPr>
          <a:xfrm>
            <a:off x="622300" y="1808834"/>
            <a:ext cx="11523465" cy="1625601"/>
          </a:xfrm>
          <a:prstGeom prst="rect">
            <a:avLst/>
          </a:prstGeom>
        </p:spPr>
        <p:txBody>
          <a:bodyPr anchor="t"/>
          <a:lstStyle/>
          <a:p>
            <a:pPr marL="0" indent="0" algn="ctr" defTabSz="531622">
              <a:spcBef>
                <a:spcPts val="3800"/>
              </a:spcBef>
              <a:buSzTx/>
              <a:buNone/>
              <a:defRPr sz="2730" b="1">
                <a:solidFill>
                  <a:schemeClr val="accent1"/>
                </a:solidFill>
                <a:latin typeface="Courier"/>
                <a:ea typeface="Courier"/>
                <a:cs typeface="Courier"/>
                <a:sym typeface="Courier"/>
              </a:defRPr>
            </a:pPr>
            <a:r>
              <a:t>&lt;hr&gt;</a:t>
            </a:r>
          </a:p>
          <a:p>
            <a:pPr marL="0" indent="0" defTabSz="531622">
              <a:spcBef>
                <a:spcPts val="2100"/>
              </a:spcBef>
              <a:buSzTx/>
              <a:buNone/>
              <a:defRPr sz="2730"/>
            </a:pPr>
            <a:r>
              <a:t>Indicates one topic has completed and another one is beginning. Browsers display a horizontal rule (line) in its place:</a:t>
            </a:r>
          </a:p>
        </p:txBody>
      </p:sp>
      <p:sp>
        <p:nvSpPr>
          <p:cNvPr id="129" name="&lt;h3&gt;Times&lt;/h3&gt;…"/>
          <p:cNvSpPr txBox="1"/>
          <p:nvPr/>
        </p:nvSpPr>
        <p:spPr>
          <a:xfrm>
            <a:off x="1652878" y="3915767"/>
            <a:ext cx="9793202" cy="1752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defRPr sz="2200">
                <a:latin typeface="Courier"/>
                <a:ea typeface="Courier"/>
                <a:cs typeface="Courier"/>
                <a:sym typeface="Courier"/>
              </a:defRPr>
            </a:pPr>
            <a:r>
              <a:t>&lt;h3&gt;Times&lt;/h3&gt;</a:t>
            </a:r>
          </a:p>
          <a:p>
            <a:pPr marL="457200" marR="457200" algn="just" defTabSz="457200">
              <a:defRPr sz="2200">
                <a:latin typeface="Courier"/>
                <a:ea typeface="Courier"/>
                <a:cs typeface="Courier"/>
                <a:sym typeface="Courier"/>
              </a:defRPr>
            </a:pPr>
            <a:r>
              <a:t>&lt;p&gt;Description and history of the Times typeface.&lt;/p&gt;</a:t>
            </a:r>
          </a:p>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&lt;hr&gt;</a:t>
            </a:r>
          </a:p>
          <a:p>
            <a:pPr marL="457200" marR="457200" algn="just" defTabSz="457200">
              <a:defRPr sz="2200">
                <a:latin typeface="Courier"/>
                <a:ea typeface="Courier"/>
                <a:cs typeface="Courier"/>
                <a:sym typeface="Courier"/>
              </a:defRPr>
            </a:pPr>
            <a:r>
              <a:t>&lt;h3&gt;Georgia&lt;/h3&gt;</a:t>
            </a:r>
          </a:p>
          <a:p>
            <a:pPr marL="457200" marR="457200" algn="just" defTabSz="457200">
              <a:defRPr sz="2200">
                <a:latin typeface="Courier"/>
                <a:ea typeface="Courier"/>
                <a:cs typeface="Courier"/>
                <a:sym typeface="Courier"/>
              </a:defRPr>
            </a:pPr>
            <a:r>
              <a:t>&lt;p&gt;Description and history of the Georgia typeface.&lt;/p&gt;</a:t>
            </a:r>
          </a:p>
        </p:txBody>
      </p:sp>
      <p:pic>
        <p:nvPicPr>
          <p:cNvPr id="130" name="lwd5_0502-green.png" descr="lwd5_0502-green.png"/>
          <p:cNvPicPr>
            <a:picLocks noChangeAspect="1"/>
          </p:cNvPicPr>
          <p:nvPr/>
        </p:nvPicPr>
        <p:blipFill>
          <a:blip r:embed="rId2">
            <a:extLst/>
          </a:blip>
          <a:stretch>
            <a:fillRect/>
          </a:stretch>
        </p:blipFill>
        <p:spPr>
          <a:xfrm>
            <a:off x="81" y="5971899"/>
            <a:ext cx="13004638" cy="3392044"/>
          </a:xfrm>
          <a:prstGeom prst="rect">
            <a:avLst/>
          </a:prstGeom>
          <a:ln w="12700">
            <a:miter lim="400000"/>
          </a:ln>
        </p:spPr>
      </p:pic>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Lists"/>
          <p:cNvSpPr txBox="1">
            <a:spLocks noGrp="1"/>
          </p:cNvSpPr>
          <p:nvPr>
            <p:ph type="title"/>
          </p:nvPr>
        </p:nvSpPr>
        <p:spPr>
          <a:prstGeom prst="rect">
            <a:avLst/>
          </a:prstGeom>
        </p:spPr>
        <p:txBody>
          <a:bodyPr/>
          <a:lstStyle/>
          <a:p>
            <a:r>
              <a:t>Lists</a:t>
            </a:r>
          </a:p>
        </p:txBody>
      </p:sp>
      <p:sp>
        <p:nvSpPr>
          <p:cNvPr id="133" name="There are three types of lists in HTML:…"/>
          <p:cNvSpPr txBox="1">
            <a:spLocks noGrp="1"/>
          </p:cNvSpPr>
          <p:nvPr>
            <p:ph type="body" idx="1"/>
          </p:nvPr>
        </p:nvSpPr>
        <p:spPr>
          <a:xfrm>
            <a:off x="999579" y="2817415"/>
            <a:ext cx="11099801" cy="6286501"/>
          </a:xfrm>
          <a:prstGeom prst="rect">
            <a:avLst/>
          </a:prstGeom>
        </p:spPr>
        <p:txBody>
          <a:bodyPr anchor="t"/>
          <a:lstStyle/>
          <a:p>
            <a:pPr marL="0" indent="0">
              <a:spcBef>
                <a:spcPts val="0"/>
              </a:spcBef>
              <a:buSzTx/>
              <a:buNone/>
            </a:pPr>
            <a:r>
              <a:t>There are three types of lists in HTML:</a:t>
            </a:r>
          </a:p>
          <a:p>
            <a:pPr lvl="1"/>
            <a:r>
              <a:t>Unordered lists</a:t>
            </a:r>
          </a:p>
          <a:p>
            <a:pPr lvl="1"/>
            <a:r>
              <a:t>Ordered lists</a:t>
            </a:r>
          </a:p>
          <a:p>
            <a:pPr lvl="1"/>
            <a:r>
              <a:t>Description lists</a:t>
            </a:r>
          </a:p>
          <a:p>
            <a:pPr marL="0" indent="0">
              <a:spcBef>
                <a:spcPts val="0"/>
              </a:spcBef>
              <a:buSzTx/>
              <a:buNone/>
            </a:pPr>
            <a:endParaRPr/>
          </a:p>
          <a:p>
            <a:pPr marL="0" indent="0">
              <a:spcBef>
                <a:spcPts val="0"/>
              </a:spcBef>
              <a:buSzTx/>
              <a:buNone/>
            </a:pPr>
            <a:endParaRPr/>
          </a:p>
          <a:p>
            <a:pPr marL="0" indent="0">
              <a:spcBef>
                <a:spcPts val="0"/>
              </a:spcBef>
              <a:buSzTx/>
              <a:buNone/>
            </a:pPr>
            <a:endParaRPr/>
          </a:p>
        </p:txBody>
      </p:sp>
    </p:spTree>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Unordered Lists"/>
          <p:cNvSpPr txBox="1">
            <a:spLocks noGrp="1"/>
          </p:cNvSpPr>
          <p:nvPr>
            <p:ph type="title"/>
          </p:nvPr>
        </p:nvSpPr>
        <p:spPr>
          <a:prstGeom prst="rect">
            <a:avLst/>
          </a:prstGeom>
        </p:spPr>
        <p:txBody>
          <a:bodyPr/>
          <a:lstStyle/>
          <a:p>
            <a:r>
              <a:t>Unordered Lists</a:t>
            </a:r>
          </a:p>
        </p:txBody>
      </p:sp>
      <p:sp>
        <p:nvSpPr>
          <p:cNvPr id="136" name="In unordered lists items may appear in any order (examples, names, options, etc.). Most lists fall into this category.…"/>
          <p:cNvSpPr txBox="1">
            <a:spLocks noGrp="1"/>
          </p:cNvSpPr>
          <p:nvPr>
            <p:ph type="body" idx="1"/>
          </p:nvPr>
        </p:nvSpPr>
        <p:spPr>
          <a:xfrm>
            <a:off x="952500" y="2603500"/>
            <a:ext cx="11099800" cy="4764981"/>
          </a:xfrm>
          <a:prstGeom prst="rect">
            <a:avLst/>
          </a:prstGeom>
        </p:spPr>
        <p:txBody>
          <a:bodyPr anchor="t"/>
          <a:lstStyle/>
          <a:p>
            <a:pPr marL="0" indent="0">
              <a:buSzTx/>
              <a:buNone/>
              <a:defRPr sz="3000"/>
            </a:pPr>
            <a:r>
              <a:t>In unordered lists items may appear in any order (examples, names, options, etc.). Most lists fall into this category.</a:t>
            </a:r>
          </a:p>
          <a:p>
            <a:pPr marL="0" lvl="2" indent="457200">
              <a:buSzTx/>
              <a:buNone/>
              <a:defRPr sz="3000"/>
            </a:pPr>
            <a:r>
              <a:rPr b="1">
                <a:solidFill>
                  <a:schemeClr val="accent1"/>
                </a:solidFill>
                <a:latin typeface="Courier"/>
                <a:ea typeface="Courier"/>
                <a:cs typeface="Courier"/>
                <a:sym typeface="Courier"/>
              </a:rPr>
              <a:t>&lt;ul&gt; &lt;/ul&gt;</a:t>
            </a:r>
            <a:r>
              <a:rPr b="1">
                <a:solidFill>
                  <a:schemeClr val="accent4"/>
                </a:solidFill>
                <a:latin typeface="Courier"/>
                <a:ea typeface="Courier"/>
                <a:cs typeface="Courier"/>
                <a:sym typeface="Courier"/>
              </a:rPr>
              <a:t> </a:t>
            </a:r>
            <a:r>
              <a:t>  Defines the whole list</a:t>
            </a:r>
          </a:p>
          <a:p>
            <a:pPr marL="0" lvl="2" indent="457200">
              <a:buSzTx/>
              <a:buNone/>
              <a:defRPr sz="3000"/>
            </a:pPr>
            <a:r>
              <a:rPr b="1">
                <a:solidFill>
                  <a:schemeClr val="accent1"/>
                </a:solidFill>
                <a:latin typeface="Courier"/>
                <a:ea typeface="Courier"/>
                <a:cs typeface="Courier"/>
                <a:sym typeface="Courier"/>
              </a:rPr>
              <a:t>&lt;li&gt; &lt;/li&gt;</a:t>
            </a:r>
            <a:r>
              <a:rPr b="1">
                <a:solidFill>
                  <a:schemeClr val="accent4"/>
                </a:solidFill>
                <a:latin typeface="Courier"/>
                <a:ea typeface="Courier"/>
                <a:cs typeface="Courier"/>
                <a:sym typeface="Courier"/>
              </a:rPr>
              <a:t> </a:t>
            </a:r>
            <a:r>
              <a:t>  Defines each list item</a:t>
            </a:r>
          </a:p>
        </p:txBody>
      </p:sp>
    </p:spTree>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Unordered Lists (cont’d)"/>
          <p:cNvSpPr txBox="1">
            <a:spLocks noGrp="1"/>
          </p:cNvSpPr>
          <p:nvPr>
            <p:ph type="title"/>
          </p:nvPr>
        </p:nvSpPr>
        <p:spPr>
          <a:xfrm>
            <a:off x="952500" y="444500"/>
            <a:ext cx="11099800" cy="1069231"/>
          </a:xfrm>
          <a:prstGeom prst="rect">
            <a:avLst/>
          </a:prstGeom>
        </p:spPr>
        <p:txBody>
          <a:bodyPr/>
          <a:lstStyle>
            <a:lvl1pPr>
              <a:defRPr sz="3600"/>
            </a:lvl1pPr>
          </a:lstStyle>
          <a:p>
            <a:r>
              <a:t>Unordered Lists (cont’d)</a:t>
            </a:r>
          </a:p>
        </p:txBody>
      </p:sp>
      <p:sp>
        <p:nvSpPr>
          <p:cNvPr id="139" name="&lt;ul&gt;…"/>
          <p:cNvSpPr txBox="1"/>
          <p:nvPr/>
        </p:nvSpPr>
        <p:spPr>
          <a:xfrm>
            <a:off x="1309042" y="1828799"/>
            <a:ext cx="4595516" cy="3403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spcBef>
                <a:spcPts val="400"/>
              </a:spcBef>
              <a:defRPr sz="2400" b="1">
                <a:solidFill>
                  <a:schemeClr val="accent4">
                    <a:hueOff val="384618"/>
                    <a:satOff val="3869"/>
                    <a:lumOff val="5802"/>
                  </a:schemeClr>
                </a:solidFill>
                <a:latin typeface="Courier"/>
                <a:ea typeface="Courier"/>
                <a:cs typeface="Courier"/>
                <a:sym typeface="Courier"/>
              </a:defRPr>
            </a:pPr>
            <a:r>
              <a:t>&lt;ul&gt;</a:t>
            </a:r>
          </a:p>
          <a:p>
            <a:pPr marL="457200" marR="457200" algn="just" defTabSz="457200">
              <a:spcBef>
                <a:spcPts val="400"/>
              </a:spcBef>
              <a:defRPr sz="2400">
                <a:latin typeface="Courier"/>
                <a:ea typeface="Courier"/>
                <a:cs typeface="Courier"/>
                <a:sym typeface="Courier"/>
              </a:defRPr>
            </a:pPr>
            <a:r>
              <a:t> </a:t>
            </a:r>
            <a:r>
              <a:rPr>
                <a:solidFill>
                  <a:schemeClr val="accent4"/>
                </a:solidFill>
              </a:rPr>
              <a:t> </a:t>
            </a:r>
            <a:r>
              <a:rPr b="1">
                <a:solidFill>
                  <a:schemeClr val="accent4">
                    <a:hueOff val="384618"/>
                    <a:satOff val="3869"/>
                    <a:lumOff val="5802"/>
                  </a:schemeClr>
                </a:solidFill>
              </a:rPr>
              <a:t>&lt;li&gt;</a:t>
            </a:r>
            <a:r>
              <a:t>Serif</a:t>
            </a:r>
            <a:r>
              <a:rPr b="1">
                <a:solidFill>
                  <a:schemeClr val="accent4">
                    <a:hueOff val="384618"/>
                    <a:satOff val="3869"/>
                    <a:lumOff val="5802"/>
                  </a:schemeClr>
                </a:solidFill>
              </a:rPr>
              <a:t>&lt;/li&gt;</a:t>
            </a:r>
            <a:endParaRPr>
              <a:solidFill>
                <a:schemeClr val="accent4"/>
              </a:solidFill>
            </a:endParaRPr>
          </a:p>
          <a:p>
            <a:pPr marL="457200" marR="457200" algn="just" defTabSz="457200">
              <a:spcBef>
                <a:spcPts val="400"/>
              </a:spcBef>
              <a:defRPr sz="2400">
                <a:latin typeface="Courier"/>
                <a:ea typeface="Courier"/>
                <a:cs typeface="Courier"/>
                <a:sym typeface="Courier"/>
              </a:defRPr>
            </a:pPr>
            <a:r>
              <a:t>  </a:t>
            </a:r>
            <a:r>
              <a:rPr b="1">
                <a:solidFill>
                  <a:schemeClr val="accent4">
                    <a:hueOff val="384618"/>
                    <a:satOff val="3869"/>
                    <a:lumOff val="5802"/>
                  </a:schemeClr>
                </a:solidFill>
              </a:rPr>
              <a:t>&lt;li&gt;</a:t>
            </a:r>
            <a:r>
              <a:t>Sans-serif</a:t>
            </a:r>
            <a:r>
              <a:rPr b="1">
                <a:solidFill>
                  <a:schemeClr val="accent4">
                    <a:hueOff val="384618"/>
                    <a:satOff val="3869"/>
                    <a:lumOff val="5802"/>
                  </a:schemeClr>
                </a:solidFill>
              </a:rPr>
              <a:t>&lt;/li&gt;</a:t>
            </a:r>
            <a:endParaRPr>
              <a:solidFill>
                <a:schemeClr val="accent4"/>
              </a:solidFill>
            </a:endParaRPr>
          </a:p>
          <a:p>
            <a:pPr marL="457200" marR="457200" algn="just" defTabSz="457200">
              <a:spcBef>
                <a:spcPts val="400"/>
              </a:spcBef>
              <a:defRPr sz="2400">
                <a:latin typeface="Courier"/>
                <a:ea typeface="Courier"/>
                <a:cs typeface="Courier"/>
                <a:sym typeface="Courier"/>
              </a:defRPr>
            </a:pPr>
            <a:r>
              <a:t>  </a:t>
            </a:r>
            <a:r>
              <a:rPr b="1">
                <a:solidFill>
                  <a:schemeClr val="accent4">
                    <a:hueOff val="384618"/>
                    <a:satOff val="3869"/>
                    <a:lumOff val="5802"/>
                  </a:schemeClr>
                </a:solidFill>
              </a:rPr>
              <a:t>&lt;li&gt;</a:t>
            </a:r>
            <a:r>
              <a:t>Script</a:t>
            </a:r>
            <a:r>
              <a:rPr b="1">
                <a:solidFill>
                  <a:schemeClr val="accent4">
                    <a:hueOff val="384618"/>
                    <a:satOff val="3869"/>
                    <a:lumOff val="5802"/>
                  </a:schemeClr>
                </a:solidFill>
              </a:rPr>
              <a:t>&lt;/li&gt;</a:t>
            </a:r>
            <a:endParaRPr>
              <a:solidFill>
                <a:schemeClr val="accent4">
                  <a:hueOff val="384618"/>
                  <a:satOff val="3869"/>
                  <a:lumOff val="5802"/>
                </a:schemeClr>
              </a:solidFill>
            </a:endParaRPr>
          </a:p>
          <a:p>
            <a:pPr marL="457200" marR="457200" algn="just" defTabSz="457200">
              <a:spcBef>
                <a:spcPts val="400"/>
              </a:spcBef>
              <a:defRPr sz="2400">
                <a:latin typeface="Courier"/>
                <a:ea typeface="Courier"/>
                <a:cs typeface="Courier"/>
                <a:sym typeface="Courier"/>
              </a:defRPr>
            </a:pPr>
            <a:r>
              <a:t>  </a:t>
            </a:r>
            <a:r>
              <a:rPr b="1">
                <a:solidFill>
                  <a:schemeClr val="accent4">
                    <a:hueOff val="384618"/>
                    <a:satOff val="3869"/>
                    <a:lumOff val="5802"/>
                  </a:schemeClr>
                </a:solidFill>
              </a:rPr>
              <a:t>&lt;li&gt;</a:t>
            </a:r>
            <a:r>
              <a:t>Display</a:t>
            </a:r>
            <a:r>
              <a:rPr b="1">
                <a:solidFill>
                  <a:schemeClr val="accent4">
                    <a:hueOff val="384618"/>
                    <a:satOff val="3869"/>
                    <a:lumOff val="5802"/>
                  </a:schemeClr>
                </a:solidFill>
              </a:rPr>
              <a:t>&lt;/li&gt;</a:t>
            </a:r>
            <a:endParaRPr>
              <a:solidFill>
                <a:schemeClr val="accent4">
                  <a:hueOff val="384618"/>
                  <a:satOff val="3869"/>
                  <a:lumOff val="5802"/>
                </a:schemeClr>
              </a:solidFill>
            </a:endParaRPr>
          </a:p>
          <a:p>
            <a:pPr marL="457200" marR="457200" algn="just" defTabSz="457200">
              <a:spcBef>
                <a:spcPts val="400"/>
              </a:spcBef>
              <a:defRPr sz="2400">
                <a:latin typeface="Courier"/>
                <a:ea typeface="Courier"/>
                <a:cs typeface="Courier"/>
                <a:sym typeface="Courier"/>
              </a:defRPr>
            </a:pPr>
            <a:r>
              <a:t>  </a:t>
            </a:r>
            <a:r>
              <a:rPr b="1">
                <a:solidFill>
                  <a:schemeClr val="accent4">
                    <a:hueOff val="384618"/>
                    <a:satOff val="3869"/>
                    <a:lumOff val="5802"/>
                  </a:schemeClr>
                </a:solidFill>
              </a:rPr>
              <a:t>&lt;li&gt;</a:t>
            </a:r>
            <a:r>
              <a:t>Dingbats</a:t>
            </a:r>
            <a:r>
              <a:rPr b="1">
                <a:solidFill>
                  <a:schemeClr val="accent4">
                    <a:hueOff val="384618"/>
                    <a:satOff val="3869"/>
                    <a:lumOff val="5802"/>
                  </a:schemeClr>
                </a:solidFill>
              </a:rPr>
              <a:t>&lt;/li&gt;</a:t>
            </a:r>
            <a:endParaRPr b="1"/>
          </a:p>
          <a:p>
            <a:pPr marL="457200" marR="457200" algn="just" defTabSz="457200">
              <a:spcBef>
                <a:spcPts val="400"/>
              </a:spcBef>
              <a:defRPr sz="2400" b="1">
                <a:solidFill>
                  <a:schemeClr val="accent4">
                    <a:hueOff val="384618"/>
                    <a:satOff val="3869"/>
                    <a:lumOff val="5802"/>
                  </a:schemeClr>
                </a:solidFill>
                <a:latin typeface="Courier"/>
                <a:ea typeface="Courier"/>
                <a:cs typeface="Courier"/>
                <a:sym typeface="Courier"/>
              </a:defRPr>
            </a:pPr>
            <a:r>
              <a:t>&lt;/ul&gt;</a:t>
            </a:r>
          </a:p>
        </p:txBody>
      </p:sp>
      <p:pic>
        <p:nvPicPr>
          <p:cNvPr id="140" name="lwd5_0503-green.png" descr="lwd5_0503-green.png"/>
          <p:cNvPicPr>
            <a:picLocks noChangeAspect="1"/>
          </p:cNvPicPr>
          <p:nvPr/>
        </p:nvPicPr>
        <p:blipFill>
          <a:blip r:embed="rId2">
            <a:extLst/>
          </a:blip>
          <a:stretch>
            <a:fillRect/>
          </a:stretch>
        </p:blipFill>
        <p:spPr>
          <a:xfrm>
            <a:off x="6337300" y="2057400"/>
            <a:ext cx="4394200" cy="2641600"/>
          </a:xfrm>
          <a:prstGeom prst="rect">
            <a:avLst/>
          </a:prstGeom>
          <a:ln w="12700">
            <a:miter lim="400000"/>
          </a:ln>
        </p:spPr>
      </p:pic>
      <p:pic>
        <p:nvPicPr>
          <p:cNvPr id="141" name="lwd5_0504_lists.png" descr="lwd5_0504_lists.png"/>
          <p:cNvPicPr>
            <a:picLocks noChangeAspect="1"/>
          </p:cNvPicPr>
          <p:nvPr/>
        </p:nvPicPr>
        <p:blipFill>
          <a:blip r:embed="rId3">
            <a:extLst/>
          </a:blip>
          <a:stretch>
            <a:fillRect/>
          </a:stretch>
        </p:blipFill>
        <p:spPr>
          <a:xfrm>
            <a:off x="6356350" y="5242669"/>
            <a:ext cx="4965700" cy="3810001"/>
          </a:xfrm>
          <a:prstGeom prst="rect">
            <a:avLst/>
          </a:prstGeom>
          <a:ln w="12700">
            <a:miter lim="400000"/>
          </a:ln>
        </p:spPr>
      </p:pic>
      <p:sp>
        <p:nvSpPr>
          <p:cNvPr id="142" name="You can change the appearance of the list dramatically with style sheet rules."/>
          <p:cNvSpPr txBox="1"/>
          <p:nvPr/>
        </p:nvSpPr>
        <p:spPr>
          <a:xfrm>
            <a:off x="2524650" y="5283199"/>
            <a:ext cx="3477063" cy="182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r">
              <a:defRPr sz="2800">
                <a:solidFill>
                  <a:srgbClr val="53585F"/>
                </a:solidFill>
              </a:defRPr>
            </a:lvl1pPr>
          </a:lstStyle>
          <a:p>
            <a:r>
              <a:t>You can change the appearance of the list dramatically with style sheet rules.</a:t>
            </a:r>
          </a:p>
        </p:txBody>
      </p:sp>
    </p:spTree>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Ordered Lists"/>
          <p:cNvSpPr txBox="1">
            <a:spLocks noGrp="1"/>
          </p:cNvSpPr>
          <p:nvPr>
            <p:ph type="title"/>
          </p:nvPr>
        </p:nvSpPr>
        <p:spPr>
          <a:prstGeom prst="rect">
            <a:avLst/>
          </a:prstGeom>
        </p:spPr>
        <p:txBody>
          <a:bodyPr/>
          <a:lstStyle/>
          <a:p>
            <a:r>
              <a:t>Ordered Lists</a:t>
            </a:r>
          </a:p>
        </p:txBody>
      </p:sp>
      <p:sp>
        <p:nvSpPr>
          <p:cNvPr id="145" name="In ordered lists items occur in a particular order, such as step-by-step instructions or driving directions.…"/>
          <p:cNvSpPr txBox="1">
            <a:spLocks noGrp="1"/>
          </p:cNvSpPr>
          <p:nvPr>
            <p:ph type="body" idx="4294967295"/>
          </p:nvPr>
        </p:nvSpPr>
        <p:spPr>
          <a:xfrm>
            <a:off x="952500" y="2616200"/>
            <a:ext cx="11099800" cy="4764981"/>
          </a:xfrm>
          <a:prstGeom prst="rect">
            <a:avLst/>
          </a:prstGeom>
        </p:spPr>
        <p:txBody>
          <a:bodyPr anchor="t"/>
          <a:lstStyle/>
          <a:p>
            <a:pPr marL="0" indent="0">
              <a:buSzTx/>
              <a:buNone/>
              <a:defRPr sz="3000"/>
            </a:pPr>
            <a:r>
              <a:t>In ordered lists items occur in a particular order, such as step-by-step instructions or driving directions.</a:t>
            </a:r>
          </a:p>
          <a:p>
            <a:pPr marL="0" lvl="2" indent="457200">
              <a:buSzTx/>
              <a:buNone/>
              <a:defRPr sz="3000"/>
            </a:pPr>
            <a:r>
              <a:rPr b="1">
                <a:solidFill>
                  <a:schemeClr val="accent1"/>
                </a:solidFill>
                <a:latin typeface="Courier"/>
                <a:ea typeface="Courier"/>
                <a:cs typeface="Courier"/>
                <a:sym typeface="Courier"/>
              </a:rPr>
              <a:t>&lt;ol&gt; &lt;/ol&gt; </a:t>
            </a:r>
            <a:r>
              <a:rPr>
                <a:solidFill>
                  <a:schemeClr val="accent1"/>
                </a:solidFill>
              </a:rPr>
              <a:t>  </a:t>
            </a:r>
            <a:r>
              <a:t>Defines the whole list</a:t>
            </a:r>
          </a:p>
          <a:p>
            <a:pPr marL="0" lvl="2" indent="457200">
              <a:buSzTx/>
              <a:buNone/>
              <a:defRPr sz="3000"/>
            </a:pPr>
            <a:r>
              <a:rPr b="1">
                <a:solidFill>
                  <a:schemeClr val="accent1"/>
                </a:solidFill>
                <a:latin typeface="Courier"/>
                <a:ea typeface="Courier"/>
                <a:cs typeface="Courier"/>
                <a:sym typeface="Courier"/>
              </a:rPr>
              <a:t>&lt;li&gt; &lt;/li&gt;</a:t>
            </a:r>
            <a:r>
              <a:rPr b="1">
                <a:solidFill>
                  <a:schemeClr val="accent4"/>
                </a:solidFill>
                <a:latin typeface="Courier"/>
                <a:ea typeface="Courier"/>
                <a:cs typeface="Courier"/>
                <a:sym typeface="Courier"/>
              </a:rPr>
              <a:t> </a:t>
            </a:r>
            <a:r>
              <a:t>  Defines each list item</a:t>
            </a:r>
          </a:p>
        </p:txBody>
      </p:sp>
    </p:spTree>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Ordered Lists (cont’d.)"/>
          <p:cNvSpPr txBox="1">
            <a:spLocks noGrp="1"/>
          </p:cNvSpPr>
          <p:nvPr>
            <p:ph type="title"/>
          </p:nvPr>
        </p:nvSpPr>
        <p:spPr>
          <a:xfrm>
            <a:off x="952500" y="444500"/>
            <a:ext cx="11099800" cy="1458318"/>
          </a:xfrm>
          <a:prstGeom prst="rect">
            <a:avLst/>
          </a:prstGeom>
        </p:spPr>
        <p:txBody>
          <a:bodyPr/>
          <a:lstStyle>
            <a:lvl1pPr>
              <a:defRPr sz="3600"/>
            </a:lvl1pPr>
          </a:lstStyle>
          <a:p>
            <a:r>
              <a:t>Ordered Lists (cont’d.)</a:t>
            </a:r>
          </a:p>
        </p:txBody>
      </p:sp>
      <p:sp>
        <p:nvSpPr>
          <p:cNvPr id="148" name="&lt;ol&gt;…"/>
          <p:cNvSpPr txBox="1"/>
          <p:nvPr/>
        </p:nvSpPr>
        <p:spPr>
          <a:xfrm>
            <a:off x="1508075" y="2419350"/>
            <a:ext cx="10082809" cy="2679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l" defTabSz="457200">
              <a:defRPr sz="2400" b="1">
                <a:solidFill>
                  <a:schemeClr val="accent4">
                    <a:hueOff val="384618"/>
                    <a:satOff val="3869"/>
                    <a:lumOff val="5802"/>
                  </a:schemeClr>
                </a:solidFill>
                <a:latin typeface="Courier"/>
                <a:ea typeface="Courier"/>
                <a:cs typeface="Courier"/>
                <a:sym typeface="Courier"/>
              </a:defRPr>
            </a:pPr>
            <a:r>
              <a:t>&lt;ol&gt;</a:t>
            </a:r>
          </a:p>
          <a:p>
            <a:pPr marL="457200" marR="457200" algn="l" defTabSz="457200">
              <a:defRPr sz="2400">
                <a:latin typeface="Courier"/>
                <a:ea typeface="Courier"/>
                <a:cs typeface="Courier"/>
                <a:sym typeface="Courier"/>
              </a:defRPr>
            </a:pPr>
            <a:r>
              <a:t> </a:t>
            </a:r>
            <a:r>
              <a:rPr>
                <a:solidFill>
                  <a:schemeClr val="accent4">
                    <a:hueOff val="384618"/>
                    <a:satOff val="3869"/>
                    <a:lumOff val="5802"/>
                  </a:schemeClr>
                </a:solidFill>
              </a:rPr>
              <a:t> </a:t>
            </a:r>
            <a:r>
              <a:rPr b="1">
                <a:solidFill>
                  <a:schemeClr val="accent4">
                    <a:hueOff val="384618"/>
                    <a:satOff val="3869"/>
                    <a:lumOff val="5802"/>
                  </a:schemeClr>
                </a:solidFill>
              </a:rPr>
              <a:t>&lt;li&gt;</a:t>
            </a:r>
            <a:r>
              <a:t>Gutenberg develops moveable type (1450s)</a:t>
            </a:r>
            <a:r>
              <a:rPr b="1">
                <a:solidFill>
                  <a:schemeClr val="accent4">
                    <a:hueOff val="384618"/>
                    <a:satOff val="3869"/>
                    <a:lumOff val="5802"/>
                  </a:schemeClr>
                </a:solidFill>
              </a:rPr>
              <a:t>&lt;/li&gt;</a:t>
            </a:r>
          </a:p>
          <a:p>
            <a:pPr marL="457200" marR="457200" algn="l" defTabSz="457200">
              <a:defRPr sz="2400">
                <a:latin typeface="Courier"/>
                <a:ea typeface="Courier"/>
                <a:cs typeface="Courier"/>
                <a:sym typeface="Courier"/>
              </a:defRPr>
            </a:pPr>
            <a:r>
              <a:t> </a:t>
            </a:r>
            <a:r>
              <a:rPr>
                <a:solidFill>
                  <a:schemeClr val="accent4">
                    <a:hueOff val="384618"/>
                    <a:satOff val="3869"/>
                    <a:lumOff val="5802"/>
                  </a:schemeClr>
                </a:solidFill>
              </a:rPr>
              <a:t> </a:t>
            </a:r>
            <a:r>
              <a:rPr b="1">
                <a:solidFill>
                  <a:schemeClr val="accent4">
                    <a:hueOff val="384618"/>
                    <a:satOff val="3869"/>
                    <a:lumOff val="5802"/>
                  </a:schemeClr>
                </a:solidFill>
              </a:rPr>
              <a:t>&lt;li&gt;</a:t>
            </a:r>
            <a:r>
              <a:t>Linotype is introduced (1890s)</a:t>
            </a:r>
            <a:r>
              <a:rPr b="1">
                <a:solidFill>
                  <a:schemeClr val="accent4">
                    <a:hueOff val="384618"/>
                    <a:satOff val="3869"/>
                    <a:lumOff val="5802"/>
                  </a:schemeClr>
                </a:solidFill>
              </a:rPr>
              <a:t>&lt;/li&gt;</a:t>
            </a:r>
          </a:p>
          <a:p>
            <a:pPr marL="457200" marR="457200" algn="l" defTabSz="457200">
              <a:defRPr sz="2400">
                <a:latin typeface="Courier"/>
                <a:ea typeface="Courier"/>
                <a:cs typeface="Courier"/>
                <a:sym typeface="Courier"/>
              </a:defRPr>
            </a:pPr>
            <a:r>
              <a:t>  </a:t>
            </a:r>
            <a:r>
              <a:rPr b="1">
                <a:solidFill>
                  <a:schemeClr val="accent4">
                    <a:hueOff val="384618"/>
                    <a:satOff val="3869"/>
                    <a:lumOff val="5802"/>
                  </a:schemeClr>
                </a:solidFill>
              </a:rPr>
              <a:t>&lt;li&gt;</a:t>
            </a:r>
            <a:r>
              <a:t>Photocomposition catches on (1950s)</a:t>
            </a:r>
            <a:r>
              <a:rPr b="1">
                <a:solidFill>
                  <a:schemeClr val="accent4">
                    <a:hueOff val="384618"/>
                    <a:satOff val="3869"/>
                    <a:lumOff val="5802"/>
                  </a:schemeClr>
                </a:solidFill>
              </a:rPr>
              <a:t>&lt;/li&gt;</a:t>
            </a:r>
          </a:p>
          <a:p>
            <a:pPr marL="457200" marR="457200" algn="l" defTabSz="457200">
              <a:defRPr sz="2400">
                <a:latin typeface="Courier"/>
                <a:ea typeface="Courier"/>
                <a:cs typeface="Courier"/>
                <a:sym typeface="Courier"/>
              </a:defRPr>
            </a:pPr>
            <a:r>
              <a:t>  </a:t>
            </a:r>
            <a:r>
              <a:rPr b="1">
                <a:solidFill>
                  <a:schemeClr val="accent4">
                    <a:hueOff val="384618"/>
                    <a:satOff val="3869"/>
                    <a:lumOff val="5802"/>
                  </a:schemeClr>
                </a:solidFill>
              </a:rPr>
              <a:t>&lt;li&gt;</a:t>
            </a:r>
            <a:r>
              <a:t>Type goes digital (1980s)</a:t>
            </a:r>
            <a:r>
              <a:rPr b="1">
                <a:solidFill>
                  <a:schemeClr val="accent4">
                    <a:hueOff val="384618"/>
                    <a:satOff val="3869"/>
                    <a:lumOff val="5802"/>
                  </a:schemeClr>
                </a:solidFill>
              </a:rPr>
              <a:t>&lt;/li&gt;</a:t>
            </a:r>
          </a:p>
          <a:p>
            <a:pPr marL="457200" marR="457200" algn="l" defTabSz="457200">
              <a:defRPr sz="2400" b="1">
                <a:solidFill>
                  <a:schemeClr val="accent4">
                    <a:hueOff val="384618"/>
                    <a:satOff val="3869"/>
                    <a:lumOff val="5802"/>
                  </a:schemeClr>
                </a:solidFill>
                <a:latin typeface="Courier"/>
                <a:ea typeface="Courier"/>
                <a:cs typeface="Courier"/>
                <a:sym typeface="Courier"/>
              </a:defRPr>
            </a:pPr>
            <a:r>
              <a:t>&lt;/ol&gt;</a:t>
            </a:r>
          </a:p>
        </p:txBody>
      </p:sp>
      <p:pic>
        <p:nvPicPr>
          <p:cNvPr id="149" name="lwd5_0505-green.png" descr="lwd5_0505-green.png"/>
          <p:cNvPicPr>
            <a:picLocks noChangeAspect="1"/>
          </p:cNvPicPr>
          <p:nvPr/>
        </p:nvPicPr>
        <p:blipFill>
          <a:blip r:embed="rId2">
            <a:extLst/>
          </a:blip>
          <a:stretch>
            <a:fillRect/>
          </a:stretch>
        </p:blipFill>
        <p:spPr>
          <a:xfrm>
            <a:off x="0" y="5244778"/>
            <a:ext cx="13004800" cy="4115444"/>
          </a:xfrm>
          <a:prstGeom prst="rect">
            <a:avLst/>
          </a:prstGeom>
          <a:ln w="12700">
            <a:miter lim="400000"/>
          </a:ln>
        </p:spPr>
      </p:pic>
    </p:spTree>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Description Lists"/>
          <p:cNvSpPr txBox="1">
            <a:spLocks noGrp="1"/>
          </p:cNvSpPr>
          <p:nvPr>
            <p:ph type="title"/>
          </p:nvPr>
        </p:nvSpPr>
        <p:spPr>
          <a:prstGeom prst="rect">
            <a:avLst/>
          </a:prstGeom>
        </p:spPr>
        <p:txBody>
          <a:bodyPr/>
          <a:lstStyle/>
          <a:p>
            <a:r>
              <a:t>Description Lists</a:t>
            </a:r>
          </a:p>
        </p:txBody>
      </p:sp>
      <p:sp>
        <p:nvSpPr>
          <p:cNvPr id="152" name="Description lists are used for any type of name/value pairs, such as terms/definitions, questions/answers, etc.…"/>
          <p:cNvSpPr txBox="1">
            <a:spLocks noGrp="1"/>
          </p:cNvSpPr>
          <p:nvPr>
            <p:ph type="body" idx="4294967295"/>
          </p:nvPr>
        </p:nvSpPr>
        <p:spPr>
          <a:xfrm>
            <a:off x="952500" y="2603500"/>
            <a:ext cx="11099800" cy="4764981"/>
          </a:xfrm>
          <a:prstGeom prst="rect">
            <a:avLst/>
          </a:prstGeom>
        </p:spPr>
        <p:txBody>
          <a:bodyPr anchor="t"/>
          <a:lstStyle/>
          <a:p>
            <a:pPr marL="0" indent="0">
              <a:buSzTx/>
              <a:buNone/>
              <a:defRPr sz="3000"/>
            </a:pPr>
            <a:r>
              <a:t>Description lists are used for any type of </a:t>
            </a:r>
            <a:r>
              <a:rPr b="1">
                <a:latin typeface="+mj-lt"/>
                <a:ea typeface="+mj-ea"/>
                <a:cs typeface="+mj-cs"/>
                <a:sym typeface="Helvetica"/>
              </a:rPr>
              <a:t>name/value pairs</a:t>
            </a:r>
            <a:r>
              <a:t>, such as terms/definitions, questions/answers, etc.</a:t>
            </a:r>
          </a:p>
          <a:p>
            <a:pPr marL="0" lvl="2" indent="457200">
              <a:buSzTx/>
              <a:buNone/>
              <a:defRPr sz="3000"/>
            </a:pPr>
            <a:r>
              <a:rPr b="1">
                <a:solidFill>
                  <a:schemeClr val="accent1"/>
                </a:solidFill>
                <a:latin typeface="Courier"/>
                <a:ea typeface="Courier"/>
                <a:cs typeface="Courier"/>
                <a:sym typeface="Courier"/>
              </a:rPr>
              <a:t>&lt;dl&gt; &lt;/dl&gt;</a:t>
            </a:r>
            <a:r>
              <a:rPr b="1">
                <a:solidFill>
                  <a:schemeClr val="accent4"/>
                </a:solidFill>
                <a:latin typeface="Courier"/>
                <a:ea typeface="Courier"/>
                <a:cs typeface="Courier"/>
                <a:sym typeface="Courier"/>
              </a:rPr>
              <a:t> </a:t>
            </a:r>
            <a:r>
              <a:t>  Defines the whole list</a:t>
            </a:r>
          </a:p>
          <a:p>
            <a:pPr marL="0" lvl="2" indent="457200">
              <a:buSzTx/>
              <a:buNone/>
              <a:defRPr sz="3000"/>
            </a:pPr>
            <a:r>
              <a:rPr b="1">
                <a:solidFill>
                  <a:schemeClr val="accent1"/>
                </a:solidFill>
                <a:latin typeface="Courier"/>
                <a:ea typeface="Courier"/>
                <a:cs typeface="Courier"/>
                <a:sym typeface="Courier"/>
              </a:rPr>
              <a:t>&lt;dt&gt; &lt;/dt&gt;</a:t>
            </a:r>
            <a:r>
              <a:rPr b="1">
                <a:solidFill>
                  <a:schemeClr val="accent4"/>
                </a:solidFill>
                <a:latin typeface="Courier"/>
                <a:ea typeface="Courier"/>
                <a:cs typeface="Courier"/>
                <a:sym typeface="Courier"/>
              </a:rPr>
              <a:t> </a:t>
            </a:r>
            <a:r>
              <a:t>  Defines a name, such as a term</a:t>
            </a:r>
          </a:p>
          <a:p>
            <a:pPr marL="0" lvl="2" indent="457200">
              <a:buSzTx/>
              <a:buNone/>
              <a:defRPr sz="3000"/>
            </a:pPr>
            <a:r>
              <a:rPr b="1">
                <a:solidFill>
                  <a:schemeClr val="accent1"/>
                </a:solidFill>
                <a:latin typeface="Courier"/>
                <a:ea typeface="Courier"/>
                <a:cs typeface="Courier"/>
                <a:sym typeface="Courier"/>
              </a:rPr>
              <a:t>&lt;dd&gt; &lt;/dd&gt;</a:t>
            </a:r>
            <a:r>
              <a:rPr b="1">
                <a:solidFill>
                  <a:schemeClr val="accent4"/>
                </a:solidFill>
                <a:latin typeface="Courier"/>
                <a:ea typeface="Courier"/>
                <a:cs typeface="Courier"/>
                <a:sym typeface="Courier"/>
              </a:rPr>
              <a:t> </a:t>
            </a:r>
            <a:r>
              <a:t>  Defines a value, such as a definition </a:t>
            </a:r>
          </a:p>
        </p:txBody>
      </p:sp>
    </p:spTree>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Description Lists (cont’d)"/>
          <p:cNvSpPr txBox="1">
            <a:spLocks noGrp="1"/>
          </p:cNvSpPr>
          <p:nvPr>
            <p:ph type="title"/>
          </p:nvPr>
        </p:nvSpPr>
        <p:spPr>
          <a:xfrm>
            <a:off x="952500" y="444500"/>
            <a:ext cx="11099800" cy="709762"/>
          </a:xfrm>
          <a:prstGeom prst="rect">
            <a:avLst/>
          </a:prstGeom>
        </p:spPr>
        <p:txBody>
          <a:bodyPr/>
          <a:lstStyle>
            <a:lvl1pPr>
              <a:defRPr sz="3600"/>
            </a:lvl1pPr>
          </a:lstStyle>
          <a:p>
            <a:r>
              <a:t>Description Lists (cont’d)</a:t>
            </a:r>
          </a:p>
        </p:txBody>
      </p:sp>
      <p:sp>
        <p:nvSpPr>
          <p:cNvPr id="155" name="&lt;dl&gt;…"/>
          <p:cNvSpPr txBox="1"/>
          <p:nvPr/>
        </p:nvSpPr>
        <p:spPr>
          <a:xfrm>
            <a:off x="700224" y="1727199"/>
            <a:ext cx="11698511" cy="3454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defRPr sz="2000" b="1">
                <a:solidFill>
                  <a:schemeClr val="accent4">
                    <a:hueOff val="384618"/>
                    <a:satOff val="3869"/>
                    <a:lumOff val="5802"/>
                  </a:schemeClr>
                </a:solidFill>
                <a:latin typeface="Courier"/>
                <a:ea typeface="Courier"/>
                <a:cs typeface="Courier"/>
                <a:sym typeface="Courier"/>
              </a:defRPr>
            </a:pPr>
            <a:r>
              <a:t>&lt;dl&gt;</a:t>
            </a:r>
          </a:p>
          <a:p>
            <a:pPr marL="457200" marR="457200" algn="just" defTabSz="457200">
              <a:defRPr sz="2000">
                <a:latin typeface="Courier"/>
                <a:ea typeface="Courier"/>
                <a:cs typeface="Courier"/>
                <a:sym typeface="Courier"/>
              </a:defRPr>
            </a:pPr>
            <a:r>
              <a:t>  </a:t>
            </a:r>
            <a:r>
              <a:rPr b="1">
                <a:solidFill>
                  <a:schemeClr val="accent4">
                    <a:hueOff val="384618"/>
                    <a:satOff val="3869"/>
                    <a:lumOff val="5802"/>
                  </a:schemeClr>
                </a:solidFill>
              </a:rPr>
              <a:t>&lt;dt&gt;</a:t>
            </a:r>
            <a:r>
              <a:t>Linotype</a:t>
            </a:r>
            <a:r>
              <a:rPr b="1">
                <a:solidFill>
                  <a:schemeClr val="accent4">
                    <a:hueOff val="384618"/>
                    <a:satOff val="3869"/>
                    <a:lumOff val="5802"/>
                  </a:schemeClr>
                </a:solidFill>
              </a:rPr>
              <a:t>&lt;/dt&gt;</a:t>
            </a:r>
          </a:p>
          <a:p>
            <a:pPr marL="457200" marR="457200" algn="just" defTabSz="457200">
              <a:defRPr sz="2000">
                <a:latin typeface="Courier"/>
                <a:ea typeface="Courier"/>
                <a:cs typeface="Courier"/>
                <a:sym typeface="Courier"/>
              </a:defRPr>
            </a:pPr>
            <a:r>
              <a:t>  </a:t>
            </a:r>
            <a:r>
              <a:rPr b="1">
                <a:solidFill>
                  <a:schemeClr val="accent4">
                    <a:hueOff val="384618"/>
                    <a:satOff val="3869"/>
                    <a:lumOff val="5802"/>
                  </a:schemeClr>
                </a:solidFill>
              </a:rPr>
              <a:t>&lt;dd&gt;</a:t>
            </a:r>
            <a:r>
              <a:t>Line-casting allowed type to be selected, used, then recirculated </a:t>
            </a:r>
          </a:p>
          <a:p>
            <a:pPr marL="457200" marR="457200" algn="just" defTabSz="457200">
              <a:defRPr sz="2000">
                <a:latin typeface="Courier"/>
                <a:ea typeface="Courier"/>
                <a:cs typeface="Courier"/>
                <a:sym typeface="Courier"/>
              </a:defRPr>
            </a:pPr>
            <a:r>
              <a:t>into the machine automatically. This advance increased the speed of </a:t>
            </a:r>
          </a:p>
          <a:p>
            <a:pPr marL="457200" marR="457200" algn="just" defTabSz="457200">
              <a:defRPr sz="2000">
                <a:latin typeface="Courier"/>
                <a:ea typeface="Courier"/>
                <a:cs typeface="Courier"/>
                <a:sym typeface="Courier"/>
              </a:defRPr>
            </a:pPr>
            <a:r>
              <a:t>typesetting and printing dramatically.</a:t>
            </a:r>
            <a:r>
              <a:rPr b="1">
                <a:solidFill>
                  <a:schemeClr val="accent4">
                    <a:hueOff val="384618"/>
                    <a:satOff val="3869"/>
                    <a:lumOff val="5802"/>
                  </a:schemeClr>
                </a:solidFill>
              </a:rPr>
              <a:t>&lt;/dd&gt;</a:t>
            </a:r>
          </a:p>
          <a:p>
            <a:pPr marL="457200" marR="457200" algn="just" defTabSz="457200">
              <a:defRPr sz="2000">
                <a:solidFill>
                  <a:srgbClr val="FF7B00"/>
                </a:solidFill>
                <a:latin typeface="Courier"/>
                <a:ea typeface="Courier"/>
                <a:cs typeface="Courier"/>
                <a:sym typeface="Courier"/>
              </a:defRPr>
            </a:pPr>
            <a:endParaRPr b="1">
              <a:solidFill>
                <a:schemeClr val="accent4">
                  <a:hueOff val="384618"/>
                  <a:satOff val="3869"/>
                  <a:lumOff val="5802"/>
                </a:schemeClr>
              </a:solidFill>
            </a:endParaRPr>
          </a:p>
          <a:p>
            <a:pPr marL="457200" marR="457200" algn="just" defTabSz="457200">
              <a:defRPr sz="2000">
                <a:latin typeface="Courier"/>
                <a:ea typeface="Courier"/>
                <a:cs typeface="Courier"/>
                <a:sym typeface="Courier"/>
              </a:defRPr>
            </a:pPr>
            <a:r>
              <a:t>  </a:t>
            </a:r>
            <a:r>
              <a:rPr b="1">
                <a:solidFill>
                  <a:schemeClr val="accent4">
                    <a:hueOff val="384618"/>
                    <a:satOff val="3869"/>
                    <a:lumOff val="5802"/>
                  </a:schemeClr>
                </a:solidFill>
              </a:rPr>
              <a:t>&lt;dt&gt;</a:t>
            </a:r>
            <a:r>
              <a:t>Photocomposition</a:t>
            </a:r>
            <a:r>
              <a:rPr b="1">
                <a:solidFill>
                  <a:schemeClr val="accent4">
                    <a:hueOff val="384618"/>
                    <a:satOff val="3869"/>
                    <a:lumOff val="5802"/>
                  </a:schemeClr>
                </a:solidFill>
              </a:rPr>
              <a:t>&lt;/dt&gt;</a:t>
            </a:r>
            <a:endParaRPr>
              <a:solidFill>
                <a:srgbClr val="FF7B00"/>
              </a:solidFill>
            </a:endParaRPr>
          </a:p>
          <a:p>
            <a:pPr marL="457200" marR="457200" algn="just" defTabSz="457200">
              <a:defRPr sz="2000">
                <a:latin typeface="Courier"/>
                <a:ea typeface="Courier"/>
                <a:cs typeface="Courier"/>
                <a:sym typeface="Courier"/>
              </a:defRPr>
            </a:pPr>
            <a:r>
              <a:t>  </a:t>
            </a:r>
            <a:r>
              <a:rPr b="1">
                <a:solidFill>
                  <a:schemeClr val="accent4">
                    <a:hueOff val="384618"/>
                    <a:satOff val="3869"/>
                    <a:lumOff val="5802"/>
                  </a:schemeClr>
                </a:solidFill>
              </a:rPr>
              <a:t>&lt;dd&gt;</a:t>
            </a:r>
            <a:r>
              <a:t>Typefaces are stored on film then projected onto photo-sensitive </a:t>
            </a:r>
          </a:p>
          <a:p>
            <a:pPr marL="457200" marR="457200" algn="just" defTabSz="457200">
              <a:defRPr sz="2000">
                <a:latin typeface="Courier"/>
                <a:ea typeface="Courier"/>
                <a:cs typeface="Courier"/>
                <a:sym typeface="Courier"/>
              </a:defRPr>
            </a:pPr>
            <a:r>
              <a:t>paper. Lenses adjust the size of the type.</a:t>
            </a:r>
            <a:r>
              <a:rPr b="1">
                <a:solidFill>
                  <a:schemeClr val="accent4">
                    <a:hueOff val="384618"/>
                    <a:satOff val="3869"/>
                    <a:lumOff val="5802"/>
                  </a:schemeClr>
                </a:solidFill>
              </a:rPr>
              <a:t>&lt;/dd&gt;</a:t>
            </a:r>
            <a:endParaRPr>
              <a:solidFill>
                <a:srgbClr val="FF7B00"/>
              </a:solidFill>
            </a:endParaRPr>
          </a:p>
          <a:p>
            <a:pPr marL="457200" marR="457200" algn="just" defTabSz="457200">
              <a:defRPr sz="2000" b="1">
                <a:solidFill>
                  <a:schemeClr val="accent4">
                    <a:hueOff val="384618"/>
                    <a:satOff val="3869"/>
                    <a:lumOff val="5802"/>
                  </a:schemeClr>
                </a:solidFill>
                <a:latin typeface="Courier"/>
                <a:ea typeface="Courier"/>
                <a:cs typeface="Courier"/>
                <a:sym typeface="Courier"/>
              </a:defRPr>
            </a:pPr>
            <a:r>
              <a:t>&lt;/dl&gt;</a:t>
            </a:r>
          </a:p>
        </p:txBody>
      </p:sp>
      <p:pic>
        <p:nvPicPr>
          <p:cNvPr id="156" name="lwd5_0506-green.png" descr="lwd5_0506-green.png"/>
          <p:cNvPicPr>
            <a:picLocks noChangeAspect="1"/>
          </p:cNvPicPr>
          <p:nvPr/>
        </p:nvPicPr>
        <p:blipFill>
          <a:blip r:embed="rId2">
            <a:extLst/>
          </a:blip>
          <a:stretch>
            <a:fillRect/>
          </a:stretch>
        </p:blipFill>
        <p:spPr>
          <a:xfrm>
            <a:off x="-16421" y="5352939"/>
            <a:ext cx="13037642" cy="4000722"/>
          </a:xfrm>
          <a:prstGeom prst="rect">
            <a:avLst/>
          </a:prstGeom>
          <a:ln w="12700">
            <a:miter lim="400000"/>
          </a:ln>
        </p:spPr>
      </p:pic>
    </p:spTree>
  </p:cSld>
  <p:clrMapOvr>
    <a:masterClrMapping/>
  </p:clrMapOvr>
  <p:transition xmlns:p14="http://schemas.microsoft.com/office/powerpoint/2010/mai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Page Organizing Elements"/>
          <p:cNvSpPr txBox="1">
            <a:spLocks noGrp="1"/>
          </p:cNvSpPr>
          <p:nvPr>
            <p:ph type="title"/>
          </p:nvPr>
        </p:nvSpPr>
        <p:spPr>
          <a:prstGeom prst="rect">
            <a:avLst/>
          </a:prstGeom>
        </p:spPr>
        <p:txBody>
          <a:bodyPr/>
          <a:lstStyle/>
          <a:p>
            <a:r>
              <a:t>Page Organizing Elements</a:t>
            </a:r>
          </a:p>
        </p:txBody>
      </p:sp>
      <p:sp>
        <p:nvSpPr>
          <p:cNvPr id="159" name="HTML5 introduced elements that give meaning to the typical sections of a web page:…"/>
          <p:cNvSpPr txBox="1">
            <a:spLocks noGrp="1"/>
          </p:cNvSpPr>
          <p:nvPr>
            <p:ph type="body" idx="1"/>
          </p:nvPr>
        </p:nvSpPr>
        <p:spPr>
          <a:xfrm>
            <a:off x="952500" y="2425700"/>
            <a:ext cx="11099800" cy="6286500"/>
          </a:xfrm>
          <a:prstGeom prst="rect">
            <a:avLst/>
          </a:prstGeom>
        </p:spPr>
        <p:txBody>
          <a:bodyPr anchor="t"/>
          <a:lstStyle/>
          <a:p>
            <a:pPr marL="0" indent="0">
              <a:buSzTx/>
              <a:buNone/>
              <a:defRPr sz="3000"/>
            </a:pPr>
            <a:r>
              <a:t>HTML5 introduced elements that give meaning to the typical sections of a web page:</a:t>
            </a:r>
          </a:p>
          <a:p>
            <a:pPr lvl="1">
              <a:spcBef>
                <a:spcPts val="3000"/>
              </a:spcBef>
              <a:defRPr sz="3000">
                <a:latin typeface="Courier"/>
                <a:ea typeface="Courier"/>
                <a:cs typeface="Courier"/>
                <a:sym typeface="Courier"/>
              </a:defRPr>
            </a:pPr>
            <a:r>
              <a:t>main</a:t>
            </a:r>
          </a:p>
          <a:p>
            <a:pPr lvl="1">
              <a:spcBef>
                <a:spcPts val="1200"/>
              </a:spcBef>
              <a:defRPr sz="3000">
                <a:latin typeface="Courier"/>
                <a:ea typeface="Courier"/>
                <a:cs typeface="Courier"/>
                <a:sym typeface="Courier"/>
              </a:defRPr>
            </a:pPr>
            <a:r>
              <a:t>header</a:t>
            </a:r>
          </a:p>
          <a:p>
            <a:pPr lvl="1">
              <a:spcBef>
                <a:spcPts val="1200"/>
              </a:spcBef>
              <a:defRPr sz="3000">
                <a:latin typeface="Courier"/>
                <a:ea typeface="Courier"/>
                <a:cs typeface="Courier"/>
                <a:sym typeface="Courier"/>
              </a:defRPr>
            </a:pPr>
            <a:r>
              <a:t>footer</a:t>
            </a:r>
          </a:p>
          <a:p>
            <a:pPr lvl="1">
              <a:spcBef>
                <a:spcPts val="1200"/>
              </a:spcBef>
              <a:defRPr sz="3000">
                <a:latin typeface="Courier"/>
                <a:ea typeface="Courier"/>
                <a:cs typeface="Courier"/>
                <a:sym typeface="Courier"/>
              </a:defRPr>
            </a:pPr>
            <a:r>
              <a:t>section</a:t>
            </a:r>
          </a:p>
          <a:p>
            <a:pPr lvl="1">
              <a:spcBef>
                <a:spcPts val="1200"/>
              </a:spcBef>
              <a:defRPr sz="3000">
                <a:latin typeface="Courier"/>
                <a:ea typeface="Courier"/>
                <a:cs typeface="Courier"/>
                <a:sym typeface="Courier"/>
              </a:defRPr>
            </a:pPr>
            <a:r>
              <a:t>article</a:t>
            </a:r>
          </a:p>
          <a:p>
            <a:pPr lvl="1">
              <a:spcBef>
                <a:spcPts val="1200"/>
              </a:spcBef>
              <a:defRPr sz="3000">
                <a:latin typeface="Courier"/>
                <a:ea typeface="Courier"/>
                <a:cs typeface="Courier"/>
                <a:sym typeface="Courier"/>
              </a:defRPr>
            </a:pPr>
            <a:r>
              <a:t>aside</a:t>
            </a:r>
          </a:p>
          <a:p>
            <a:pPr lvl="1">
              <a:spcBef>
                <a:spcPts val="1200"/>
              </a:spcBef>
              <a:defRPr sz="3000">
                <a:latin typeface="Courier"/>
                <a:ea typeface="Courier"/>
                <a:cs typeface="Courier"/>
                <a:sym typeface="Courier"/>
              </a:defRPr>
            </a:pPr>
            <a:r>
              <a:t>nav</a:t>
            </a:r>
          </a:p>
        </p:txBody>
      </p:sp>
    </p:spTree>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General block elements…"/>
          <p:cNvSpPr txBox="1">
            <a:spLocks noGrp="1"/>
          </p:cNvSpPr>
          <p:nvPr>
            <p:ph type="body" idx="13"/>
          </p:nvPr>
        </p:nvSpPr>
        <p:spPr>
          <a:xfrm>
            <a:off x="2181721" y="2791792"/>
            <a:ext cx="9781679" cy="5857430"/>
          </a:xfrm>
          <a:prstGeom prst="rect">
            <a:avLst/>
          </a:prstGeom>
        </p:spPr>
        <p:txBody>
          <a:bodyPr/>
          <a:lstStyle/>
          <a:p>
            <a:pPr marL="311150" indent="-311150" defTabSz="408940">
              <a:spcBef>
                <a:spcPts val="2900"/>
              </a:spcBef>
              <a:defRPr sz="2520" b="1">
                <a:latin typeface="+mj-lt"/>
                <a:ea typeface="+mj-ea"/>
                <a:cs typeface="+mj-cs"/>
                <a:sym typeface="Helvetica"/>
              </a:defRPr>
            </a:pPr>
            <a:r>
              <a:t>General block elements</a:t>
            </a:r>
          </a:p>
          <a:p>
            <a:pPr marL="311150" indent="-311150" defTabSz="408940">
              <a:spcBef>
                <a:spcPts val="2900"/>
              </a:spcBef>
              <a:defRPr sz="2520" b="1">
                <a:latin typeface="+mj-lt"/>
                <a:ea typeface="+mj-ea"/>
                <a:cs typeface="+mj-cs"/>
                <a:sym typeface="Helvetica"/>
              </a:defRPr>
            </a:pPr>
            <a:r>
              <a:t>Breaks</a:t>
            </a:r>
          </a:p>
          <a:p>
            <a:pPr marL="311150" indent="-311150" defTabSz="408940">
              <a:spcBef>
                <a:spcPts val="2900"/>
              </a:spcBef>
              <a:defRPr sz="2520" b="1">
                <a:latin typeface="+mj-lt"/>
                <a:ea typeface="+mj-ea"/>
                <a:cs typeface="+mj-cs"/>
                <a:sym typeface="Helvetica"/>
              </a:defRPr>
            </a:pPr>
            <a:r>
              <a:t>Lists</a:t>
            </a:r>
          </a:p>
          <a:p>
            <a:pPr marL="311150" indent="-311150" defTabSz="408940">
              <a:spcBef>
                <a:spcPts val="2900"/>
              </a:spcBef>
              <a:defRPr sz="2520" b="1">
                <a:latin typeface="+mj-lt"/>
                <a:ea typeface="+mj-ea"/>
                <a:cs typeface="+mj-cs"/>
                <a:sym typeface="Helvetica"/>
              </a:defRPr>
            </a:pPr>
            <a:r>
              <a:t>Page organizing elements</a:t>
            </a:r>
          </a:p>
          <a:p>
            <a:pPr marL="311150" indent="-311150" defTabSz="408940">
              <a:spcBef>
                <a:spcPts val="2900"/>
              </a:spcBef>
              <a:defRPr sz="2520" b="1">
                <a:latin typeface="+mj-lt"/>
                <a:ea typeface="+mj-ea"/>
                <a:cs typeface="+mj-cs"/>
                <a:sym typeface="Helvetica"/>
              </a:defRPr>
            </a:pPr>
            <a:r>
              <a:t>Inline elements</a:t>
            </a:r>
          </a:p>
          <a:p>
            <a:pPr marL="311150" indent="-311150" defTabSz="408940">
              <a:spcBef>
                <a:spcPts val="2900"/>
              </a:spcBef>
              <a:defRPr sz="2520" b="1">
                <a:latin typeface="+mj-lt"/>
                <a:ea typeface="+mj-ea"/>
                <a:cs typeface="+mj-cs"/>
                <a:sym typeface="Helvetica"/>
              </a:defRPr>
            </a:pPr>
            <a:r>
              <a:t>Generic elements</a:t>
            </a:r>
          </a:p>
          <a:p>
            <a:pPr marL="311150" indent="-311150" defTabSz="408940">
              <a:spcBef>
                <a:spcPts val="2900"/>
              </a:spcBef>
              <a:defRPr sz="2520" b="1">
                <a:latin typeface="+mj-lt"/>
                <a:ea typeface="+mj-ea"/>
                <a:cs typeface="+mj-cs"/>
                <a:sym typeface="Helvetica"/>
              </a:defRPr>
            </a:pPr>
            <a:r>
              <a:t>ARIA introduction</a:t>
            </a:r>
          </a:p>
          <a:p>
            <a:pPr marL="311150" indent="-311150" defTabSz="408940">
              <a:spcBef>
                <a:spcPts val="2900"/>
              </a:spcBef>
              <a:defRPr sz="2520" b="1">
                <a:latin typeface="+mj-lt"/>
                <a:ea typeface="+mj-ea"/>
                <a:cs typeface="+mj-cs"/>
                <a:sym typeface="Helvetica"/>
              </a:defRPr>
            </a:pPr>
            <a:r>
              <a:t>Escaping characters</a:t>
            </a:r>
          </a:p>
        </p:txBody>
      </p:sp>
    </p:spTree>
  </p:cSld>
  <p:clrMapOvr>
    <a:masterClrMapping/>
  </p:clrMapOvr>
  <p:transition xmlns:p14="http://schemas.microsoft.com/office/powerpoint/2010/mai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Main Content"/>
          <p:cNvSpPr txBox="1">
            <a:spLocks noGrp="1"/>
          </p:cNvSpPr>
          <p:nvPr>
            <p:ph type="title"/>
          </p:nvPr>
        </p:nvSpPr>
        <p:spPr>
          <a:prstGeom prst="rect">
            <a:avLst/>
          </a:prstGeom>
        </p:spPr>
        <p:txBody>
          <a:bodyPr/>
          <a:lstStyle/>
          <a:p>
            <a:r>
              <a:t>Main Content</a:t>
            </a:r>
          </a:p>
        </p:txBody>
      </p:sp>
      <p:sp>
        <p:nvSpPr>
          <p:cNvPr id="162" name="&lt;main&gt; &lt;/main&gt;…"/>
          <p:cNvSpPr txBox="1">
            <a:spLocks noGrp="1"/>
          </p:cNvSpPr>
          <p:nvPr>
            <p:ph type="body" sz="half" idx="4294967295"/>
          </p:nvPr>
        </p:nvSpPr>
        <p:spPr>
          <a:xfrm>
            <a:off x="952500" y="2171700"/>
            <a:ext cx="11099800" cy="3309045"/>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&lt;main&gt; &lt;/main&gt;</a:t>
            </a:r>
          </a:p>
          <a:p>
            <a:pPr>
              <a:spcBef>
                <a:spcPts val="2400"/>
              </a:spcBef>
              <a:defRPr sz="3000"/>
            </a:pPr>
            <a:r>
              <a:t>Identifies the primary content of a page or application</a:t>
            </a:r>
          </a:p>
          <a:p>
            <a:pPr>
              <a:spcBef>
                <a:spcPts val="2400"/>
              </a:spcBef>
              <a:defRPr sz="3000"/>
            </a:pPr>
            <a:r>
              <a:t>Helps users with screen readers get to the main content of the page </a:t>
            </a:r>
          </a:p>
          <a:p>
            <a:pPr>
              <a:spcBef>
                <a:spcPts val="2400"/>
              </a:spcBef>
              <a:defRPr sz="3000"/>
            </a:pPr>
            <a:r>
              <a:t>Requires JavaScript workaround in Internet Explorer</a:t>
            </a:r>
          </a:p>
        </p:txBody>
      </p:sp>
      <p:sp>
        <p:nvSpPr>
          <p:cNvPr id="163" name="&lt;body&gt;…"/>
          <p:cNvSpPr txBox="1"/>
          <p:nvPr/>
        </p:nvSpPr>
        <p:spPr>
          <a:xfrm>
            <a:off x="3111019" y="5842347"/>
            <a:ext cx="6477962" cy="3149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l" defTabSz="457200">
              <a:defRPr sz="2500">
                <a:latin typeface="Courier"/>
                <a:ea typeface="Courier"/>
                <a:cs typeface="Courier"/>
                <a:sym typeface="Courier"/>
              </a:defRPr>
            </a:pPr>
            <a:r>
              <a:t>&lt;body&gt;</a:t>
            </a:r>
          </a:p>
          <a:p>
            <a:pPr marL="457200" marR="457200" algn="l" defTabSz="457200">
              <a:defRPr sz="2500">
                <a:latin typeface="Courier"/>
                <a:ea typeface="Courier"/>
                <a:cs typeface="Courier"/>
                <a:sym typeface="Courier"/>
              </a:defRPr>
            </a:pPr>
            <a:r>
              <a:t>&lt;header&gt;…&lt;/header&gt;</a:t>
            </a:r>
          </a:p>
          <a:p>
            <a:pPr marL="457200" marR="457200" algn="l" defTabSz="457200">
              <a:defRPr sz="2500" b="1">
                <a:solidFill>
                  <a:schemeClr val="accent4">
                    <a:hueOff val="384618"/>
                    <a:satOff val="3869"/>
                    <a:lumOff val="5802"/>
                  </a:schemeClr>
                </a:solidFill>
                <a:latin typeface="Courier"/>
                <a:ea typeface="Courier"/>
                <a:cs typeface="Courier"/>
                <a:sym typeface="Courier"/>
              </a:defRPr>
            </a:pPr>
            <a:r>
              <a:t>&lt;main&gt;</a:t>
            </a:r>
          </a:p>
          <a:p>
            <a:pPr marL="457200" marR="457200" algn="l" defTabSz="457200">
              <a:defRPr sz="2500">
                <a:latin typeface="Courier"/>
                <a:ea typeface="Courier"/>
                <a:cs typeface="Courier"/>
                <a:sym typeface="Courier"/>
              </a:defRPr>
            </a:pPr>
            <a:r>
              <a:t>  &lt;h1&gt;Humanist Sans Serif&lt;/h1&gt;</a:t>
            </a:r>
          </a:p>
          <a:p>
            <a:pPr marL="457200" marR="457200" algn="l" defTabSz="457200">
              <a:defRPr sz="2500" i="1">
                <a:latin typeface="Courier"/>
                <a:ea typeface="Courier"/>
                <a:cs typeface="Courier"/>
                <a:sym typeface="Courier"/>
              </a:defRPr>
            </a:pPr>
            <a:r>
              <a:t>  …content continues…</a:t>
            </a:r>
          </a:p>
          <a:p>
            <a:pPr marL="457200" marR="457200" algn="l" defTabSz="457200">
              <a:defRPr sz="2500" b="1">
                <a:solidFill>
                  <a:schemeClr val="accent4">
                    <a:hueOff val="384618"/>
                    <a:satOff val="3869"/>
                    <a:lumOff val="5802"/>
                  </a:schemeClr>
                </a:solidFill>
                <a:latin typeface="Courier"/>
                <a:ea typeface="Courier"/>
                <a:cs typeface="Courier"/>
                <a:sym typeface="Courier"/>
              </a:defRPr>
            </a:pPr>
            <a:r>
              <a:t>&lt;/main&gt;</a:t>
            </a:r>
          </a:p>
          <a:p>
            <a:pPr marL="457200" marR="457200" algn="l" defTabSz="457200">
              <a:defRPr sz="2500">
                <a:latin typeface="Courier"/>
                <a:ea typeface="Courier"/>
                <a:cs typeface="Courier"/>
                <a:sym typeface="Courier"/>
              </a:defRPr>
            </a:pPr>
            <a:r>
              <a:t>&lt;/body&gt;</a:t>
            </a:r>
          </a:p>
        </p:txBody>
      </p:sp>
    </p:spTree>
  </p:cSld>
  <p:clrMapOvr>
    <a:masterClrMapping/>
  </p:clrMapOvr>
  <p:transition xmlns:p14="http://schemas.microsoft.com/office/powerpoint/2010/mai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Headers and Footers"/>
          <p:cNvSpPr txBox="1">
            <a:spLocks noGrp="1"/>
          </p:cNvSpPr>
          <p:nvPr>
            <p:ph type="title"/>
          </p:nvPr>
        </p:nvSpPr>
        <p:spPr>
          <a:prstGeom prst="rect">
            <a:avLst/>
          </a:prstGeom>
        </p:spPr>
        <p:txBody>
          <a:bodyPr/>
          <a:lstStyle/>
          <a:p>
            <a:r>
              <a:t>Headers and Footers</a:t>
            </a:r>
          </a:p>
        </p:txBody>
      </p:sp>
      <p:sp>
        <p:nvSpPr>
          <p:cNvPr id="166" name="&lt;header&gt; &lt;/header&gt;…"/>
          <p:cNvSpPr txBox="1">
            <a:spLocks noGrp="1"/>
          </p:cNvSpPr>
          <p:nvPr>
            <p:ph type="body" idx="4294967295"/>
          </p:nvPr>
        </p:nvSpPr>
        <p:spPr>
          <a:xfrm>
            <a:off x="952500" y="2171700"/>
            <a:ext cx="11099800" cy="4990009"/>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&lt;header&gt; &lt;/header&gt;</a:t>
            </a:r>
          </a:p>
          <a:p>
            <a:pPr marL="0" indent="0" algn="ctr">
              <a:spcBef>
                <a:spcPts val="600"/>
              </a:spcBef>
              <a:buSzTx/>
              <a:buNone/>
              <a:defRPr sz="3000" b="1">
                <a:solidFill>
                  <a:schemeClr val="accent1"/>
                </a:solidFill>
                <a:latin typeface="Courier"/>
                <a:ea typeface="Courier"/>
                <a:cs typeface="Courier"/>
                <a:sym typeface="Courier"/>
              </a:defRPr>
            </a:pPr>
            <a:r>
              <a:t>&lt;footer&gt; &lt;/footer&gt;</a:t>
            </a:r>
          </a:p>
          <a:p>
            <a:pPr marL="0" indent="0">
              <a:buSzTx/>
              <a:buNone/>
              <a:defRPr sz="3000"/>
            </a:pPr>
            <a:r>
              <a:rPr b="1">
                <a:latin typeface="Courier"/>
                <a:ea typeface="Courier"/>
                <a:cs typeface="Courier"/>
                <a:sym typeface="Courier"/>
              </a:rPr>
              <a:t>header</a:t>
            </a:r>
            <a:r>
              <a:t> identifies the introductory material that comes at the beginning of a page, section, or article (logo, title, navigation, etc.).</a:t>
            </a:r>
          </a:p>
          <a:p>
            <a:pPr marL="0" indent="0">
              <a:spcBef>
                <a:spcPts val="2400"/>
              </a:spcBef>
              <a:buSzTx/>
              <a:buNone/>
              <a:defRPr sz="3000"/>
            </a:pPr>
            <a:r>
              <a:rPr b="1">
                <a:latin typeface="Courier"/>
                <a:ea typeface="Courier"/>
                <a:cs typeface="Courier"/>
                <a:sym typeface="Courier"/>
              </a:rPr>
              <a:t>footer</a:t>
            </a:r>
            <a:r>
              <a:t> indicates the type of information that comes at the end of a page, section, or article (author, copyright, etc.)</a:t>
            </a:r>
          </a:p>
        </p:txBody>
      </p:sp>
    </p:spTree>
  </p:cSld>
  <p:clrMapOvr>
    <a:masterClrMapping/>
  </p:clrMapOvr>
  <p:transition xmlns:p14="http://schemas.microsoft.com/office/powerpoint/2010/mai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Headers and Footers (cont’d)"/>
          <p:cNvSpPr txBox="1">
            <a:spLocks noGrp="1"/>
          </p:cNvSpPr>
          <p:nvPr>
            <p:ph type="title"/>
          </p:nvPr>
        </p:nvSpPr>
        <p:spPr>
          <a:xfrm>
            <a:off x="952500" y="444500"/>
            <a:ext cx="11099800" cy="878086"/>
          </a:xfrm>
          <a:prstGeom prst="rect">
            <a:avLst/>
          </a:prstGeom>
        </p:spPr>
        <p:txBody>
          <a:bodyPr/>
          <a:lstStyle>
            <a:lvl1pPr>
              <a:defRPr sz="3600"/>
            </a:lvl1pPr>
          </a:lstStyle>
          <a:p>
            <a:r>
              <a:t>Headers and Footers (cont’d)</a:t>
            </a:r>
          </a:p>
        </p:txBody>
      </p:sp>
      <p:sp>
        <p:nvSpPr>
          <p:cNvPr id="169" name="&lt;article&gt;…"/>
          <p:cNvSpPr txBox="1"/>
          <p:nvPr/>
        </p:nvSpPr>
        <p:spPr>
          <a:xfrm>
            <a:off x="247122" y="1604267"/>
            <a:ext cx="12167296" cy="7467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200" marR="457200" algn="l" defTabSz="457200">
              <a:defRPr sz="2400">
                <a:latin typeface="Courier"/>
                <a:ea typeface="Courier"/>
                <a:cs typeface="Courier"/>
                <a:sym typeface="Courier"/>
              </a:defRPr>
            </a:pPr>
            <a:r>
              <a:t>&lt;article&gt;</a:t>
            </a:r>
          </a:p>
          <a:p>
            <a:pPr marL="457200" marR="457200" algn="l" defTabSz="457200">
              <a:defRPr sz="2400">
                <a:latin typeface="Courier"/>
                <a:ea typeface="Courier"/>
                <a:cs typeface="Courier"/>
                <a:sym typeface="Courier"/>
              </a:defRPr>
            </a:pPr>
            <a:r>
              <a:t>  </a:t>
            </a:r>
            <a:r>
              <a:rPr b="1">
                <a:solidFill>
                  <a:schemeClr val="accent4">
                    <a:hueOff val="384618"/>
                    <a:satOff val="3869"/>
                    <a:lumOff val="5802"/>
                  </a:schemeClr>
                </a:solidFill>
              </a:rPr>
              <a:t>&lt;header&gt;</a:t>
            </a:r>
          </a:p>
          <a:p>
            <a:pPr marL="457200" marR="457200" algn="l" defTabSz="457200">
              <a:defRPr sz="2400">
                <a:latin typeface="Courier"/>
                <a:ea typeface="Courier"/>
                <a:cs typeface="Courier"/>
                <a:sym typeface="Courier"/>
              </a:defRPr>
            </a:pPr>
            <a:r>
              <a:t>    &lt;h1&gt;More about WOFF&lt;/h1&gt;</a:t>
            </a:r>
            <a:br/>
            <a:r>
              <a:t>    &lt;p&gt;by Jennifer Robbins, &lt;timedatetime="2017-11-11"&gt;</a:t>
            </a:r>
            <a:br/>
            <a:r>
              <a:t>      November 11, 2017&lt;/time&gt;&lt;/p&gt;</a:t>
            </a:r>
          </a:p>
          <a:p>
            <a:pPr marL="457200" marR="457200" algn="l" defTabSz="457200">
              <a:defRPr sz="2400" b="1">
                <a:solidFill>
                  <a:schemeClr val="accent4">
                    <a:hueOff val="384618"/>
                    <a:satOff val="3869"/>
                    <a:lumOff val="5802"/>
                  </a:schemeClr>
                </a:solidFill>
                <a:latin typeface="Courier"/>
                <a:ea typeface="Courier"/>
                <a:cs typeface="Courier"/>
                <a:sym typeface="Courier"/>
              </a:defRPr>
            </a:pPr>
            <a:r>
              <a:t>  &lt;/header&gt;</a:t>
            </a:r>
          </a:p>
          <a:p>
            <a:pPr marL="457200" marR="457200" algn="l" defTabSz="457200">
              <a:defRPr sz="2400">
                <a:latin typeface="Courier"/>
                <a:ea typeface="Courier"/>
                <a:cs typeface="Courier"/>
                <a:sym typeface="Courier"/>
              </a:defRPr>
            </a:pPr>
            <a:r>
              <a:t>  &lt;!-- ARTICLE CONTENT HERE --&gt;</a:t>
            </a:r>
          </a:p>
          <a:p>
            <a:pPr marL="457200" marR="457200" algn="l" defTabSz="457200">
              <a:defRPr sz="2400">
                <a:latin typeface="Courier"/>
                <a:ea typeface="Courier"/>
                <a:cs typeface="Courier"/>
                <a:sym typeface="Courier"/>
              </a:defRPr>
            </a:pPr>
            <a:endParaRPr/>
          </a:p>
          <a:p>
            <a:pPr marL="457200" marR="457200" algn="l" defTabSz="457200">
              <a:defRPr sz="2400">
                <a:solidFill>
                  <a:srgbClr val="FAA757"/>
                </a:solidFill>
                <a:latin typeface="Courier"/>
                <a:ea typeface="Courier"/>
                <a:cs typeface="Courier"/>
                <a:sym typeface="Courier"/>
              </a:defRPr>
            </a:pPr>
            <a:r>
              <a:t> </a:t>
            </a:r>
            <a:r>
              <a:rPr b="1">
                <a:solidFill>
                  <a:schemeClr val="accent4">
                    <a:hueOff val="384618"/>
                    <a:satOff val="3869"/>
                    <a:lumOff val="5802"/>
                  </a:schemeClr>
                </a:solidFill>
              </a:rPr>
              <a:t> &lt;footer&gt;</a:t>
            </a:r>
          </a:p>
          <a:p>
            <a:pPr marL="457200" marR="457200" algn="l" defTabSz="457200">
              <a:defRPr sz="2400">
                <a:latin typeface="Courier"/>
                <a:ea typeface="Courier"/>
                <a:cs typeface="Courier"/>
                <a:sym typeface="Courier"/>
              </a:defRPr>
            </a:pPr>
            <a:r>
              <a:t>    &lt;p&gt;&lt;small&gt;Copyright &amp;copy;2017 Jennifer Robbins.&lt;/small&gt;&lt;/p&gt;</a:t>
            </a:r>
          </a:p>
          <a:p>
            <a:pPr marL="457200" marR="457200" algn="l" defTabSz="457200">
              <a:defRPr sz="2400">
                <a:latin typeface="Courier"/>
                <a:ea typeface="Courier"/>
                <a:cs typeface="Courier"/>
                <a:sym typeface="Courier"/>
              </a:defRPr>
            </a:pPr>
            <a:r>
              <a:t>    &lt;nav&gt;</a:t>
            </a:r>
            <a:br/>
            <a:r>
              <a:t>    &lt;ul&gt;</a:t>
            </a:r>
          </a:p>
          <a:p>
            <a:pPr marL="457200" marR="457200" algn="l" defTabSz="457200">
              <a:defRPr sz="2400">
                <a:latin typeface="Courier"/>
                <a:ea typeface="Courier"/>
                <a:cs typeface="Courier"/>
                <a:sym typeface="Courier"/>
              </a:defRPr>
            </a:pPr>
            <a:r>
              <a:t>      &lt;li&gt;&lt;a href="/"&gt;Previous&lt;/a&gt;&lt;/li&gt;</a:t>
            </a:r>
          </a:p>
          <a:p>
            <a:pPr marL="457200" marR="457200" algn="l" defTabSz="457200">
              <a:defRPr sz="2400">
                <a:latin typeface="Courier"/>
                <a:ea typeface="Courier"/>
                <a:cs typeface="Courier"/>
                <a:sym typeface="Courier"/>
              </a:defRPr>
            </a:pPr>
            <a:r>
              <a:t>      &lt;li&gt;&lt;a href="/"&gt;Next&lt;/a&gt;&lt;/li&gt;</a:t>
            </a:r>
          </a:p>
          <a:p>
            <a:pPr marL="457200" marR="457200" algn="l" defTabSz="457200">
              <a:defRPr sz="2400">
                <a:latin typeface="Courier"/>
                <a:ea typeface="Courier"/>
                <a:cs typeface="Courier"/>
                <a:sym typeface="Courier"/>
              </a:defRPr>
            </a:pPr>
            <a:r>
              <a:t>    &lt;/ul&gt;</a:t>
            </a:r>
          </a:p>
          <a:p>
            <a:pPr marL="457200" marR="457200" algn="l" defTabSz="457200">
              <a:defRPr sz="2400">
                <a:latin typeface="Courier"/>
                <a:ea typeface="Courier"/>
                <a:cs typeface="Courier"/>
                <a:sym typeface="Courier"/>
              </a:defRPr>
            </a:pPr>
            <a:r>
              <a:t>    &lt;/nav&gt;</a:t>
            </a:r>
          </a:p>
          <a:p>
            <a:pPr marL="457200" marR="457200" algn="l" defTabSz="457200">
              <a:defRPr sz="2400" b="1">
                <a:solidFill>
                  <a:schemeClr val="accent4">
                    <a:hueOff val="384618"/>
                    <a:satOff val="3869"/>
                    <a:lumOff val="5802"/>
                  </a:schemeClr>
                </a:solidFill>
                <a:latin typeface="Courier"/>
                <a:ea typeface="Courier"/>
                <a:cs typeface="Courier"/>
                <a:sym typeface="Courier"/>
              </a:defRPr>
            </a:pPr>
            <a:r>
              <a:t>  &lt;/footer&gt;</a:t>
            </a:r>
          </a:p>
          <a:p>
            <a:pPr marL="457200" marR="457200" algn="l" defTabSz="457200">
              <a:defRPr sz="2400">
                <a:latin typeface="Courier"/>
                <a:ea typeface="Courier"/>
                <a:cs typeface="Courier"/>
                <a:sym typeface="Courier"/>
              </a:defRPr>
            </a:pPr>
            <a:r>
              <a:t>&lt;/article&gt;</a:t>
            </a:r>
          </a:p>
        </p:txBody>
      </p:sp>
    </p:spTree>
  </p:cSld>
  <p:clrMapOvr>
    <a:masterClrMapping/>
  </p:clrMapOvr>
  <p:transition xmlns:p14="http://schemas.microsoft.com/office/powerpoint/2010/mai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ections"/>
          <p:cNvSpPr txBox="1">
            <a:spLocks noGrp="1"/>
          </p:cNvSpPr>
          <p:nvPr>
            <p:ph type="title"/>
          </p:nvPr>
        </p:nvSpPr>
        <p:spPr>
          <a:prstGeom prst="rect">
            <a:avLst/>
          </a:prstGeom>
        </p:spPr>
        <p:txBody>
          <a:bodyPr/>
          <a:lstStyle/>
          <a:p>
            <a:r>
              <a:t>Sections</a:t>
            </a:r>
          </a:p>
        </p:txBody>
      </p:sp>
      <p:sp>
        <p:nvSpPr>
          <p:cNvPr id="172" name="&lt;section&gt; &lt;/section&gt;…"/>
          <p:cNvSpPr txBox="1">
            <a:spLocks noGrp="1"/>
          </p:cNvSpPr>
          <p:nvPr>
            <p:ph type="body" sz="quarter" idx="1"/>
          </p:nvPr>
        </p:nvSpPr>
        <p:spPr>
          <a:xfrm>
            <a:off x="952500" y="2171700"/>
            <a:ext cx="11099800" cy="1960662"/>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&lt;section&gt; &lt;/section&gt;</a:t>
            </a:r>
          </a:p>
          <a:p>
            <a:pPr marL="0" indent="0">
              <a:spcBef>
                <a:spcPts val="3000"/>
              </a:spcBef>
              <a:buSzTx/>
              <a:buNone/>
              <a:defRPr sz="3000"/>
            </a:pPr>
            <a:r>
              <a:rPr b="1">
                <a:latin typeface="Courier"/>
                <a:ea typeface="Courier"/>
                <a:cs typeface="Courier"/>
                <a:sym typeface="Courier"/>
              </a:rPr>
              <a:t>section</a:t>
            </a:r>
            <a:r>
              <a:t> identifies thematic section of a page or an article. It can be used to divide up a whole page or a single article:</a:t>
            </a:r>
          </a:p>
        </p:txBody>
      </p:sp>
      <p:sp>
        <p:nvSpPr>
          <p:cNvPr id="173" name="&lt;section&gt;…"/>
          <p:cNvSpPr txBox="1"/>
          <p:nvPr/>
        </p:nvSpPr>
        <p:spPr>
          <a:xfrm>
            <a:off x="2072047" y="4215655"/>
            <a:ext cx="8954865" cy="5054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&lt;section&gt;</a:t>
            </a:r>
          </a:p>
          <a:p>
            <a:pPr marL="457200" marR="457200" algn="just" defTabSz="457200">
              <a:defRPr sz="2200">
                <a:latin typeface="Courier"/>
                <a:ea typeface="Courier"/>
                <a:cs typeface="Courier"/>
                <a:sym typeface="Courier"/>
              </a:defRPr>
            </a:pPr>
            <a:r>
              <a:t>  &lt;h2&gt;Typography Books&lt;/h2&gt;</a:t>
            </a:r>
          </a:p>
          <a:p>
            <a:pPr marL="457200" marR="457200" algn="just" defTabSz="457200">
              <a:defRPr sz="2200">
                <a:latin typeface="Courier"/>
                <a:ea typeface="Courier"/>
                <a:cs typeface="Courier"/>
                <a:sym typeface="Courier"/>
              </a:defRPr>
            </a:pPr>
            <a:r>
              <a:t>  &lt;ul&gt;</a:t>
            </a:r>
          </a:p>
          <a:p>
            <a:pPr marL="457200" marR="457200" algn="just" defTabSz="457200">
              <a:defRPr sz="2200">
                <a:latin typeface="Courier"/>
                <a:ea typeface="Courier"/>
                <a:cs typeface="Courier"/>
                <a:sym typeface="Courier"/>
              </a:defRPr>
            </a:pPr>
            <a:r>
              <a:t>     &lt;li&gt;…&lt;/li&gt;</a:t>
            </a:r>
          </a:p>
          <a:p>
            <a:pPr marL="457200" marR="457200" algn="just" defTabSz="457200">
              <a:defRPr sz="2200">
                <a:latin typeface="Courier"/>
                <a:ea typeface="Courier"/>
                <a:cs typeface="Courier"/>
                <a:sym typeface="Courier"/>
              </a:defRPr>
            </a:pPr>
            <a:r>
              <a:t>  &lt;/ul&gt;</a:t>
            </a:r>
          </a:p>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&lt;/section&gt;</a:t>
            </a:r>
          </a:p>
          <a:p>
            <a:pPr marL="457200" marR="457200" algn="just" defTabSz="457200">
              <a:defRPr sz="2200">
                <a:solidFill>
                  <a:srgbClr val="FF7B00"/>
                </a:solidFill>
                <a:latin typeface="Courier"/>
                <a:ea typeface="Courier"/>
                <a:cs typeface="Courier"/>
                <a:sym typeface="Courier"/>
              </a:defRPr>
            </a:pPr>
            <a:endParaRPr/>
          </a:p>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&lt;section&gt;</a:t>
            </a:r>
          </a:p>
          <a:p>
            <a:pPr marL="457200" marR="457200" algn="just" defTabSz="457200">
              <a:defRPr sz="2200">
                <a:latin typeface="Courier"/>
                <a:ea typeface="Courier"/>
                <a:cs typeface="Courier"/>
                <a:sym typeface="Courier"/>
              </a:defRPr>
            </a:pPr>
            <a:r>
              <a:t>  &lt;h2&gt;Online Tutorials&lt;/h2&gt;</a:t>
            </a:r>
          </a:p>
          <a:p>
            <a:pPr marL="457200" marR="457200" algn="just" defTabSz="457200">
              <a:defRPr sz="2200">
                <a:latin typeface="Courier"/>
                <a:ea typeface="Courier"/>
                <a:cs typeface="Courier"/>
                <a:sym typeface="Courier"/>
              </a:defRPr>
            </a:pPr>
            <a:r>
              <a:t>  &lt;p&gt;These are the best tutorials on the Web.&lt;/p&gt;</a:t>
            </a:r>
          </a:p>
          <a:p>
            <a:pPr marL="457200" marR="457200" algn="just" defTabSz="457200">
              <a:defRPr sz="2200">
                <a:latin typeface="Courier"/>
                <a:ea typeface="Courier"/>
                <a:cs typeface="Courier"/>
                <a:sym typeface="Courier"/>
              </a:defRPr>
            </a:pPr>
            <a:r>
              <a:t>  &lt;ul&gt;</a:t>
            </a:r>
          </a:p>
          <a:p>
            <a:pPr marL="457200" marR="457200" algn="just" defTabSz="457200">
              <a:defRPr sz="2200">
                <a:latin typeface="Courier"/>
                <a:ea typeface="Courier"/>
                <a:cs typeface="Courier"/>
                <a:sym typeface="Courier"/>
              </a:defRPr>
            </a:pPr>
            <a:r>
              <a:t>    &lt;li&gt;…&lt;/li&gt;</a:t>
            </a:r>
          </a:p>
          <a:p>
            <a:pPr marL="457200" marR="457200" algn="just" defTabSz="457200">
              <a:defRPr sz="2200">
                <a:latin typeface="Courier"/>
                <a:ea typeface="Courier"/>
                <a:cs typeface="Courier"/>
                <a:sym typeface="Courier"/>
              </a:defRPr>
            </a:pPr>
            <a:r>
              <a:t>  &lt;/ul&gt;</a:t>
            </a:r>
          </a:p>
          <a:p>
            <a:pPr marL="457200" marR="457200" algn="just" defTabSz="457200">
              <a:defRPr sz="2200" b="1">
                <a:solidFill>
                  <a:srgbClr val="FAA757"/>
                </a:solidFill>
                <a:latin typeface="Courier"/>
                <a:ea typeface="Courier"/>
                <a:cs typeface="Courier"/>
                <a:sym typeface="Courier"/>
              </a:defRPr>
            </a:pPr>
            <a:r>
              <a:t>&lt;/section&gt;</a:t>
            </a:r>
          </a:p>
        </p:txBody>
      </p:sp>
    </p:spTree>
  </p:cSld>
  <p:clrMapOvr>
    <a:masterClrMapping/>
  </p:clrMapOvr>
  <p:transition xmlns:p14="http://schemas.microsoft.com/office/powerpoint/2010/mai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Articles"/>
          <p:cNvSpPr txBox="1">
            <a:spLocks noGrp="1"/>
          </p:cNvSpPr>
          <p:nvPr>
            <p:ph type="title"/>
          </p:nvPr>
        </p:nvSpPr>
        <p:spPr>
          <a:prstGeom prst="rect">
            <a:avLst/>
          </a:prstGeom>
        </p:spPr>
        <p:txBody>
          <a:bodyPr/>
          <a:lstStyle/>
          <a:p>
            <a:r>
              <a:t>Articles</a:t>
            </a:r>
          </a:p>
        </p:txBody>
      </p:sp>
      <p:sp>
        <p:nvSpPr>
          <p:cNvPr id="176" name="&lt;article&gt; &lt;/article&gt;…"/>
          <p:cNvSpPr txBox="1">
            <a:spLocks noGrp="1"/>
          </p:cNvSpPr>
          <p:nvPr>
            <p:ph type="body" sz="half" idx="4294967295"/>
          </p:nvPr>
        </p:nvSpPr>
        <p:spPr>
          <a:xfrm>
            <a:off x="952500" y="2171700"/>
            <a:ext cx="11099800" cy="2742010"/>
          </a:xfrm>
          <a:prstGeom prst="rect">
            <a:avLst/>
          </a:prstGeom>
        </p:spPr>
        <p:txBody>
          <a:bodyPr anchor="t"/>
          <a:lstStyle/>
          <a:p>
            <a:pPr marL="0" indent="0" algn="ctr" defTabSz="549148">
              <a:spcBef>
                <a:spcPts val="3900"/>
              </a:spcBef>
              <a:buSzTx/>
              <a:buNone/>
              <a:defRPr sz="2820" b="1">
                <a:solidFill>
                  <a:schemeClr val="accent1"/>
                </a:solidFill>
                <a:latin typeface="Courier"/>
                <a:ea typeface="Courier"/>
                <a:cs typeface="Courier"/>
                <a:sym typeface="Courier"/>
              </a:defRPr>
            </a:pPr>
            <a:r>
              <a:t>&lt;article&gt; &lt;/article&gt;</a:t>
            </a:r>
          </a:p>
          <a:p>
            <a:pPr marL="0" indent="0" defTabSz="549148">
              <a:spcBef>
                <a:spcPts val="2800"/>
              </a:spcBef>
              <a:buSzTx/>
              <a:buNone/>
              <a:defRPr sz="2820"/>
            </a:pPr>
            <a:r>
              <a:rPr b="1">
                <a:latin typeface="Courier"/>
                <a:ea typeface="Courier"/>
                <a:cs typeface="Courier"/>
                <a:sym typeface="Courier"/>
              </a:rPr>
              <a:t>article</a:t>
            </a:r>
            <a:r>
              <a:t> is used for self-contained works that could stand alone or be used in a different context (such as syndication).</a:t>
            </a:r>
          </a:p>
          <a:p>
            <a:pPr marL="0" indent="0" defTabSz="549148">
              <a:spcBef>
                <a:spcPts val="2800"/>
              </a:spcBef>
              <a:buSzTx/>
              <a:buNone/>
              <a:defRPr sz="2820"/>
            </a:pPr>
            <a:r>
              <a:t>Useful for magazine/newspaper articles, blog posts, comments, etc.</a:t>
            </a:r>
          </a:p>
        </p:txBody>
      </p:sp>
      <p:sp>
        <p:nvSpPr>
          <p:cNvPr id="177" name="&lt;article&gt;…"/>
          <p:cNvSpPr txBox="1"/>
          <p:nvPr/>
        </p:nvSpPr>
        <p:spPr>
          <a:xfrm>
            <a:off x="2914439" y="4887838"/>
            <a:ext cx="6272188" cy="4394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&lt;article&gt;</a:t>
            </a:r>
          </a:p>
          <a:p>
            <a:pPr marL="457200" marR="457200" algn="just" defTabSz="457200">
              <a:defRPr sz="2200">
                <a:latin typeface="Courier"/>
                <a:ea typeface="Courier"/>
                <a:cs typeface="Courier"/>
                <a:sym typeface="Courier"/>
              </a:defRPr>
            </a:pPr>
            <a:r>
              <a:t>  &lt;h1&gt;Get to Know Helvetica&lt;/h1&gt;</a:t>
            </a:r>
          </a:p>
          <a:p>
            <a:pPr marL="457200" marR="457200" algn="just" defTabSz="457200">
              <a:defRPr sz="2200">
                <a:latin typeface="Courier"/>
                <a:ea typeface="Courier"/>
                <a:cs typeface="Courier"/>
                <a:sym typeface="Courier"/>
              </a:defRPr>
            </a:pPr>
            <a:r>
              <a:t>  &lt;section&gt;</a:t>
            </a:r>
          </a:p>
          <a:p>
            <a:pPr marL="457200" marR="457200" algn="just" defTabSz="457200">
              <a:defRPr sz="2200">
                <a:latin typeface="Courier"/>
                <a:ea typeface="Courier"/>
                <a:cs typeface="Courier"/>
                <a:sym typeface="Courier"/>
              </a:defRPr>
            </a:pPr>
            <a:r>
              <a:t>    &lt;h2&gt;History of Helvetica&lt;/h2&gt;</a:t>
            </a:r>
          </a:p>
          <a:p>
            <a:pPr marL="457200" marR="457200" algn="just" defTabSz="457200">
              <a:defRPr sz="2200">
                <a:latin typeface="Courier"/>
                <a:ea typeface="Courier"/>
                <a:cs typeface="Courier"/>
                <a:sym typeface="Courier"/>
              </a:defRPr>
            </a:pPr>
            <a:r>
              <a:t>    &lt;p&gt;…&lt;/p&gt;</a:t>
            </a:r>
          </a:p>
          <a:p>
            <a:pPr marL="457200" marR="457200" algn="just" defTabSz="457200">
              <a:defRPr sz="2200">
                <a:latin typeface="Courier"/>
                <a:ea typeface="Courier"/>
                <a:cs typeface="Courier"/>
                <a:sym typeface="Courier"/>
              </a:defRPr>
            </a:pPr>
            <a:r>
              <a:t>  &lt;/section&gt;</a:t>
            </a:r>
          </a:p>
          <a:p>
            <a:pPr marL="457200" marR="457200" algn="just" defTabSz="457200">
              <a:defRPr sz="2200">
                <a:latin typeface="Courier"/>
                <a:ea typeface="Courier"/>
                <a:cs typeface="Courier"/>
                <a:sym typeface="Courier"/>
              </a:defRPr>
            </a:pPr>
            <a:endParaRPr/>
          </a:p>
          <a:p>
            <a:pPr marL="457200" marR="457200" algn="just" defTabSz="457200">
              <a:defRPr sz="2200">
                <a:latin typeface="Courier"/>
                <a:ea typeface="Courier"/>
                <a:cs typeface="Courier"/>
                <a:sym typeface="Courier"/>
              </a:defRPr>
            </a:pPr>
            <a:r>
              <a:t>  &lt;section&gt;</a:t>
            </a:r>
          </a:p>
          <a:p>
            <a:pPr marL="457200" marR="457200" algn="just" defTabSz="457200">
              <a:defRPr sz="2200">
                <a:latin typeface="Courier"/>
                <a:ea typeface="Courier"/>
                <a:cs typeface="Courier"/>
                <a:sym typeface="Courier"/>
              </a:defRPr>
            </a:pPr>
            <a:r>
              <a:t>    &lt;h2&gt;Helvetica Today&lt;/h2&gt;</a:t>
            </a:r>
          </a:p>
          <a:p>
            <a:pPr marL="457200" marR="457200" algn="just" defTabSz="457200">
              <a:defRPr sz="2200">
                <a:latin typeface="Courier"/>
                <a:ea typeface="Courier"/>
                <a:cs typeface="Courier"/>
                <a:sym typeface="Courier"/>
              </a:defRPr>
            </a:pPr>
            <a:r>
              <a:t>    &lt;p&gt;…&lt;/p&gt;</a:t>
            </a:r>
          </a:p>
          <a:p>
            <a:pPr marL="457200" marR="457200" algn="just" defTabSz="457200">
              <a:defRPr sz="2200">
                <a:latin typeface="Courier"/>
                <a:ea typeface="Courier"/>
                <a:cs typeface="Courier"/>
                <a:sym typeface="Courier"/>
              </a:defRPr>
            </a:pPr>
            <a:r>
              <a:t>  &lt;/section&gt;</a:t>
            </a:r>
          </a:p>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&lt;/article&gt;</a:t>
            </a:r>
          </a:p>
        </p:txBody>
      </p:sp>
    </p:spTree>
  </p:cSld>
  <p:clrMapOvr>
    <a:masterClrMapping/>
  </p:clrMapOvr>
  <p:transition xmlns:p14="http://schemas.microsoft.com/office/powerpoint/2010/mai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Aside (Sidebar)"/>
          <p:cNvSpPr txBox="1">
            <a:spLocks noGrp="1"/>
          </p:cNvSpPr>
          <p:nvPr>
            <p:ph type="title"/>
          </p:nvPr>
        </p:nvSpPr>
        <p:spPr>
          <a:prstGeom prst="rect">
            <a:avLst/>
          </a:prstGeom>
        </p:spPr>
        <p:txBody>
          <a:bodyPr/>
          <a:lstStyle/>
          <a:p>
            <a:r>
              <a:t>Aside (Sidebar)</a:t>
            </a:r>
          </a:p>
        </p:txBody>
      </p:sp>
      <p:sp>
        <p:nvSpPr>
          <p:cNvPr id="180" name="&lt;aside&gt; &lt;/aside&gt;…"/>
          <p:cNvSpPr txBox="1">
            <a:spLocks noGrp="1"/>
          </p:cNvSpPr>
          <p:nvPr>
            <p:ph type="body" sz="quarter" idx="4294967295"/>
          </p:nvPr>
        </p:nvSpPr>
        <p:spPr>
          <a:xfrm>
            <a:off x="952500" y="2171700"/>
            <a:ext cx="11099800" cy="1870820"/>
          </a:xfrm>
          <a:prstGeom prst="rect">
            <a:avLst/>
          </a:prstGeom>
        </p:spPr>
        <p:txBody>
          <a:bodyPr/>
          <a:lstStyle/>
          <a:p>
            <a:pPr marL="0" indent="0" algn="ctr" defTabSz="461518">
              <a:spcBef>
                <a:spcPts val="3300"/>
              </a:spcBef>
              <a:buSzTx/>
              <a:buNone/>
              <a:defRPr sz="2844" b="1">
                <a:solidFill>
                  <a:schemeClr val="accent1"/>
                </a:solidFill>
                <a:latin typeface="Courier"/>
                <a:ea typeface="Courier"/>
                <a:cs typeface="Courier"/>
                <a:sym typeface="Courier"/>
              </a:defRPr>
            </a:pPr>
            <a:r>
              <a:t>&lt;aside&gt; &lt;/aside&gt;</a:t>
            </a:r>
          </a:p>
          <a:p>
            <a:pPr marL="0" indent="0" defTabSz="461518">
              <a:spcBef>
                <a:spcPts val="3300"/>
              </a:spcBef>
              <a:buSzTx/>
              <a:buNone/>
              <a:defRPr sz="2844"/>
            </a:pPr>
            <a:r>
              <a:rPr b="1">
                <a:latin typeface="Courier"/>
                <a:ea typeface="Courier"/>
                <a:cs typeface="Courier"/>
                <a:sym typeface="Courier"/>
              </a:rPr>
              <a:t>aside</a:t>
            </a:r>
            <a:r>
              <a:t> identifies content that is separate from but tangentially related to the surrounding content (think of it as a sidebar).</a:t>
            </a:r>
          </a:p>
        </p:txBody>
      </p:sp>
      <p:sp>
        <p:nvSpPr>
          <p:cNvPr id="181" name="&lt;h1&gt;Web Typography&lt;/h1&gt;…"/>
          <p:cNvSpPr txBox="1"/>
          <p:nvPr/>
        </p:nvSpPr>
        <p:spPr>
          <a:xfrm>
            <a:off x="526541" y="4500934"/>
            <a:ext cx="11526194" cy="4394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200" marR="457200" algn="just" defTabSz="457200">
              <a:defRPr sz="2200">
                <a:latin typeface="Courier"/>
                <a:ea typeface="Courier"/>
                <a:cs typeface="Courier"/>
                <a:sym typeface="Courier"/>
              </a:defRPr>
            </a:pPr>
            <a:r>
              <a:t>&lt;h1&gt;Web Typography&lt;/h1&gt;</a:t>
            </a:r>
          </a:p>
          <a:p>
            <a:pPr marL="457200" marR="457200" algn="just" defTabSz="457200">
              <a:defRPr sz="2200">
                <a:latin typeface="Courier"/>
                <a:ea typeface="Courier"/>
                <a:cs typeface="Courier"/>
                <a:sym typeface="Courier"/>
              </a:defRPr>
            </a:pPr>
            <a:r>
              <a:t>&lt;p&gt;Back in 1997, there were competing font formats and tools for making them…&lt;/p&gt;</a:t>
            </a:r>
          </a:p>
          <a:p>
            <a:pPr marL="457200" marR="457200" algn="just" defTabSz="457200">
              <a:defRPr sz="2200">
                <a:latin typeface="Courier"/>
                <a:ea typeface="Courier"/>
                <a:cs typeface="Courier"/>
                <a:sym typeface="Courier"/>
              </a:defRPr>
            </a:pPr>
            <a:r>
              <a:t>&lt;p&gt;We now have a number of methods for using beautiful fonts on web pages…&lt;/p&gt;</a:t>
            </a:r>
          </a:p>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&lt;aside&gt;</a:t>
            </a:r>
          </a:p>
          <a:p>
            <a:pPr marL="457200" marR="457200" algn="just" defTabSz="457200">
              <a:defRPr sz="2200">
                <a:latin typeface="Courier"/>
                <a:ea typeface="Courier"/>
                <a:cs typeface="Courier"/>
                <a:sym typeface="Courier"/>
              </a:defRPr>
            </a:pPr>
            <a:r>
              <a:t>  &lt;h2&gt;Web Font Resources&lt;/h2&gt;</a:t>
            </a:r>
          </a:p>
          <a:p>
            <a:pPr marL="457200" marR="457200" algn="just" defTabSz="457200">
              <a:defRPr sz="2200">
                <a:latin typeface="Courier"/>
                <a:ea typeface="Courier"/>
                <a:cs typeface="Courier"/>
                <a:sym typeface="Courier"/>
              </a:defRPr>
            </a:pPr>
            <a:r>
              <a:t>  &lt;ul&gt;</a:t>
            </a:r>
          </a:p>
          <a:p>
            <a:pPr marL="457200" marR="457200" algn="just" defTabSz="457200">
              <a:defRPr sz="2200">
                <a:latin typeface="Courier"/>
                <a:ea typeface="Courier"/>
                <a:cs typeface="Courier"/>
                <a:sym typeface="Courier"/>
              </a:defRPr>
            </a:pPr>
            <a:r>
              <a:t>  &lt;li&gt;&lt;a href="http://typekit.com/"&gt;Typekit&lt;/a&gt;&lt;/li&gt;</a:t>
            </a:r>
          </a:p>
          <a:p>
            <a:pPr marL="457200" marR="457200" algn="just" defTabSz="457200">
              <a:defRPr sz="2200">
                <a:latin typeface="Courier"/>
                <a:ea typeface="Courier"/>
                <a:cs typeface="Courier"/>
                <a:sym typeface="Courier"/>
              </a:defRPr>
            </a:pPr>
            <a:r>
              <a:t>  &lt;li&gt;&lt;a href="http://fonts.google.com"&gt;Google Fonts&lt;/a&gt;&lt;/li&gt;</a:t>
            </a:r>
          </a:p>
          <a:p>
            <a:pPr marL="457200" marR="457200" algn="just" defTabSz="457200">
              <a:defRPr sz="2200">
                <a:latin typeface="Courier"/>
                <a:ea typeface="Courier"/>
                <a:cs typeface="Courier"/>
                <a:sym typeface="Courier"/>
              </a:defRPr>
            </a:pPr>
            <a:r>
              <a:t>  &lt;/ul&gt;</a:t>
            </a:r>
          </a:p>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&lt;/aside&gt;</a:t>
            </a:r>
          </a:p>
        </p:txBody>
      </p:sp>
    </p:spTree>
  </p:cSld>
  <p:clrMapOvr>
    <a:masterClrMapping/>
  </p:clrMapOvr>
  <p:transition xmlns:p14="http://schemas.microsoft.com/office/powerpoint/2010/mai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Navigation"/>
          <p:cNvSpPr txBox="1">
            <a:spLocks noGrp="1"/>
          </p:cNvSpPr>
          <p:nvPr>
            <p:ph type="title"/>
          </p:nvPr>
        </p:nvSpPr>
        <p:spPr>
          <a:prstGeom prst="rect">
            <a:avLst/>
          </a:prstGeom>
        </p:spPr>
        <p:txBody>
          <a:bodyPr/>
          <a:lstStyle/>
          <a:p>
            <a:r>
              <a:t>Navigation</a:t>
            </a:r>
          </a:p>
        </p:txBody>
      </p:sp>
      <p:sp>
        <p:nvSpPr>
          <p:cNvPr id="184" name="&lt;nav&gt; &lt;/nav&gt;…"/>
          <p:cNvSpPr txBox="1">
            <a:spLocks noGrp="1"/>
          </p:cNvSpPr>
          <p:nvPr>
            <p:ph type="body" sz="half" idx="4294967295"/>
          </p:nvPr>
        </p:nvSpPr>
        <p:spPr>
          <a:xfrm>
            <a:off x="952500" y="2171700"/>
            <a:ext cx="11099800" cy="2332981"/>
          </a:xfrm>
          <a:prstGeom prst="rect">
            <a:avLst/>
          </a:prstGeom>
        </p:spPr>
        <p:txBody>
          <a:bodyPr/>
          <a:lstStyle/>
          <a:p>
            <a:pPr marL="0" indent="0" algn="ctr" defTabSz="473201">
              <a:spcBef>
                <a:spcPts val="3400"/>
              </a:spcBef>
              <a:buSzTx/>
              <a:buNone/>
              <a:defRPr sz="2916" b="1">
                <a:solidFill>
                  <a:schemeClr val="accent1"/>
                </a:solidFill>
                <a:latin typeface="Courier"/>
                <a:ea typeface="Courier"/>
                <a:cs typeface="Courier"/>
                <a:sym typeface="Courier"/>
              </a:defRPr>
            </a:pPr>
            <a:r>
              <a:t>&lt;nav&gt; &lt;/nav&gt;</a:t>
            </a:r>
          </a:p>
          <a:p>
            <a:pPr marL="0" indent="0" defTabSz="473201">
              <a:spcBef>
                <a:spcPts val="3400"/>
              </a:spcBef>
              <a:buSzTx/>
              <a:buNone/>
              <a:defRPr sz="2916"/>
            </a:pPr>
            <a:r>
              <a:rPr b="1">
                <a:latin typeface="Courier"/>
                <a:ea typeface="Courier"/>
                <a:cs typeface="Courier"/>
                <a:sym typeface="Courier"/>
              </a:rPr>
              <a:t>nav</a:t>
            </a:r>
            <a:r>
              <a:t> identifies the primary navigation for a site or lengthy section or article. It provides more semantic meaning than a simple unordered list.</a:t>
            </a:r>
          </a:p>
        </p:txBody>
      </p:sp>
      <p:sp>
        <p:nvSpPr>
          <p:cNvPr id="185" name="&lt;nav&gt;…"/>
          <p:cNvSpPr txBox="1"/>
          <p:nvPr/>
        </p:nvSpPr>
        <p:spPr>
          <a:xfrm>
            <a:off x="2886168" y="4960614"/>
            <a:ext cx="7232465" cy="3657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defRPr sz="2300" b="1">
                <a:solidFill>
                  <a:schemeClr val="accent4">
                    <a:hueOff val="384618"/>
                    <a:satOff val="3869"/>
                    <a:lumOff val="5802"/>
                  </a:schemeClr>
                </a:solidFill>
                <a:latin typeface="Courier"/>
                <a:ea typeface="Courier"/>
                <a:cs typeface="Courier"/>
                <a:sym typeface="Courier"/>
              </a:defRPr>
            </a:pPr>
            <a:r>
              <a:t>&lt;nav&gt;</a:t>
            </a:r>
          </a:p>
          <a:p>
            <a:pPr marL="457200" marR="457200" algn="just" defTabSz="457200">
              <a:defRPr sz="2300">
                <a:latin typeface="Courier"/>
                <a:ea typeface="Courier"/>
                <a:cs typeface="Courier"/>
                <a:sym typeface="Courier"/>
              </a:defRPr>
            </a:pPr>
            <a:r>
              <a:t>&lt;ul&gt;</a:t>
            </a:r>
          </a:p>
          <a:p>
            <a:pPr marL="457200" marR="457200" algn="just" defTabSz="457200">
              <a:defRPr sz="2300">
                <a:latin typeface="Courier"/>
                <a:ea typeface="Courier"/>
                <a:cs typeface="Courier"/>
                <a:sym typeface="Courier"/>
              </a:defRPr>
            </a:pPr>
            <a:r>
              <a:t>  &lt;li&gt;&lt;a href="/"&gt;Serif&lt;/a&gt;&lt;/li&gt;</a:t>
            </a:r>
          </a:p>
          <a:p>
            <a:pPr marL="457200" marR="457200" algn="just" defTabSz="457200">
              <a:defRPr sz="2300">
                <a:latin typeface="Courier"/>
                <a:ea typeface="Courier"/>
                <a:cs typeface="Courier"/>
                <a:sym typeface="Courier"/>
              </a:defRPr>
            </a:pPr>
            <a:r>
              <a:t>  &lt;li&gt;&lt;a href="/"&gt;Sans-serif&lt;/a&gt;&lt;/li&gt;</a:t>
            </a:r>
          </a:p>
          <a:p>
            <a:pPr marL="457200" marR="457200" algn="just" defTabSz="457200">
              <a:defRPr sz="2300">
                <a:latin typeface="Courier"/>
                <a:ea typeface="Courier"/>
                <a:cs typeface="Courier"/>
                <a:sym typeface="Courier"/>
              </a:defRPr>
            </a:pPr>
            <a:r>
              <a:t>  &lt;li&gt;&lt;a href="/"&gt;Script&lt;/a&gt;&lt;/li&gt;</a:t>
            </a:r>
          </a:p>
          <a:p>
            <a:pPr marL="457200" marR="457200" algn="just" defTabSz="457200">
              <a:defRPr sz="2300">
                <a:latin typeface="Courier"/>
                <a:ea typeface="Courier"/>
                <a:cs typeface="Courier"/>
                <a:sym typeface="Courier"/>
              </a:defRPr>
            </a:pPr>
            <a:r>
              <a:t>  &lt;li&gt;&lt;a href="/"&gt;Display&lt;/a&gt;&lt;/li&gt;</a:t>
            </a:r>
          </a:p>
          <a:p>
            <a:pPr marL="457200" marR="457200" algn="just" defTabSz="457200">
              <a:defRPr sz="2300">
                <a:latin typeface="Courier"/>
                <a:ea typeface="Courier"/>
                <a:cs typeface="Courier"/>
                <a:sym typeface="Courier"/>
              </a:defRPr>
            </a:pPr>
            <a:r>
              <a:t>  &lt;li&gt;&lt;a href="/"&gt;Dingbats&lt;/a&gt;&lt;/li&gt;</a:t>
            </a:r>
          </a:p>
          <a:p>
            <a:pPr marL="457200" marR="457200" algn="just" defTabSz="457200">
              <a:defRPr sz="2300">
                <a:latin typeface="Courier"/>
                <a:ea typeface="Courier"/>
                <a:cs typeface="Courier"/>
                <a:sym typeface="Courier"/>
              </a:defRPr>
            </a:pPr>
            <a:r>
              <a:t>&lt;/ul&gt;</a:t>
            </a:r>
          </a:p>
          <a:p>
            <a:pPr marL="457200" marR="457200" algn="just" defTabSz="457200">
              <a:defRPr sz="2300" b="1">
                <a:solidFill>
                  <a:schemeClr val="accent4">
                    <a:hueOff val="384618"/>
                    <a:satOff val="3869"/>
                    <a:lumOff val="5802"/>
                  </a:schemeClr>
                </a:solidFill>
                <a:latin typeface="Courier"/>
                <a:ea typeface="Courier"/>
                <a:cs typeface="Courier"/>
                <a:sym typeface="Courier"/>
              </a:defRPr>
            </a:pPr>
            <a:r>
              <a:t>&lt;/nav&gt;</a:t>
            </a:r>
          </a:p>
        </p:txBody>
      </p:sp>
    </p:spTree>
  </p:cSld>
  <p:clrMapOvr>
    <a:masterClrMapping/>
  </p:clrMapOvr>
  <p:transition xmlns:p14="http://schemas.microsoft.com/office/powerpoint/2010/mai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Inline Elements"/>
          <p:cNvSpPr txBox="1">
            <a:spLocks noGrp="1"/>
          </p:cNvSpPr>
          <p:nvPr>
            <p:ph type="title"/>
          </p:nvPr>
        </p:nvSpPr>
        <p:spPr>
          <a:prstGeom prst="rect">
            <a:avLst/>
          </a:prstGeom>
        </p:spPr>
        <p:txBody>
          <a:bodyPr/>
          <a:lstStyle/>
          <a:p>
            <a:r>
              <a:t>Inline Elements</a:t>
            </a:r>
          </a:p>
        </p:txBody>
      </p:sp>
      <p:sp>
        <p:nvSpPr>
          <p:cNvPr id="188" name="Called text-level semantic elements in the spec.…"/>
          <p:cNvSpPr txBox="1">
            <a:spLocks noGrp="1"/>
          </p:cNvSpPr>
          <p:nvPr>
            <p:ph type="body" sz="quarter" idx="1"/>
          </p:nvPr>
        </p:nvSpPr>
        <p:spPr>
          <a:xfrm>
            <a:off x="952500" y="2387600"/>
            <a:ext cx="11099800" cy="2159000"/>
          </a:xfrm>
          <a:prstGeom prst="rect">
            <a:avLst/>
          </a:prstGeom>
        </p:spPr>
        <p:txBody>
          <a:bodyPr anchor="t"/>
          <a:lstStyle/>
          <a:p>
            <a:pPr>
              <a:defRPr sz="3000"/>
            </a:pPr>
            <a:r>
              <a:t>Called </a:t>
            </a:r>
            <a:r>
              <a:rPr b="1">
                <a:latin typeface="+mj-lt"/>
                <a:ea typeface="+mj-ea"/>
                <a:cs typeface="+mj-cs"/>
                <a:sym typeface="Helvetica"/>
              </a:rPr>
              <a:t>text-level semantic elements</a:t>
            </a:r>
            <a:r>
              <a:t> in the spec.</a:t>
            </a:r>
          </a:p>
          <a:p>
            <a:pPr>
              <a:defRPr sz="3000"/>
            </a:pPr>
            <a:r>
              <a:t>Describe the types of elements that appear in the flow of text.</a:t>
            </a:r>
          </a:p>
        </p:txBody>
      </p:sp>
      <p:sp>
        <p:nvSpPr>
          <p:cNvPr id="189" name="a…"/>
          <p:cNvSpPr txBox="1"/>
          <p:nvPr/>
        </p:nvSpPr>
        <p:spPr>
          <a:xfrm>
            <a:off x="1441815" y="4781550"/>
            <a:ext cx="10502369" cy="33708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numCol="4" spcCol="525118"/>
          <a:lstStyle/>
          <a:p>
            <a:pPr algn="l">
              <a:defRPr sz="3200" b="1">
                <a:solidFill>
                  <a:schemeClr val="accent1"/>
                </a:solidFill>
                <a:latin typeface="Courier"/>
                <a:ea typeface="Courier"/>
                <a:cs typeface="Courier"/>
                <a:sym typeface="Courier"/>
              </a:defRPr>
            </a:pPr>
            <a:r>
              <a:t>a</a:t>
            </a:r>
          </a:p>
          <a:p>
            <a:pPr algn="l">
              <a:defRPr sz="3200" b="1">
                <a:solidFill>
                  <a:schemeClr val="accent1"/>
                </a:solidFill>
                <a:latin typeface="Courier"/>
                <a:ea typeface="Courier"/>
                <a:cs typeface="Courier"/>
                <a:sym typeface="Courier"/>
              </a:defRPr>
            </a:pPr>
            <a:r>
              <a:t>em</a:t>
            </a:r>
          </a:p>
          <a:p>
            <a:pPr algn="l">
              <a:defRPr sz="3200" b="1">
                <a:solidFill>
                  <a:schemeClr val="accent1"/>
                </a:solidFill>
                <a:latin typeface="Courier"/>
                <a:ea typeface="Courier"/>
                <a:cs typeface="Courier"/>
                <a:sym typeface="Courier"/>
              </a:defRPr>
            </a:pPr>
            <a:r>
              <a:t>strong</a:t>
            </a:r>
          </a:p>
          <a:p>
            <a:pPr algn="l">
              <a:defRPr sz="3200" b="1">
                <a:solidFill>
                  <a:schemeClr val="accent1"/>
                </a:solidFill>
                <a:latin typeface="Courier"/>
                <a:ea typeface="Courier"/>
                <a:cs typeface="Courier"/>
                <a:sym typeface="Courier"/>
              </a:defRPr>
            </a:pPr>
            <a:r>
              <a:t>q</a:t>
            </a:r>
          </a:p>
          <a:p>
            <a:pPr algn="l">
              <a:defRPr sz="3200" b="1">
                <a:solidFill>
                  <a:schemeClr val="accent1"/>
                </a:solidFill>
                <a:latin typeface="Courier"/>
                <a:ea typeface="Courier"/>
                <a:cs typeface="Courier"/>
                <a:sym typeface="Courier"/>
              </a:defRPr>
            </a:pPr>
            <a:r>
              <a:t>abbr</a:t>
            </a:r>
          </a:p>
          <a:p>
            <a:pPr algn="l">
              <a:defRPr sz="3200" b="1">
                <a:solidFill>
                  <a:schemeClr val="accent1"/>
                </a:solidFill>
                <a:latin typeface="Courier"/>
                <a:ea typeface="Courier"/>
                <a:cs typeface="Courier"/>
                <a:sym typeface="Courier"/>
              </a:defRPr>
            </a:pPr>
            <a:r>
              <a:t>cite</a:t>
            </a:r>
          </a:p>
          <a:p>
            <a:pPr algn="l">
              <a:defRPr sz="3200" b="1">
                <a:solidFill>
                  <a:schemeClr val="accent1"/>
                </a:solidFill>
                <a:latin typeface="Courier"/>
                <a:ea typeface="Courier"/>
                <a:cs typeface="Courier"/>
                <a:sym typeface="Courier"/>
              </a:defRPr>
            </a:pPr>
            <a:r>
              <a:t>dfn</a:t>
            </a:r>
          </a:p>
          <a:p>
            <a:pPr algn="l">
              <a:defRPr sz="3200" b="1">
                <a:solidFill>
                  <a:schemeClr val="accent1"/>
                </a:solidFill>
                <a:latin typeface="Courier"/>
                <a:ea typeface="Courier"/>
                <a:cs typeface="Courier"/>
                <a:sym typeface="Courier"/>
              </a:defRPr>
            </a:pPr>
            <a:r>
              <a:t>code</a:t>
            </a:r>
          </a:p>
          <a:p>
            <a:pPr algn="l">
              <a:defRPr sz="3200" b="1">
                <a:solidFill>
                  <a:schemeClr val="accent1"/>
                </a:solidFill>
                <a:latin typeface="Courier"/>
                <a:ea typeface="Courier"/>
                <a:cs typeface="Courier"/>
                <a:sym typeface="Courier"/>
              </a:defRPr>
            </a:pPr>
            <a:r>
              <a:t>var</a:t>
            </a:r>
          </a:p>
          <a:p>
            <a:pPr algn="l">
              <a:defRPr sz="3200" b="1">
                <a:solidFill>
                  <a:schemeClr val="accent1"/>
                </a:solidFill>
                <a:latin typeface="Courier"/>
                <a:ea typeface="Courier"/>
                <a:cs typeface="Courier"/>
                <a:sym typeface="Courier"/>
              </a:defRPr>
            </a:pPr>
            <a:r>
              <a:t>samp</a:t>
            </a:r>
          </a:p>
          <a:p>
            <a:pPr algn="l">
              <a:defRPr sz="3200" b="1">
                <a:solidFill>
                  <a:schemeClr val="accent1"/>
                </a:solidFill>
                <a:latin typeface="Courier"/>
                <a:ea typeface="Courier"/>
                <a:cs typeface="Courier"/>
                <a:sym typeface="Courier"/>
              </a:defRPr>
            </a:pPr>
            <a:r>
              <a:t>kbd</a:t>
            </a:r>
          </a:p>
          <a:p>
            <a:pPr algn="l">
              <a:defRPr sz="3200" b="1">
                <a:solidFill>
                  <a:schemeClr val="accent1"/>
                </a:solidFill>
                <a:latin typeface="Courier"/>
                <a:ea typeface="Courier"/>
                <a:cs typeface="Courier"/>
                <a:sym typeface="Courier"/>
              </a:defRPr>
            </a:pPr>
            <a:r>
              <a:t>sub/sup</a:t>
            </a:r>
          </a:p>
          <a:p>
            <a:pPr algn="l">
              <a:defRPr sz="3200" b="1">
                <a:solidFill>
                  <a:schemeClr val="accent1"/>
                </a:solidFill>
                <a:latin typeface="Courier"/>
                <a:ea typeface="Courier"/>
                <a:cs typeface="Courier"/>
                <a:sym typeface="Courier"/>
              </a:defRPr>
            </a:pPr>
            <a:r>
              <a:t>mark</a:t>
            </a:r>
          </a:p>
          <a:p>
            <a:pPr algn="l">
              <a:defRPr sz="3200" b="1">
                <a:solidFill>
                  <a:schemeClr val="accent1"/>
                </a:solidFill>
                <a:latin typeface="Courier"/>
                <a:ea typeface="Courier"/>
                <a:cs typeface="Courier"/>
                <a:sym typeface="Courier"/>
              </a:defRPr>
            </a:pPr>
            <a:r>
              <a:t>time</a:t>
            </a:r>
          </a:p>
          <a:p>
            <a:pPr algn="l">
              <a:defRPr sz="3200" b="1">
                <a:solidFill>
                  <a:schemeClr val="accent1"/>
                </a:solidFill>
                <a:latin typeface="Courier"/>
                <a:ea typeface="Courier"/>
                <a:cs typeface="Courier"/>
                <a:sym typeface="Courier"/>
              </a:defRPr>
            </a:pPr>
            <a:r>
              <a:t>data</a:t>
            </a:r>
          </a:p>
          <a:p>
            <a:pPr algn="l">
              <a:defRPr sz="3200" b="1">
                <a:solidFill>
                  <a:schemeClr val="accent1"/>
                </a:solidFill>
                <a:latin typeface="Courier"/>
                <a:ea typeface="Courier"/>
                <a:cs typeface="Courier"/>
                <a:sym typeface="Courier"/>
              </a:defRPr>
            </a:pPr>
            <a:r>
              <a:t>ins/del</a:t>
            </a:r>
          </a:p>
          <a:p>
            <a:pPr algn="l">
              <a:defRPr sz="3200" b="1">
                <a:solidFill>
                  <a:schemeClr val="accent1"/>
                </a:solidFill>
                <a:latin typeface="Courier"/>
                <a:ea typeface="Courier"/>
                <a:cs typeface="Courier"/>
                <a:sym typeface="Courier"/>
              </a:defRPr>
            </a:pPr>
            <a:r>
              <a:t>b</a:t>
            </a:r>
          </a:p>
          <a:p>
            <a:pPr algn="l">
              <a:defRPr sz="3200" b="1">
                <a:solidFill>
                  <a:schemeClr val="accent1"/>
                </a:solidFill>
                <a:latin typeface="Courier"/>
                <a:ea typeface="Courier"/>
                <a:cs typeface="Courier"/>
                <a:sym typeface="Courier"/>
              </a:defRPr>
            </a:pPr>
            <a:r>
              <a:t>i</a:t>
            </a:r>
          </a:p>
          <a:p>
            <a:pPr algn="l">
              <a:defRPr sz="3200" b="1">
                <a:solidFill>
                  <a:schemeClr val="accent1"/>
                </a:solidFill>
                <a:latin typeface="Courier"/>
                <a:ea typeface="Courier"/>
                <a:cs typeface="Courier"/>
                <a:sym typeface="Courier"/>
              </a:defRPr>
            </a:pPr>
            <a:r>
              <a:t>s</a:t>
            </a:r>
          </a:p>
          <a:p>
            <a:pPr algn="l">
              <a:defRPr sz="3200" b="1">
                <a:solidFill>
                  <a:schemeClr val="accent1"/>
                </a:solidFill>
                <a:latin typeface="Courier"/>
                <a:ea typeface="Courier"/>
                <a:cs typeface="Courier"/>
                <a:sym typeface="Courier"/>
              </a:defRPr>
            </a:pPr>
            <a:r>
              <a:t>u</a:t>
            </a:r>
          </a:p>
          <a:p>
            <a:pPr algn="l">
              <a:defRPr sz="3200" b="1">
                <a:solidFill>
                  <a:schemeClr val="accent1"/>
                </a:solidFill>
                <a:latin typeface="Courier"/>
                <a:ea typeface="Courier"/>
                <a:cs typeface="Courier"/>
                <a:sym typeface="Courier"/>
              </a:defRPr>
            </a:pPr>
            <a:r>
              <a:t>small</a:t>
            </a:r>
          </a:p>
          <a:p>
            <a:pPr algn="l">
              <a:defRPr sz="3200" b="1">
                <a:solidFill>
                  <a:schemeClr val="accent1"/>
                </a:solidFill>
                <a:latin typeface="Courier"/>
                <a:ea typeface="Courier"/>
                <a:cs typeface="Courier"/>
                <a:sym typeface="Courier"/>
              </a:defRPr>
            </a:pPr>
            <a:r>
              <a:t>bdi/bdo</a:t>
            </a:r>
          </a:p>
          <a:p>
            <a:pPr algn="l">
              <a:defRPr sz="3200" b="1">
                <a:solidFill>
                  <a:schemeClr val="accent1"/>
                </a:solidFill>
                <a:latin typeface="Courier"/>
                <a:ea typeface="Courier"/>
                <a:cs typeface="Courier"/>
                <a:sym typeface="Courier"/>
              </a:defRPr>
            </a:pPr>
            <a:r>
              <a:t>data</a:t>
            </a:r>
          </a:p>
          <a:p>
            <a:pPr algn="l">
              <a:defRPr sz="3200" b="1">
                <a:solidFill>
                  <a:schemeClr val="accent1"/>
                </a:solidFill>
                <a:latin typeface="Courier"/>
                <a:ea typeface="Courier"/>
                <a:cs typeface="Courier"/>
                <a:sym typeface="Courier"/>
              </a:defRPr>
            </a:pPr>
            <a:r>
              <a:t>span</a:t>
            </a:r>
          </a:p>
        </p:txBody>
      </p:sp>
    </p:spTree>
  </p:cSld>
  <p:clrMapOvr>
    <a:masterClrMapping/>
  </p:clrMapOvr>
  <p:transition xmlns:p14="http://schemas.microsoft.com/office/powerpoint/2010/mai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Inline Elements…"/>
          <p:cNvSpPr txBox="1">
            <a:spLocks noGrp="1"/>
          </p:cNvSpPr>
          <p:nvPr>
            <p:ph type="title"/>
          </p:nvPr>
        </p:nvSpPr>
        <p:spPr>
          <a:prstGeom prst="rect">
            <a:avLst/>
          </a:prstGeom>
        </p:spPr>
        <p:txBody>
          <a:bodyPr/>
          <a:lstStyle/>
          <a:p>
            <a:pPr>
              <a:defRPr sz="2400" b="0"/>
            </a:pPr>
            <a:r>
              <a:t>Inline Elements</a:t>
            </a:r>
          </a:p>
          <a:p>
            <a:pPr>
              <a:spcBef>
                <a:spcPts val="1200"/>
              </a:spcBef>
            </a:pPr>
            <a:r>
              <a:t>Emphasis</a:t>
            </a:r>
          </a:p>
        </p:txBody>
      </p:sp>
      <p:sp>
        <p:nvSpPr>
          <p:cNvPr id="192" name="&lt;em&gt; &lt;/em&gt;…"/>
          <p:cNvSpPr txBox="1">
            <a:spLocks noGrp="1"/>
          </p:cNvSpPr>
          <p:nvPr>
            <p:ph type="body" idx="1"/>
          </p:nvPr>
        </p:nvSpPr>
        <p:spPr>
          <a:xfrm>
            <a:off x="999579" y="2456284"/>
            <a:ext cx="11099801" cy="4841032"/>
          </a:xfrm>
          <a:prstGeom prst="rect">
            <a:avLst/>
          </a:prstGeom>
        </p:spPr>
        <p:txBody>
          <a:bodyPr/>
          <a:lstStyle/>
          <a:p>
            <a:pPr marL="0" indent="0" algn="ctr" defTabSz="566674">
              <a:spcBef>
                <a:spcPts val="4000"/>
              </a:spcBef>
              <a:buSzTx/>
              <a:buNone/>
              <a:defRPr sz="2910"/>
            </a:pPr>
            <a:r>
              <a:rPr b="1">
                <a:solidFill>
                  <a:schemeClr val="accent1"/>
                </a:solidFill>
                <a:latin typeface="Courier"/>
                <a:ea typeface="Courier"/>
                <a:cs typeface="Courier"/>
                <a:sym typeface="Courier"/>
              </a:rPr>
              <a:t>&lt;em&gt; &lt;/em&gt; </a:t>
            </a:r>
            <a:r>
              <a:t> </a:t>
            </a:r>
          </a:p>
          <a:p>
            <a:pPr marL="0" indent="0" defTabSz="566674">
              <a:spcBef>
                <a:spcPts val="1100"/>
              </a:spcBef>
              <a:buSzTx/>
              <a:buNone/>
              <a:defRPr sz="2910"/>
            </a:pPr>
            <a:r>
              <a:t>Text that should be emphasized. Usually displayed in italics.</a:t>
            </a:r>
          </a:p>
          <a:p>
            <a:pPr marL="443484" marR="443484" indent="0" algn="just" defTabSz="443484">
              <a:spcBef>
                <a:spcPts val="1900"/>
              </a:spcBef>
              <a:buSzTx/>
              <a:buNone/>
              <a:defRPr sz="2328">
                <a:solidFill>
                  <a:srgbClr val="000000"/>
                </a:solidFill>
                <a:latin typeface="Courier"/>
                <a:ea typeface="Courier"/>
                <a:cs typeface="Courier"/>
                <a:sym typeface="Courier"/>
              </a:defRPr>
            </a:pPr>
            <a:r>
              <a:t>&lt;p&gt;</a:t>
            </a:r>
            <a:r>
              <a:rPr b="1">
                <a:solidFill>
                  <a:schemeClr val="accent4">
                    <a:hueOff val="384618"/>
                    <a:satOff val="3869"/>
                    <a:lumOff val="5802"/>
                  </a:schemeClr>
                </a:solidFill>
              </a:rPr>
              <a:t>&lt;em&gt;</a:t>
            </a:r>
            <a:r>
              <a:t>Arlo</a:t>
            </a:r>
            <a:r>
              <a:rPr b="1">
                <a:solidFill>
                  <a:schemeClr val="accent4">
                    <a:hueOff val="384618"/>
                    <a:satOff val="3869"/>
                    <a:lumOff val="5802"/>
                  </a:schemeClr>
                </a:solidFill>
              </a:rPr>
              <a:t>&lt;/em&gt;</a:t>
            </a:r>
            <a:r>
              <a:t> is very smart.&lt;/p&gt;</a:t>
            </a:r>
          </a:p>
          <a:p>
            <a:pPr marL="443484" marR="443484" indent="0" algn="just" defTabSz="443484">
              <a:spcBef>
                <a:spcPts val="0"/>
              </a:spcBef>
              <a:buSzTx/>
              <a:buNone/>
              <a:defRPr sz="2328">
                <a:solidFill>
                  <a:srgbClr val="000000"/>
                </a:solidFill>
                <a:latin typeface="Courier"/>
                <a:ea typeface="Courier"/>
                <a:cs typeface="Courier"/>
                <a:sym typeface="Courier"/>
              </a:defRPr>
            </a:pPr>
            <a:r>
              <a:t>&lt;p&gt;Arlo is </a:t>
            </a:r>
            <a:r>
              <a:rPr b="1">
                <a:solidFill>
                  <a:schemeClr val="accent4">
                    <a:hueOff val="384618"/>
                    <a:satOff val="3869"/>
                    <a:lumOff val="5802"/>
                  </a:schemeClr>
                </a:solidFill>
              </a:rPr>
              <a:t>&lt;em&gt;</a:t>
            </a:r>
            <a:r>
              <a:t>very</a:t>
            </a:r>
            <a:r>
              <a:rPr b="1">
                <a:solidFill>
                  <a:schemeClr val="accent4">
                    <a:hueOff val="384618"/>
                    <a:satOff val="3869"/>
                    <a:lumOff val="5802"/>
                  </a:schemeClr>
                </a:solidFill>
              </a:rPr>
              <a:t>&lt;/em&gt;</a:t>
            </a:r>
            <a:r>
              <a:t> smart.&lt;/p&gt;</a:t>
            </a:r>
          </a:p>
          <a:p>
            <a:pPr marL="0" indent="0" algn="ctr" defTabSz="566674">
              <a:spcBef>
                <a:spcPts val="4300"/>
              </a:spcBef>
              <a:buSzTx/>
              <a:buNone/>
              <a:defRPr sz="2910" b="1">
                <a:solidFill>
                  <a:schemeClr val="accent1"/>
                </a:solidFill>
                <a:latin typeface="Courier"/>
                <a:ea typeface="Courier"/>
                <a:cs typeface="Courier"/>
                <a:sym typeface="Courier"/>
              </a:defRPr>
            </a:pPr>
            <a:r>
              <a:t>&lt;strong&gt;&lt;/strong&gt;</a:t>
            </a:r>
          </a:p>
          <a:p>
            <a:pPr marL="0" indent="0" defTabSz="566674">
              <a:spcBef>
                <a:spcPts val="1100"/>
              </a:spcBef>
              <a:buSzTx/>
              <a:buNone/>
              <a:defRPr sz="2910"/>
            </a:pPr>
            <a:r>
              <a:t>Text that is important, serious, or urgent. Usually displayed in bold.</a:t>
            </a:r>
          </a:p>
          <a:p>
            <a:pPr marL="443484" marR="443484" indent="0" algn="just" defTabSz="443484">
              <a:spcBef>
                <a:spcPts val="1900"/>
              </a:spcBef>
              <a:buSzTx/>
              <a:buNone/>
              <a:defRPr sz="2328">
                <a:solidFill>
                  <a:srgbClr val="000000"/>
                </a:solidFill>
                <a:latin typeface="Courier"/>
                <a:ea typeface="Courier"/>
                <a:cs typeface="Courier"/>
                <a:sym typeface="Courier"/>
              </a:defRPr>
            </a:pPr>
            <a:r>
              <a:t>&lt;p&gt;When returning the car, </a:t>
            </a:r>
            <a:r>
              <a:rPr b="1">
                <a:solidFill>
                  <a:schemeClr val="accent4">
                    <a:hueOff val="384618"/>
                    <a:satOff val="3869"/>
                    <a:lumOff val="5802"/>
                  </a:schemeClr>
                </a:solidFill>
              </a:rPr>
              <a:t>&lt;strong&gt;</a:t>
            </a:r>
            <a:r>
              <a:t>drop the keys in the red box by the front desk</a:t>
            </a:r>
            <a:r>
              <a:rPr b="1">
                <a:solidFill>
                  <a:schemeClr val="accent4">
                    <a:hueOff val="384618"/>
                    <a:satOff val="3869"/>
                    <a:lumOff val="5802"/>
                  </a:schemeClr>
                </a:solidFill>
              </a:rPr>
              <a:t>&lt;/strong&gt;</a:t>
            </a:r>
            <a:r>
              <a:t>.&lt;/p&gt;</a:t>
            </a:r>
          </a:p>
        </p:txBody>
      </p:sp>
      <p:sp>
        <p:nvSpPr>
          <p:cNvPr id="193" name="TIP: Use these elements semantically, not to achieve font styles.  Think of how it would be read with a screen reader."/>
          <p:cNvSpPr txBox="1"/>
          <p:nvPr/>
        </p:nvSpPr>
        <p:spPr>
          <a:xfrm>
            <a:off x="1102157" y="7868232"/>
            <a:ext cx="10387438" cy="91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defRPr sz="2700">
                <a:solidFill>
                  <a:srgbClr val="53585F"/>
                </a:solidFill>
              </a:defRPr>
            </a:pPr>
            <a:r>
              <a:rPr>
                <a:solidFill>
                  <a:schemeClr val="accent4"/>
                </a:solidFill>
              </a:rPr>
              <a:t>TIP:</a:t>
            </a:r>
            <a:r>
              <a:t> Use these elements semantically, not to achieve font styles. </a:t>
            </a:r>
            <a:br/>
            <a:r>
              <a:t>Think of how it would be read with a screen reader.</a:t>
            </a:r>
          </a:p>
        </p:txBody>
      </p:sp>
    </p:spTree>
  </p:cSld>
  <p:clrMapOvr>
    <a:masterClrMapping/>
  </p:clrMapOvr>
  <p:transition xmlns:p14="http://schemas.microsoft.com/office/powerpoint/2010/mai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Short Quotations</a:t>
            </a:r>
          </a:p>
        </p:txBody>
      </p:sp>
      <p:sp>
        <p:nvSpPr>
          <p:cNvPr id="196" name="&lt;q&gt; &lt;/q&gt;…"/>
          <p:cNvSpPr txBox="1">
            <a:spLocks noGrp="1"/>
          </p:cNvSpPr>
          <p:nvPr>
            <p:ph type="body" sz="half" idx="4294967295"/>
          </p:nvPr>
        </p:nvSpPr>
        <p:spPr>
          <a:xfrm>
            <a:off x="952500" y="2425700"/>
            <a:ext cx="11099800" cy="3748187"/>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&lt;q&gt; &lt;/q&gt;</a:t>
            </a:r>
          </a:p>
          <a:p>
            <a:pPr marL="0" indent="0">
              <a:spcBef>
                <a:spcPts val="3000"/>
              </a:spcBef>
              <a:buSzTx/>
              <a:buNone/>
              <a:defRPr sz="3000"/>
            </a:pPr>
            <a:r>
              <a:t>For quoted phrases in the flow of text. Browsers add appropriate quotation marks automatically.</a:t>
            </a:r>
          </a:p>
          <a:p>
            <a:pPr marL="0" indent="0">
              <a:buSzTx/>
              <a:buNone/>
              <a:defRPr sz="2400">
                <a:solidFill>
                  <a:srgbClr val="000000"/>
                </a:solidFill>
                <a:latin typeface="Courier"/>
                <a:ea typeface="Courier"/>
                <a:cs typeface="Courier"/>
                <a:sym typeface="Courier"/>
              </a:defRPr>
            </a:pPr>
            <a:r>
              <a:t>&lt;p&gt;Matthew Carter says, </a:t>
            </a:r>
            <a:r>
              <a:rPr b="1">
                <a:solidFill>
                  <a:schemeClr val="accent4"/>
                </a:solidFill>
              </a:rPr>
              <a:t>&lt;q&gt;</a:t>
            </a:r>
            <a:r>
              <a:t>Our alphabet hasn't changed in eons.</a:t>
            </a:r>
            <a:r>
              <a:rPr b="1">
                <a:solidFill>
                  <a:schemeClr val="accent4"/>
                </a:solidFill>
              </a:rPr>
              <a:t>&lt;/q&gt;</a:t>
            </a:r>
            <a:r>
              <a:t>&lt;/p&gt;</a:t>
            </a:r>
          </a:p>
        </p:txBody>
      </p:sp>
      <p:pic>
        <p:nvPicPr>
          <p:cNvPr id="197" name="lwd5_0511-green.png" descr="lwd5_0511-green.png"/>
          <p:cNvPicPr>
            <a:picLocks noChangeAspect="1"/>
          </p:cNvPicPr>
          <p:nvPr/>
        </p:nvPicPr>
        <p:blipFill>
          <a:blip r:embed="rId2">
            <a:extLst/>
          </a:blip>
          <a:stretch>
            <a:fillRect/>
          </a:stretch>
        </p:blipFill>
        <p:spPr>
          <a:xfrm>
            <a:off x="0" y="6553165"/>
            <a:ext cx="13004800" cy="2819470"/>
          </a:xfrm>
          <a:prstGeom prst="rect">
            <a:avLst/>
          </a:prstGeom>
          <a:ln w="12700">
            <a:miter lim="400000"/>
          </a:ln>
        </p:spPr>
      </p:pic>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Markup Tips"/>
          <p:cNvSpPr txBox="1">
            <a:spLocks noGrp="1"/>
          </p:cNvSpPr>
          <p:nvPr>
            <p:ph type="title"/>
          </p:nvPr>
        </p:nvSpPr>
        <p:spPr>
          <a:prstGeom prst="rect">
            <a:avLst/>
          </a:prstGeom>
        </p:spPr>
        <p:txBody>
          <a:bodyPr/>
          <a:lstStyle/>
          <a:p>
            <a:r>
              <a:t>Markup Tips</a:t>
            </a:r>
          </a:p>
        </p:txBody>
      </p:sp>
      <p:sp>
        <p:nvSpPr>
          <p:cNvPr id="89" name="It is important to mark up content semantically, in a way that accurately describes the content’s meaning or function.…"/>
          <p:cNvSpPr txBox="1">
            <a:spLocks noGrp="1"/>
          </p:cNvSpPr>
          <p:nvPr>
            <p:ph type="body" idx="1"/>
          </p:nvPr>
        </p:nvSpPr>
        <p:spPr>
          <a:xfrm>
            <a:off x="952500" y="2603500"/>
            <a:ext cx="11099800" cy="5293867"/>
          </a:xfrm>
          <a:prstGeom prst="rect">
            <a:avLst/>
          </a:prstGeom>
        </p:spPr>
        <p:txBody>
          <a:bodyPr/>
          <a:lstStyle/>
          <a:p>
            <a:pPr>
              <a:defRPr sz="3000"/>
            </a:pPr>
            <a:r>
              <a:t>It is important to mark up content semantically, in a way that accurately describes the content’s meaning or function.</a:t>
            </a:r>
          </a:p>
          <a:p>
            <a:pPr>
              <a:defRPr sz="3000"/>
            </a:pPr>
            <a:r>
              <a:t>This ensures your content is accessible in the widest range of viewing environments:</a:t>
            </a:r>
          </a:p>
          <a:p>
            <a:pPr lvl="1">
              <a:spcBef>
                <a:spcPts val="2000"/>
              </a:spcBef>
              <a:defRPr sz="3000"/>
            </a:pPr>
            <a:r>
              <a:t>Desktop and mobile browsers</a:t>
            </a:r>
          </a:p>
          <a:p>
            <a:pPr lvl="1">
              <a:spcBef>
                <a:spcPts val="2000"/>
              </a:spcBef>
              <a:defRPr sz="3000"/>
            </a:pPr>
            <a:r>
              <a:t>Assistive reading devices</a:t>
            </a:r>
          </a:p>
          <a:p>
            <a:pPr lvl="1">
              <a:spcBef>
                <a:spcPts val="2000"/>
              </a:spcBef>
              <a:defRPr sz="3000"/>
            </a:pPr>
            <a:r>
              <a:t>Search engine indexers</a:t>
            </a:r>
          </a:p>
        </p:txBody>
      </p:sp>
    </p:spTree>
  </p:cSld>
  <p:clrMapOvr>
    <a:masterClrMapping/>
  </p:clrMapOvr>
  <p:transition xmlns:p14="http://schemas.microsoft.com/office/powerpoint/2010/mai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Abbreviations and Acronyms</a:t>
            </a:r>
          </a:p>
        </p:txBody>
      </p:sp>
      <p:sp>
        <p:nvSpPr>
          <p:cNvPr id="200" name="&lt;abbr&gt; &lt;/abbr&gt;…"/>
          <p:cNvSpPr txBox="1">
            <a:spLocks noGrp="1"/>
          </p:cNvSpPr>
          <p:nvPr>
            <p:ph type="body" sz="half" idx="4294967295"/>
          </p:nvPr>
        </p:nvSpPr>
        <p:spPr>
          <a:xfrm>
            <a:off x="952500" y="2692400"/>
            <a:ext cx="11099800" cy="4199335"/>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&lt;abbr&gt; &lt;/abbr&gt;</a:t>
            </a:r>
          </a:p>
          <a:p>
            <a:pPr marL="0" indent="0">
              <a:buSzTx/>
              <a:buNone/>
              <a:defRPr sz="3000"/>
            </a:pPr>
            <a:r>
              <a:t>The </a:t>
            </a:r>
            <a:r>
              <a:rPr b="1">
                <a:latin typeface="Courier"/>
                <a:ea typeface="Courier"/>
                <a:cs typeface="Courier"/>
                <a:sym typeface="Courier"/>
              </a:rPr>
              <a:t>title</a:t>
            </a:r>
            <a:r>
              <a:t> attribute provides the long version of a shortened term, which is helpful for search engines and assistive devices.</a:t>
            </a:r>
          </a:p>
          <a:p>
            <a:pPr marL="0" lvl="2" indent="457200">
              <a:buSzTx/>
              <a:buNone/>
              <a:defRPr sz="2400">
                <a:solidFill>
                  <a:srgbClr val="000000"/>
                </a:solidFill>
                <a:latin typeface="Courier"/>
                <a:ea typeface="Courier"/>
                <a:cs typeface="Courier"/>
                <a:sym typeface="Courier"/>
              </a:defRPr>
            </a:pPr>
            <a:r>
              <a:rPr b="1">
                <a:solidFill>
                  <a:schemeClr val="accent4">
                    <a:hueOff val="384618"/>
                    <a:satOff val="3869"/>
                    <a:lumOff val="5802"/>
                  </a:schemeClr>
                </a:solidFill>
              </a:rPr>
              <a:t>&lt;abbr </a:t>
            </a:r>
            <a:r>
              <a:rPr>
                <a:solidFill>
                  <a:schemeClr val="accent4">
                    <a:hueOff val="384618"/>
                    <a:satOff val="3869"/>
                    <a:lumOff val="5802"/>
                  </a:schemeClr>
                </a:solidFill>
              </a:rPr>
              <a:t>title="Points"</a:t>
            </a:r>
            <a:r>
              <a:rPr b="1">
                <a:solidFill>
                  <a:schemeClr val="accent4">
                    <a:hueOff val="384618"/>
                    <a:satOff val="3869"/>
                    <a:lumOff val="5802"/>
                  </a:schemeClr>
                </a:solidFill>
              </a:rPr>
              <a:t>&gt;</a:t>
            </a:r>
            <a:r>
              <a:t>pts.</a:t>
            </a:r>
            <a:r>
              <a:rPr b="1">
                <a:solidFill>
                  <a:schemeClr val="accent4">
                    <a:hueOff val="384618"/>
                    <a:satOff val="3869"/>
                    <a:lumOff val="5802"/>
                  </a:schemeClr>
                </a:solidFill>
              </a:rPr>
              <a:t>&lt;/abbr&gt;</a:t>
            </a:r>
          </a:p>
          <a:p>
            <a:pPr marL="0" lvl="2" indent="457200">
              <a:buSzTx/>
              <a:buNone/>
              <a:defRPr sz="2400">
                <a:solidFill>
                  <a:srgbClr val="000000"/>
                </a:solidFill>
                <a:latin typeface="Courier"/>
                <a:ea typeface="Courier"/>
                <a:cs typeface="Courier"/>
                <a:sym typeface="Courier"/>
              </a:defRPr>
            </a:pPr>
            <a:r>
              <a:rPr b="1">
                <a:solidFill>
                  <a:schemeClr val="accent4">
                    <a:hueOff val="384618"/>
                    <a:satOff val="3869"/>
                    <a:lumOff val="5802"/>
                  </a:schemeClr>
                </a:solidFill>
              </a:rPr>
              <a:t>&lt;abbr </a:t>
            </a:r>
            <a:r>
              <a:rPr>
                <a:solidFill>
                  <a:schemeClr val="accent4">
                    <a:hueOff val="384618"/>
                    <a:satOff val="3869"/>
                    <a:lumOff val="5802"/>
                  </a:schemeClr>
                </a:solidFill>
              </a:rPr>
              <a:t>title="American Type Founders"</a:t>
            </a:r>
            <a:r>
              <a:rPr b="1">
                <a:solidFill>
                  <a:schemeClr val="accent4">
                    <a:hueOff val="384618"/>
                    <a:satOff val="3869"/>
                    <a:lumOff val="5802"/>
                  </a:schemeClr>
                </a:solidFill>
              </a:rPr>
              <a:t>&gt;</a:t>
            </a:r>
            <a:r>
              <a:t>ATF</a:t>
            </a:r>
            <a:r>
              <a:rPr>
                <a:solidFill>
                  <a:schemeClr val="accent4">
                    <a:hueOff val="384618"/>
                    <a:satOff val="3869"/>
                    <a:lumOff val="5802"/>
                  </a:schemeClr>
                </a:solidFill>
              </a:rPr>
              <a:t>&lt;/abbr&gt;</a:t>
            </a:r>
          </a:p>
        </p:txBody>
      </p:sp>
    </p:spTree>
  </p:cSld>
  <p:clrMapOvr>
    <a:masterClrMapping/>
  </p:clrMapOvr>
  <p:transition xmlns:p14="http://schemas.microsoft.com/office/powerpoint/2010/mai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Superscript and Subscript</a:t>
            </a:r>
          </a:p>
        </p:txBody>
      </p:sp>
      <p:sp>
        <p:nvSpPr>
          <p:cNvPr id="203" name="&lt;sup&gt; &lt;/sup&gt;…"/>
          <p:cNvSpPr txBox="1">
            <a:spLocks noGrp="1"/>
          </p:cNvSpPr>
          <p:nvPr>
            <p:ph type="body" sz="half" idx="4294967295"/>
          </p:nvPr>
        </p:nvSpPr>
        <p:spPr>
          <a:xfrm>
            <a:off x="939800" y="2354882"/>
            <a:ext cx="11099800" cy="4510287"/>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&lt;sup&gt; &lt;/sup&gt;</a:t>
            </a:r>
          </a:p>
          <a:p>
            <a:pPr marL="0" indent="0" algn="ctr">
              <a:spcBef>
                <a:spcPts val="1200"/>
              </a:spcBef>
              <a:buSzTx/>
              <a:buNone/>
              <a:defRPr sz="3000" b="1">
                <a:solidFill>
                  <a:schemeClr val="accent1"/>
                </a:solidFill>
                <a:latin typeface="Courier"/>
                <a:ea typeface="Courier"/>
                <a:cs typeface="Courier"/>
                <a:sym typeface="Courier"/>
              </a:defRPr>
            </a:pPr>
            <a:r>
              <a:t>&lt;sub&gt; &lt;/sub&gt;</a:t>
            </a:r>
          </a:p>
          <a:p>
            <a:pPr marL="0" indent="0">
              <a:spcBef>
                <a:spcPts val="3000"/>
              </a:spcBef>
              <a:buSzTx/>
              <a:buNone/>
              <a:defRPr sz="3000"/>
            </a:pPr>
            <a:r>
              <a:t>Causes the selected text to display in a smaller size and slightly above (</a:t>
            </a:r>
            <a:r>
              <a:rPr b="1">
                <a:latin typeface="Courier"/>
                <a:ea typeface="Courier"/>
                <a:cs typeface="Courier"/>
                <a:sym typeface="Courier"/>
              </a:rPr>
              <a:t>sup</a:t>
            </a:r>
            <a:r>
              <a:t>) or below (</a:t>
            </a:r>
            <a:r>
              <a:rPr b="1">
                <a:latin typeface="Courier"/>
                <a:ea typeface="Courier"/>
                <a:cs typeface="Courier"/>
                <a:sym typeface="Courier"/>
              </a:rPr>
              <a:t>sub</a:t>
            </a:r>
            <a:r>
              <a:t>) the baseline.</a:t>
            </a:r>
          </a:p>
          <a:p>
            <a:pPr marL="0" indent="0" algn="ctr">
              <a:buSzTx/>
              <a:buNone/>
              <a:defRPr sz="2700">
                <a:solidFill>
                  <a:srgbClr val="000000"/>
                </a:solidFill>
                <a:latin typeface="Courier"/>
                <a:ea typeface="Courier"/>
                <a:cs typeface="Courier"/>
                <a:sym typeface="Courier"/>
              </a:defRPr>
            </a:pPr>
            <a:r>
              <a:t>&lt;p&gt;H</a:t>
            </a:r>
            <a:r>
              <a:rPr b="1">
                <a:solidFill>
                  <a:schemeClr val="accent4">
                    <a:hueOff val="384618"/>
                    <a:satOff val="3869"/>
                    <a:lumOff val="5802"/>
                  </a:schemeClr>
                </a:solidFill>
              </a:rPr>
              <a:t>&lt;sub&gt;</a:t>
            </a:r>
            <a:r>
              <a:t>2</a:t>
            </a:r>
            <a:r>
              <a:rPr b="1">
                <a:solidFill>
                  <a:schemeClr val="accent4">
                    <a:hueOff val="384618"/>
                    <a:satOff val="3869"/>
                    <a:lumOff val="5802"/>
                  </a:schemeClr>
                </a:solidFill>
              </a:rPr>
              <a:t>&lt;/sub&gt;</a:t>
            </a:r>
            <a:r>
              <a:t>0&lt;/p&gt;</a:t>
            </a:r>
          </a:p>
          <a:p>
            <a:pPr marL="0" indent="0" algn="ctr">
              <a:spcBef>
                <a:spcPts val="3000"/>
              </a:spcBef>
              <a:buSzTx/>
              <a:buNone/>
              <a:defRPr sz="2700">
                <a:solidFill>
                  <a:srgbClr val="000000"/>
                </a:solidFill>
                <a:latin typeface="Courier"/>
                <a:ea typeface="Courier"/>
                <a:cs typeface="Courier"/>
                <a:sym typeface="Courier"/>
              </a:defRPr>
            </a:pPr>
            <a:r>
              <a:t>&lt;p&gt;E=MC</a:t>
            </a:r>
            <a:r>
              <a:rPr b="1">
                <a:solidFill>
                  <a:schemeClr val="accent4">
                    <a:hueOff val="384618"/>
                    <a:satOff val="3869"/>
                    <a:lumOff val="5802"/>
                  </a:schemeClr>
                </a:solidFill>
              </a:rPr>
              <a:t>&lt;sup&gt;</a:t>
            </a:r>
            <a:r>
              <a:t>2</a:t>
            </a:r>
            <a:r>
              <a:rPr b="1">
                <a:solidFill>
                  <a:schemeClr val="accent4">
                    <a:hueOff val="384618"/>
                    <a:satOff val="3869"/>
                    <a:lumOff val="5802"/>
                  </a:schemeClr>
                </a:solidFill>
              </a:rPr>
              <a:t>&lt;/sup&gt;</a:t>
            </a:r>
            <a:r>
              <a:t>&lt;/p&gt;</a:t>
            </a:r>
          </a:p>
        </p:txBody>
      </p:sp>
      <p:pic>
        <p:nvPicPr>
          <p:cNvPr id="204" name="lwd5_0512-green.png" descr="lwd5_0512-green.png"/>
          <p:cNvPicPr>
            <a:picLocks noChangeAspect="1"/>
          </p:cNvPicPr>
          <p:nvPr/>
        </p:nvPicPr>
        <p:blipFill>
          <a:blip r:embed="rId2">
            <a:extLst/>
          </a:blip>
          <a:stretch>
            <a:fillRect/>
          </a:stretch>
        </p:blipFill>
        <p:spPr>
          <a:xfrm>
            <a:off x="-12700" y="7001895"/>
            <a:ext cx="13004800" cy="2353811"/>
          </a:xfrm>
          <a:prstGeom prst="rect">
            <a:avLst/>
          </a:prstGeom>
          <a:ln w="12700">
            <a:miter lim="400000"/>
          </a:ln>
        </p:spPr>
      </p:pic>
    </p:spTree>
  </p:cSld>
  <p:clrMapOvr>
    <a:masterClrMapping/>
  </p:clrMapOvr>
  <p:transition xmlns:p14="http://schemas.microsoft.com/office/powerpoint/2010/mai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Citations</a:t>
            </a:r>
          </a:p>
        </p:txBody>
      </p:sp>
      <p:sp>
        <p:nvSpPr>
          <p:cNvPr id="207" name="&lt;cite&gt; &lt;/cite&gt;…"/>
          <p:cNvSpPr txBox="1">
            <a:spLocks noGrp="1"/>
          </p:cNvSpPr>
          <p:nvPr>
            <p:ph type="body" sz="half" idx="4294967295"/>
          </p:nvPr>
        </p:nvSpPr>
        <p:spPr>
          <a:xfrm>
            <a:off x="762347" y="2502247"/>
            <a:ext cx="11574264" cy="3563988"/>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&lt;cite&gt; &lt;/cite&gt;</a:t>
            </a:r>
          </a:p>
          <a:p>
            <a:pPr marL="0" indent="0" algn="ctr">
              <a:spcBef>
                <a:spcPts val="3000"/>
              </a:spcBef>
              <a:buSzTx/>
              <a:buNone/>
              <a:defRPr sz="3000"/>
            </a:pPr>
            <a:r>
              <a:t>Identifies a reference to another document.</a:t>
            </a:r>
          </a:p>
          <a:p>
            <a:pPr marL="457200" marR="457200" indent="0" algn="just" defTabSz="457200">
              <a:buSzTx/>
              <a:buNone/>
              <a:defRPr sz="2400">
                <a:solidFill>
                  <a:srgbClr val="000000"/>
                </a:solidFill>
                <a:latin typeface="Courier"/>
                <a:ea typeface="Courier"/>
                <a:cs typeface="Courier"/>
                <a:sym typeface="Courier"/>
              </a:defRPr>
            </a:pPr>
            <a:r>
              <a:t>&lt;p&gt;Passages of this article were inspired by </a:t>
            </a:r>
            <a:r>
              <a:rPr b="1">
                <a:solidFill>
                  <a:schemeClr val="accent4">
                    <a:hueOff val="384618"/>
                    <a:satOff val="3869"/>
                    <a:lumOff val="5802"/>
                  </a:schemeClr>
                </a:solidFill>
              </a:rPr>
              <a:t>&lt;cite&gt;</a:t>
            </a:r>
            <a:r>
              <a:t>The Complete Manual of Typography</a:t>
            </a:r>
            <a:r>
              <a:rPr b="1">
                <a:solidFill>
                  <a:schemeClr val="accent4">
                    <a:hueOff val="384618"/>
                    <a:satOff val="3869"/>
                    <a:lumOff val="5802"/>
                  </a:schemeClr>
                </a:solidFill>
              </a:rPr>
              <a:t>&lt;/cite&gt;</a:t>
            </a:r>
            <a:r>
              <a:t> by James Felici.&lt;/p&gt;</a:t>
            </a:r>
          </a:p>
        </p:txBody>
      </p:sp>
    </p:spTree>
  </p:cSld>
  <p:clrMapOvr>
    <a:masterClrMapping/>
  </p:clrMapOvr>
  <p:transition xmlns:p14="http://schemas.microsoft.com/office/powerpoint/2010/mai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Defining Terms</a:t>
            </a:r>
          </a:p>
        </p:txBody>
      </p:sp>
      <p:sp>
        <p:nvSpPr>
          <p:cNvPr id="210" name="&lt;dfn&gt; &lt;/dfn&gt;…"/>
          <p:cNvSpPr txBox="1">
            <a:spLocks noGrp="1"/>
          </p:cNvSpPr>
          <p:nvPr>
            <p:ph type="body" sz="half" idx="4294967295"/>
          </p:nvPr>
        </p:nvSpPr>
        <p:spPr>
          <a:xfrm>
            <a:off x="494778" y="2443658"/>
            <a:ext cx="12015243" cy="3927377"/>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&lt;dfn&gt; &lt;/dfn&gt;</a:t>
            </a:r>
          </a:p>
          <a:p>
            <a:pPr marL="0" indent="0">
              <a:spcBef>
                <a:spcPts val="3000"/>
              </a:spcBef>
              <a:buSzTx/>
              <a:buNone/>
              <a:defRPr sz="3000"/>
            </a:pPr>
            <a:r>
              <a:t>Identifies the first and defining instance of a word in a document. There is no default rendering, so you need to format them using style sheets.</a:t>
            </a:r>
          </a:p>
          <a:p>
            <a:pPr marL="457200" marR="457200" indent="0" defTabSz="457200">
              <a:buSzTx/>
              <a:buNone/>
              <a:defRPr sz="2400">
                <a:solidFill>
                  <a:srgbClr val="000000"/>
                </a:solidFill>
                <a:latin typeface="Courier"/>
                <a:ea typeface="Courier"/>
                <a:cs typeface="Courier"/>
                <a:sym typeface="Courier"/>
              </a:defRPr>
            </a:pPr>
            <a:r>
              <a:t>&lt;p&gt;</a:t>
            </a:r>
            <a:r>
              <a:rPr b="1">
                <a:solidFill>
                  <a:schemeClr val="accent4">
                    <a:hueOff val="384618"/>
                    <a:satOff val="3869"/>
                    <a:lumOff val="5802"/>
                  </a:schemeClr>
                </a:solidFill>
              </a:rPr>
              <a:t>&lt;dfn&gt;</a:t>
            </a:r>
            <a:r>
              <a:t>Script typefaces</a:t>
            </a:r>
            <a:r>
              <a:rPr b="1">
                <a:solidFill>
                  <a:schemeClr val="accent4">
                    <a:hueOff val="384618"/>
                    <a:satOff val="3869"/>
                    <a:lumOff val="5802"/>
                  </a:schemeClr>
                </a:solidFill>
              </a:rPr>
              <a:t>&lt;/dfn&gt;</a:t>
            </a:r>
            <a:r>
              <a:t> are based on handwriting.&lt;/p&gt;</a:t>
            </a:r>
          </a:p>
        </p:txBody>
      </p:sp>
    </p:spTree>
  </p:cSld>
  <p:clrMapOvr>
    <a:masterClrMapping/>
  </p:clrMapOvr>
  <p:transition xmlns:p14="http://schemas.microsoft.com/office/powerpoint/2010/mai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Inline Elements…"/>
          <p:cNvSpPr txBox="1">
            <a:spLocks noGrp="1"/>
          </p:cNvSpPr>
          <p:nvPr>
            <p:ph type="title" idx="4294967295"/>
          </p:nvPr>
        </p:nvSpPr>
        <p:spPr>
          <a:xfrm>
            <a:off x="952500" y="457200"/>
            <a:ext cx="11099800" cy="2159000"/>
          </a:xfrm>
          <a:prstGeom prst="rect">
            <a:avLst/>
          </a:prstGeom>
        </p:spPr>
        <p:txBody>
          <a:bodyPr/>
          <a:lstStyle/>
          <a:p>
            <a:pPr>
              <a:defRPr sz="2400" b="0"/>
            </a:pPr>
            <a:r>
              <a:t>Inline Elements</a:t>
            </a:r>
          </a:p>
          <a:p>
            <a:pPr>
              <a:spcBef>
                <a:spcPts val="1200"/>
              </a:spcBef>
            </a:pPr>
            <a:r>
              <a:t>Code-Related Elements</a:t>
            </a:r>
          </a:p>
        </p:txBody>
      </p:sp>
      <p:sp>
        <p:nvSpPr>
          <p:cNvPr id="213" name="&lt;code&gt; &lt;/code&gt;  Code in the flow of text…"/>
          <p:cNvSpPr txBox="1">
            <a:spLocks noGrp="1"/>
          </p:cNvSpPr>
          <p:nvPr>
            <p:ph type="body" sz="half" idx="4294967295"/>
          </p:nvPr>
        </p:nvSpPr>
        <p:spPr>
          <a:xfrm>
            <a:off x="1190079" y="3289300"/>
            <a:ext cx="10624642" cy="4199335"/>
          </a:xfrm>
          <a:prstGeom prst="rect">
            <a:avLst/>
          </a:prstGeom>
        </p:spPr>
        <p:txBody>
          <a:bodyPr/>
          <a:lstStyle/>
          <a:p>
            <a:pPr marL="0" indent="0">
              <a:buSzTx/>
              <a:buNone/>
              <a:defRPr sz="3000" b="1">
                <a:solidFill>
                  <a:schemeClr val="accent1"/>
                </a:solidFill>
                <a:latin typeface="Courier"/>
                <a:ea typeface="Courier"/>
                <a:cs typeface="Courier"/>
                <a:sym typeface="Courier"/>
              </a:defRPr>
            </a:pPr>
            <a:r>
              <a:t>&lt;code&gt; &lt;/code&gt;  </a:t>
            </a:r>
            <a:r>
              <a:rPr b="0">
                <a:solidFill>
                  <a:srgbClr val="53585F"/>
                </a:solidFill>
                <a:latin typeface="+mn-lt"/>
                <a:ea typeface="+mn-ea"/>
                <a:cs typeface="+mn-cs"/>
                <a:sym typeface="Helvetica Light"/>
              </a:rPr>
              <a:t>Code in the flow of text</a:t>
            </a:r>
          </a:p>
          <a:p>
            <a:pPr marL="0" indent="0">
              <a:buSzTx/>
              <a:buNone/>
              <a:defRPr sz="3000" b="1">
                <a:solidFill>
                  <a:schemeClr val="accent1"/>
                </a:solidFill>
                <a:latin typeface="Courier"/>
                <a:ea typeface="Courier"/>
                <a:cs typeface="Courier"/>
                <a:sym typeface="Courier"/>
              </a:defRPr>
            </a:pPr>
            <a:r>
              <a:t>&lt;var&gt; &lt;/var&gt;    </a:t>
            </a:r>
            <a:r>
              <a:rPr b="0">
                <a:solidFill>
                  <a:srgbClr val="53585F"/>
                </a:solidFill>
                <a:latin typeface="+mn-lt"/>
                <a:ea typeface="+mn-ea"/>
                <a:cs typeface="+mn-cs"/>
                <a:sym typeface="Helvetica Light"/>
              </a:rPr>
              <a:t>Variables</a:t>
            </a:r>
          </a:p>
          <a:p>
            <a:pPr marL="0" indent="0">
              <a:buSzTx/>
              <a:buNone/>
              <a:defRPr sz="3000" b="1">
                <a:solidFill>
                  <a:schemeClr val="accent1"/>
                </a:solidFill>
                <a:latin typeface="Courier"/>
                <a:ea typeface="Courier"/>
                <a:cs typeface="Courier"/>
                <a:sym typeface="Courier"/>
              </a:defRPr>
            </a:pPr>
            <a:r>
              <a:t>&lt;samp&gt; &lt;/samp&gt;  </a:t>
            </a:r>
            <a:r>
              <a:rPr b="0">
                <a:solidFill>
                  <a:srgbClr val="53585F"/>
                </a:solidFill>
                <a:latin typeface="+mn-lt"/>
                <a:ea typeface="+mn-ea"/>
                <a:cs typeface="+mn-cs"/>
                <a:sym typeface="Helvetica Light"/>
              </a:rPr>
              <a:t>Program sample</a:t>
            </a:r>
            <a:endParaRPr b="0">
              <a:solidFill>
                <a:srgbClr val="53585F"/>
              </a:solidFill>
              <a:latin typeface="+mj-lt"/>
              <a:ea typeface="+mj-ea"/>
              <a:cs typeface="+mj-cs"/>
              <a:sym typeface="Helvetica"/>
            </a:endParaRPr>
          </a:p>
          <a:p>
            <a:pPr marL="0" indent="0">
              <a:buSzTx/>
              <a:buNone/>
              <a:defRPr sz="3000" b="1">
                <a:solidFill>
                  <a:schemeClr val="accent1"/>
                </a:solidFill>
                <a:latin typeface="Courier"/>
                <a:ea typeface="Courier"/>
                <a:cs typeface="Courier"/>
                <a:sym typeface="Courier"/>
              </a:defRPr>
            </a:pPr>
            <a:r>
              <a:t>&lt;kbd&gt; &lt;/kbd&gt;    </a:t>
            </a:r>
            <a:r>
              <a:rPr b="0">
                <a:solidFill>
                  <a:srgbClr val="53585F"/>
                </a:solidFill>
                <a:latin typeface="+mn-lt"/>
                <a:ea typeface="+mn-ea"/>
                <a:cs typeface="+mn-cs"/>
                <a:sym typeface="Helvetica Light"/>
              </a:rPr>
              <a:t>User-entered keyboard strokes</a:t>
            </a:r>
            <a:endParaRPr b="0">
              <a:solidFill>
                <a:srgbClr val="53585F"/>
              </a:solidFill>
              <a:latin typeface="+mj-lt"/>
              <a:ea typeface="+mj-ea"/>
              <a:cs typeface="+mj-cs"/>
              <a:sym typeface="Helvetica"/>
            </a:endParaRPr>
          </a:p>
        </p:txBody>
      </p:sp>
    </p:spTree>
  </p:cSld>
  <p:clrMapOvr>
    <a:masterClrMapping/>
  </p:clrMapOvr>
  <p:transition xmlns:p14="http://schemas.microsoft.com/office/powerpoint/2010/mai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Inline Elements…"/>
          <p:cNvSpPr txBox="1">
            <a:spLocks noGrp="1"/>
          </p:cNvSpPr>
          <p:nvPr>
            <p:ph type="title" idx="4294967295"/>
          </p:nvPr>
        </p:nvSpPr>
        <p:spPr>
          <a:xfrm>
            <a:off x="952500" y="457200"/>
            <a:ext cx="11099800" cy="2159000"/>
          </a:xfrm>
          <a:prstGeom prst="rect">
            <a:avLst/>
          </a:prstGeom>
        </p:spPr>
        <p:txBody>
          <a:bodyPr/>
          <a:lstStyle/>
          <a:p>
            <a:pPr>
              <a:defRPr sz="2400" b="0"/>
            </a:pPr>
            <a:r>
              <a:t>Inline Elements</a:t>
            </a:r>
          </a:p>
          <a:p>
            <a:pPr>
              <a:spcBef>
                <a:spcPts val="1200"/>
              </a:spcBef>
            </a:pPr>
            <a:r>
              <a:t>New Semantic Definitions for </a:t>
            </a:r>
            <a:br/>
            <a:r>
              <a:t>Old Presentational Inline Elements</a:t>
            </a:r>
          </a:p>
        </p:txBody>
      </p:sp>
      <p:sp>
        <p:nvSpPr>
          <p:cNvPr id="216" name="&lt;b&gt; &lt;/b&gt;  Phrases that need to stand out without added emphasis or importance (bold)…"/>
          <p:cNvSpPr txBox="1">
            <a:spLocks noGrp="1"/>
          </p:cNvSpPr>
          <p:nvPr>
            <p:ph type="body" idx="4294967295"/>
          </p:nvPr>
        </p:nvSpPr>
        <p:spPr>
          <a:xfrm>
            <a:off x="1190079" y="3289300"/>
            <a:ext cx="11280875" cy="5301754"/>
          </a:xfrm>
          <a:prstGeom prst="rect">
            <a:avLst/>
          </a:prstGeom>
        </p:spPr>
        <p:txBody>
          <a:bodyPr/>
          <a:lstStyle/>
          <a:p>
            <a:pPr marL="0" indent="0" defTabSz="519937">
              <a:spcBef>
                <a:spcPts val="3700"/>
              </a:spcBef>
              <a:buSzTx/>
              <a:buNone/>
              <a:defRPr sz="3204" b="1">
                <a:solidFill>
                  <a:schemeClr val="accent1"/>
                </a:solidFill>
                <a:latin typeface="Courier"/>
                <a:ea typeface="Courier"/>
                <a:cs typeface="Courier"/>
                <a:sym typeface="Courier"/>
              </a:defRPr>
            </a:pPr>
            <a:r>
              <a:rPr sz="2670"/>
              <a:t>&lt;b&gt; &lt;/b&gt;  </a:t>
            </a:r>
            <a:r>
              <a:rPr sz="2670" b="0">
                <a:solidFill>
                  <a:srgbClr val="53585F"/>
                </a:solidFill>
                <a:latin typeface="+mn-lt"/>
                <a:ea typeface="+mn-ea"/>
                <a:cs typeface="+mn-cs"/>
                <a:sym typeface="Helvetica Light"/>
              </a:rPr>
              <a:t>Phrases that need to stand out without added emphasis or importance (</a:t>
            </a:r>
            <a:r>
              <a:rPr sz="2670" b="0" i="1">
                <a:solidFill>
                  <a:srgbClr val="53585F"/>
                </a:solidFill>
                <a:latin typeface="+mj-lt"/>
                <a:ea typeface="+mj-ea"/>
                <a:cs typeface="+mj-cs"/>
                <a:sym typeface="Helvetica"/>
              </a:rPr>
              <a:t>bold</a:t>
            </a:r>
            <a:r>
              <a:rPr sz="2670" b="0">
                <a:solidFill>
                  <a:srgbClr val="53585F"/>
                </a:solidFill>
                <a:latin typeface="+mn-lt"/>
                <a:ea typeface="+mn-ea"/>
                <a:cs typeface="+mn-cs"/>
                <a:sym typeface="Helvetica Light"/>
              </a:rPr>
              <a:t>)</a:t>
            </a:r>
          </a:p>
          <a:p>
            <a:pPr marL="0" indent="0" defTabSz="519937">
              <a:spcBef>
                <a:spcPts val="3700"/>
              </a:spcBef>
              <a:buSzTx/>
              <a:buNone/>
              <a:defRPr sz="2670" b="1">
                <a:solidFill>
                  <a:schemeClr val="accent1"/>
                </a:solidFill>
                <a:latin typeface="Courier"/>
                <a:ea typeface="Courier"/>
                <a:cs typeface="Courier"/>
                <a:sym typeface="Courier"/>
              </a:defRPr>
            </a:pPr>
            <a:r>
              <a:t>&lt;i&gt; &lt;/i&gt;  </a:t>
            </a:r>
            <a:r>
              <a:rPr b="0">
                <a:solidFill>
                  <a:srgbClr val="53585F"/>
                </a:solidFill>
                <a:latin typeface="+mn-lt"/>
                <a:ea typeface="+mn-ea"/>
                <a:cs typeface="+mn-cs"/>
                <a:sym typeface="Helvetica Light"/>
              </a:rPr>
              <a:t>Phrases in a different voice or mood than the surrounding text (i</a:t>
            </a:r>
            <a:r>
              <a:rPr b="0" i="1">
                <a:solidFill>
                  <a:srgbClr val="53585F"/>
                </a:solidFill>
                <a:latin typeface="+mj-lt"/>
                <a:ea typeface="+mj-ea"/>
                <a:cs typeface="+mj-cs"/>
                <a:sym typeface="Helvetica"/>
              </a:rPr>
              <a:t>talic</a:t>
            </a:r>
            <a:r>
              <a:rPr b="0">
                <a:solidFill>
                  <a:srgbClr val="53585F"/>
                </a:solidFill>
                <a:latin typeface="+mn-lt"/>
                <a:ea typeface="+mn-ea"/>
                <a:cs typeface="+mn-cs"/>
                <a:sym typeface="Helvetica Light"/>
              </a:rPr>
              <a:t>)</a:t>
            </a:r>
            <a:endParaRPr b="0">
              <a:latin typeface="+mn-lt"/>
              <a:ea typeface="+mn-ea"/>
              <a:cs typeface="+mn-cs"/>
              <a:sym typeface="Helvetica Light"/>
            </a:endParaRPr>
          </a:p>
          <a:p>
            <a:pPr marL="0" indent="0" defTabSz="519937">
              <a:spcBef>
                <a:spcPts val="3700"/>
              </a:spcBef>
              <a:buSzTx/>
              <a:buNone/>
              <a:defRPr sz="2670" b="1">
                <a:solidFill>
                  <a:schemeClr val="accent1"/>
                </a:solidFill>
                <a:latin typeface="Courier"/>
                <a:ea typeface="Courier"/>
                <a:cs typeface="Courier"/>
                <a:sym typeface="Courier"/>
              </a:defRPr>
            </a:pPr>
            <a:r>
              <a:t>&lt;s&gt; &lt;/s&gt;  </a:t>
            </a:r>
            <a:r>
              <a:rPr b="0">
                <a:solidFill>
                  <a:srgbClr val="53585F"/>
                </a:solidFill>
                <a:latin typeface="+mn-lt"/>
                <a:ea typeface="+mn-ea"/>
                <a:cs typeface="+mn-cs"/>
                <a:sym typeface="Helvetica Light"/>
              </a:rPr>
              <a:t>Text that is incorrect (</a:t>
            </a:r>
            <a:r>
              <a:rPr b="0" i="1">
                <a:solidFill>
                  <a:srgbClr val="53585F"/>
                </a:solidFill>
                <a:latin typeface="+mj-lt"/>
                <a:ea typeface="+mj-ea"/>
                <a:cs typeface="+mj-cs"/>
                <a:sym typeface="Helvetica"/>
              </a:rPr>
              <a:t>strike-through</a:t>
            </a:r>
            <a:r>
              <a:rPr b="0">
                <a:solidFill>
                  <a:srgbClr val="53585F"/>
                </a:solidFill>
                <a:latin typeface="+mn-lt"/>
                <a:ea typeface="+mn-ea"/>
                <a:cs typeface="+mn-cs"/>
                <a:sym typeface="Helvetica Light"/>
              </a:rPr>
              <a:t>)</a:t>
            </a:r>
          </a:p>
          <a:p>
            <a:pPr marL="0" indent="0" defTabSz="519937">
              <a:spcBef>
                <a:spcPts val="3700"/>
              </a:spcBef>
              <a:buSzTx/>
              <a:buNone/>
              <a:defRPr sz="2670" b="1">
                <a:solidFill>
                  <a:schemeClr val="accent1"/>
                </a:solidFill>
                <a:latin typeface="Courier"/>
                <a:ea typeface="Courier"/>
                <a:cs typeface="Courier"/>
                <a:sym typeface="Courier"/>
              </a:defRPr>
            </a:pPr>
            <a:r>
              <a:t>&lt;u&gt; &lt;/u&gt;  </a:t>
            </a:r>
            <a:r>
              <a:rPr b="0">
                <a:solidFill>
                  <a:srgbClr val="53585F"/>
                </a:solidFill>
                <a:latin typeface="+mn-lt"/>
                <a:ea typeface="+mn-ea"/>
                <a:cs typeface="+mn-cs"/>
                <a:sym typeface="Helvetica Light"/>
              </a:rPr>
              <a:t>Underlined text, when underlining has semantic purpose</a:t>
            </a:r>
          </a:p>
          <a:p>
            <a:pPr marL="0" indent="0" defTabSz="519937">
              <a:spcBef>
                <a:spcPts val="3700"/>
              </a:spcBef>
              <a:buSzTx/>
              <a:buNone/>
              <a:defRPr sz="2670" b="1">
                <a:solidFill>
                  <a:schemeClr val="accent1"/>
                </a:solidFill>
                <a:latin typeface="Courier"/>
                <a:ea typeface="Courier"/>
                <a:cs typeface="Courier"/>
                <a:sym typeface="Courier"/>
              </a:defRPr>
            </a:pPr>
            <a:r>
              <a:t>&lt;small&gt; &lt;/small&gt; </a:t>
            </a:r>
            <a:r>
              <a:rPr b="0">
                <a:solidFill>
                  <a:srgbClr val="53585F"/>
                </a:solidFill>
                <a:latin typeface="+mn-lt"/>
                <a:ea typeface="+mn-ea"/>
                <a:cs typeface="+mn-cs"/>
                <a:sym typeface="Helvetica Light"/>
              </a:rPr>
              <a:t>Addendum or side note (</a:t>
            </a:r>
            <a:r>
              <a:rPr b="0" i="1">
                <a:solidFill>
                  <a:srgbClr val="53585F"/>
                </a:solidFill>
                <a:latin typeface="+mj-lt"/>
                <a:ea typeface="+mj-ea"/>
                <a:cs typeface="+mj-cs"/>
                <a:sym typeface="Helvetica"/>
              </a:rPr>
              <a:t>smaller text size</a:t>
            </a:r>
            <a:r>
              <a:rPr b="0">
                <a:solidFill>
                  <a:srgbClr val="53585F"/>
                </a:solidFill>
                <a:latin typeface="+mn-lt"/>
                <a:ea typeface="+mn-ea"/>
                <a:cs typeface="+mn-cs"/>
                <a:sym typeface="Helvetica Light"/>
              </a:rPr>
              <a:t>)</a:t>
            </a:r>
          </a:p>
        </p:txBody>
      </p:sp>
    </p:spTree>
  </p:cSld>
  <p:clrMapOvr>
    <a:masterClrMapping/>
  </p:clrMapOvr>
  <p:transition xmlns:p14="http://schemas.microsoft.com/office/powerpoint/2010/mai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Highlighted Text</a:t>
            </a:r>
          </a:p>
        </p:txBody>
      </p:sp>
      <p:sp>
        <p:nvSpPr>
          <p:cNvPr id="219" name="&lt;mark&gt; &lt;/mark&gt;…"/>
          <p:cNvSpPr txBox="1">
            <a:spLocks noGrp="1"/>
          </p:cNvSpPr>
          <p:nvPr>
            <p:ph type="body" sz="half" idx="4294967295"/>
          </p:nvPr>
        </p:nvSpPr>
        <p:spPr>
          <a:xfrm>
            <a:off x="786606" y="2400300"/>
            <a:ext cx="11431589" cy="3416003"/>
          </a:xfrm>
          <a:prstGeom prst="rect">
            <a:avLst/>
          </a:prstGeom>
        </p:spPr>
        <p:txBody>
          <a:bodyPr anchor="t"/>
          <a:lstStyle/>
          <a:p>
            <a:pPr marL="0" indent="0" algn="ctr" defTabSz="543305">
              <a:spcBef>
                <a:spcPts val="3900"/>
              </a:spcBef>
              <a:buSzTx/>
              <a:buNone/>
              <a:defRPr sz="2790" b="1">
                <a:solidFill>
                  <a:schemeClr val="accent1"/>
                </a:solidFill>
                <a:latin typeface="Courier"/>
                <a:ea typeface="Courier"/>
                <a:cs typeface="Courier"/>
                <a:sym typeface="Courier"/>
              </a:defRPr>
            </a:pPr>
            <a:r>
              <a:t>&lt;mark&gt; &lt;/mark&gt;</a:t>
            </a:r>
          </a:p>
          <a:p>
            <a:pPr marL="0" indent="0" defTabSz="543305">
              <a:spcBef>
                <a:spcPts val="2700"/>
              </a:spcBef>
              <a:buSzTx/>
              <a:buNone/>
              <a:defRPr sz="2790"/>
            </a:pPr>
            <a:r>
              <a:t>For phrases that may be particularly relevant to the reader (for example, when displaying search results):</a:t>
            </a:r>
          </a:p>
          <a:p>
            <a:pPr marL="425195" marR="425195" indent="0" defTabSz="425195">
              <a:spcBef>
                <a:spcPts val="3900"/>
              </a:spcBef>
              <a:buSzTx/>
              <a:buNone/>
              <a:defRPr sz="2232">
                <a:solidFill>
                  <a:srgbClr val="000000"/>
                </a:solidFill>
                <a:latin typeface="Courier"/>
                <a:ea typeface="Courier"/>
                <a:cs typeface="Courier"/>
                <a:sym typeface="Courier"/>
              </a:defRPr>
            </a:pPr>
            <a:r>
              <a:t>&lt;p&gt; ... PART I. ADMINISTRATION OF THE GOVERNMENT. TITLE IX. TAXATION. CHAPTER 65C. MASS. </a:t>
            </a:r>
            <a:r>
              <a:rPr b="1">
                <a:solidFill>
                  <a:schemeClr val="accent4">
                    <a:hueOff val="384618"/>
                    <a:satOff val="3869"/>
                    <a:lumOff val="5802"/>
                  </a:schemeClr>
                </a:solidFill>
              </a:rPr>
              <a:t>&lt;mark&gt;</a:t>
            </a:r>
            <a:r>
              <a:t>ESTATE TAX</a:t>
            </a:r>
            <a:r>
              <a:rPr b="1">
                <a:solidFill>
                  <a:schemeClr val="accent4">
                    <a:hueOff val="384618"/>
                    <a:satOff val="3869"/>
                    <a:lumOff val="5802"/>
                  </a:schemeClr>
                </a:solidFill>
              </a:rPr>
              <a:t>&lt;/mark&gt;</a:t>
            </a:r>
            <a:r>
              <a:t>. Chapter 65C: Sect. 2. Computation of </a:t>
            </a:r>
            <a:r>
              <a:rPr b="1">
                <a:solidFill>
                  <a:schemeClr val="accent4">
                    <a:hueOff val="384618"/>
                    <a:satOff val="3869"/>
                    <a:lumOff val="5802"/>
                  </a:schemeClr>
                </a:solidFill>
              </a:rPr>
              <a:t>&lt;mark&gt;</a:t>
            </a:r>
            <a:r>
              <a:t>estate tax</a:t>
            </a:r>
            <a:r>
              <a:rPr b="1">
                <a:solidFill>
                  <a:schemeClr val="accent4">
                    <a:hueOff val="384618"/>
                    <a:satOff val="3869"/>
                    <a:lumOff val="5802"/>
                  </a:schemeClr>
                </a:solidFill>
              </a:rPr>
              <a:t>&lt;/mark&gt;</a:t>
            </a:r>
            <a:r>
              <a:t>.&lt;/p&gt; </a:t>
            </a:r>
          </a:p>
        </p:txBody>
      </p:sp>
      <p:pic>
        <p:nvPicPr>
          <p:cNvPr id="220" name="lwd5_0513-green.png" descr="lwd5_0513-green.png"/>
          <p:cNvPicPr>
            <a:picLocks noChangeAspect="1"/>
          </p:cNvPicPr>
          <p:nvPr/>
        </p:nvPicPr>
        <p:blipFill>
          <a:blip r:embed="rId2">
            <a:extLst/>
          </a:blip>
          <a:stretch>
            <a:fillRect/>
          </a:stretch>
        </p:blipFill>
        <p:spPr>
          <a:xfrm>
            <a:off x="0" y="6395118"/>
            <a:ext cx="13004800" cy="2965801"/>
          </a:xfrm>
          <a:prstGeom prst="rect">
            <a:avLst/>
          </a:prstGeom>
          <a:ln w="12700">
            <a:miter lim="400000"/>
          </a:ln>
        </p:spPr>
      </p:pic>
    </p:spTree>
  </p:cSld>
  <p:clrMapOvr>
    <a:masterClrMapping/>
  </p:clrMapOvr>
  <p:transition xmlns:p14="http://schemas.microsoft.com/office/powerpoint/2010/mai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Dates and Times</a:t>
            </a:r>
          </a:p>
        </p:txBody>
      </p:sp>
      <p:sp>
        <p:nvSpPr>
          <p:cNvPr id="223" name="&lt;time&gt; &lt;/time&gt;…"/>
          <p:cNvSpPr txBox="1">
            <a:spLocks noGrp="1"/>
          </p:cNvSpPr>
          <p:nvPr>
            <p:ph type="body" sz="half" idx="4294967295"/>
          </p:nvPr>
        </p:nvSpPr>
        <p:spPr>
          <a:xfrm>
            <a:off x="1094009" y="2362200"/>
            <a:ext cx="10816781" cy="3416003"/>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&lt;time&gt; &lt;/time&gt;</a:t>
            </a:r>
          </a:p>
          <a:p>
            <a:pPr marL="0" indent="0">
              <a:spcBef>
                <a:spcPts val="3000"/>
              </a:spcBef>
              <a:buSzTx/>
              <a:buNone/>
              <a:defRPr sz="3000"/>
            </a:pPr>
            <a:r>
              <a:t>Provides machine-readable equivalents for dates and times. </a:t>
            </a:r>
            <a:br/>
            <a:r>
              <a:t>The </a:t>
            </a:r>
            <a:r>
              <a:rPr b="1">
                <a:solidFill>
                  <a:schemeClr val="accent1"/>
                </a:solidFill>
                <a:latin typeface="Courier"/>
                <a:ea typeface="Courier"/>
                <a:cs typeface="Courier"/>
                <a:sym typeface="Courier"/>
              </a:rPr>
              <a:t>datetime</a:t>
            </a:r>
            <a:r>
              <a:t> attribute specifies the date/time information in a standardized time format:</a:t>
            </a:r>
          </a:p>
          <a:p>
            <a:pPr marL="457200" marR="457200" indent="0" defTabSz="457200">
              <a:spcBef>
                <a:spcPts val="2400"/>
              </a:spcBef>
              <a:buSzTx/>
              <a:buNone/>
              <a:defRPr sz="2400">
                <a:solidFill>
                  <a:srgbClr val="000000"/>
                </a:solidFill>
                <a:latin typeface="Courier"/>
                <a:ea typeface="Courier"/>
                <a:cs typeface="Courier"/>
                <a:sym typeface="Courier"/>
              </a:defRPr>
            </a:pPr>
            <a:r>
              <a:rPr b="1">
                <a:solidFill>
                  <a:schemeClr val="accent4">
                    <a:hueOff val="384618"/>
                    <a:satOff val="3869"/>
                    <a:lumOff val="5802"/>
                  </a:schemeClr>
                </a:solidFill>
              </a:rPr>
              <a:t>&lt;time</a:t>
            </a:r>
            <a:r>
              <a:rPr>
                <a:solidFill>
                  <a:schemeClr val="accent4">
                    <a:hueOff val="384618"/>
                    <a:satOff val="3869"/>
                    <a:lumOff val="5802"/>
                  </a:schemeClr>
                </a:solidFill>
              </a:rPr>
              <a:t> datetime="1970-09-05T01:11:00"&gt;</a:t>
            </a:r>
            <a:r>
              <a:t>Sept.5, 1970, 1:11a.m.</a:t>
            </a:r>
            <a:r>
              <a:rPr b="1">
                <a:solidFill>
                  <a:schemeClr val="accent4">
                    <a:hueOff val="384618"/>
                    <a:satOff val="3869"/>
                    <a:lumOff val="5802"/>
                  </a:schemeClr>
                </a:solidFill>
              </a:rPr>
              <a:t>&lt;/time&gt;</a:t>
            </a:r>
          </a:p>
        </p:txBody>
      </p:sp>
      <p:pic>
        <p:nvPicPr>
          <p:cNvPr id="224" name="lwd5_0514-timesyntax.png" descr="lwd5_0514-timesyntax.png"/>
          <p:cNvPicPr>
            <a:picLocks noChangeAspect="1"/>
          </p:cNvPicPr>
          <p:nvPr/>
        </p:nvPicPr>
        <p:blipFill>
          <a:blip r:embed="rId2">
            <a:extLst/>
          </a:blip>
          <a:stretch>
            <a:fillRect/>
          </a:stretch>
        </p:blipFill>
        <p:spPr>
          <a:xfrm>
            <a:off x="2679700" y="5943600"/>
            <a:ext cx="7416800" cy="3048000"/>
          </a:xfrm>
          <a:prstGeom prst="rect">
            <a:avLst/>
          </a:prstGeom>
          <a:ln w="12700">
            <a:miter lim="400000"/>
          </a:ln>
        </p:spPr>
      </p:pic>
    </p:spTree>
  </p:cSld>
  <p:clrMapOvr>
    <a:masterClrMapping/>
  </p:clrMapOvr>
  <p:transition xmlns:p14="http://schemas.microsoft.com/office/powerpoint/2010/mai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Machine-Readable Information</a:t>
            </a:r>
          </a:p>
        </p:txBody>
      </p:sp>
      <p:sp>
        <p:nvSpPr>
          <p:cNvPr id="227" name="&lt;data&gt; &lt;/data&gt;…"/>
          <p:cNvSpPr txBox="1">
            <a:spLocks noGrp="1"/>
          </p:cNvSpPr>
          <p:nvPr>
            <p:ph type="body" sz="half" idx="4294967295"/>
          </p:nvPr>
        </p:nvSpPr>
        <p:spPr>
          <a:xfrm>
            <a:off x="1141089" y="2360488"/>
            <a:ext cx="10816781" cy="4329758"/>
          </a:xfrm>
          <a:prstGeom prst="rect">
            <a:avLst/>
          </a:prstGeom>
        </p:spPr>
        <p:txBody>
          <a:bodyPr/>
          <a:lstStyle/>
          <a:p>
            <a:pPr marL="0" indent="0" algn="ctr" defTabSz="572516">
              <a:spcBef>
                <a:spcPts val="4100"/>
              </a:spcBef>
              <a:buSzTx/>
              <a:buNone/>
              <a:defRPr sz="2940" b="1">
                <a:solidFill>
                  <a:schemeClr val="accent1"/>
                </a:solidFill>
                <a:latin typeface="Courier"/>
                <a:ea typeface="Courier"/>
                <a:cs typeface="Courier"/>
                <a:sym typeface="Courier"/>
              </a:defRPr>
            </a:pPr>
            <a:r>
              <a:t>&lt;data&gt; &lt;/data&gt;</a:t>
            </a:r>
          </a:p>
          <a:p>
            <a:pPr marL="0" indent="0" defTabSz="572516">
              <a:spcBef>
                <a:spcPts val="2900"/>
              </a:spcBef>
              <a:buSzTx/>
              <a:buNone/>
              <a:defRPr sz="2940"/>
            </a:pPr>
            <a:r>
              <a:t>Helps computers make sense of content. </a:t>
            </a:r>
          </a:p>
          <a:p>
            <a:pPr marL="0" indent="0" defTabSz="572516">
              <a:spcBef>
                <a:spcPts val="2900"/>
              </a:spcBef>
              <a:buSzTx/>
              <a:buNone/>
              <a:defRPr sz="2940"/>
            </a:pPr>
            <a:r>
              <a:t>The </a:t>
            </a:r>
            <a:r>
              <a:rPr b="1">
                <a:solidFill>
                  <a:schemeClr val="accent1"/>
                </a:solidFill>
                <a:latin typeface="Courier"/>
                <a:ea typeface="Courier"/>
                <a:cs typeface="Courier"/>
                <a:sym typeface="Courier"/>
              </a:rPr>
              <a:t>value</a:t>
            </a:r>
            <a:r>
              <a:t> attribute provides the machine-readable information.</a:t>
            </a:r>
          </a:p>
          <a:p>
            <a:pPr marL="448055" marR="448055" indent="0" defTabSz="448055">
              <a:spcBef>
                <a:spcPts val="4100"/>
              </a:spcBef>
              <a:buSzTx/>
              <a:buNone/>
              <a:defRPr sz="2352">
                <a:solidFill>
                  <a:srgbClr val="FAA757"/>
                </a:solidFill>
                <a:latin typeface="Courier"/>
                <a:ea typeface="Courier"/>
                <a:cs typeface="Courier"/>
                <a:sym typeface="Courier"/>
              </a:defRPr>
            </a:pPr>
            <a:r>
              <a:rPr b="1">
                <a:solidFill>
                  <a:schemeClr val="accent4">
                    <a:hueOff val="384618"/>
                    <a:satOff val="3869"/>
                    <a:lumOff val="5802"/>
                  </a:schemeClr>
                </a:solidFill>
              </a:rPr>
              <a:t>&lt;data</a:t>
            </a:r>
            <a:r>
              <a:rPr>
                <a:solidFill>
                  <a:schemeClr val="accent4">
                    <a:hueOff val="384618"/>
                    <a:satOff val="3869"/>
                    <a:lumOff val="5802"/>
                  </a:schemeClr>
                </a:solidFill>
              </a:rPr>
              <a:t> value="12"&gt;</a:t>
            </a:r>
            <a:r>
              <a:rPr>
                <a:solidFill>
                  <a:srgbClr val="000000"/>
                </a:solidFill>
              </a:rPr>
              <a:t>Twelve</a:t>
            </a:r>
            <a:r>
              <a:rPr b="1">
                <a:solidFill>
                  <a:schemeClr val="accent4">
                    <a:hueOff val="384618"/>
                    <a:satOff val="3869"/>
                    <a:lumOff val="5802"/>
                  </a:schemeClr>
                </a:solidFill>
              </a:rPr>
              <a:t>&lt;/data&gt;</a:t>
            </a:r>
          </a:p>
          <a:p>
            <a:pPr marL="448055" marR="448055" indent="0" defTabSz="448055">
              <a:spcBef>
                <a:spcPts val="2300"/>
              </a:spcBef>
              <a:buSzTx/>
              <a:buNone/>
              <a:defRPr sz="2352">
                <a:solidFill>
                  <a:srgbClr val="FAA757"/>
                </a:solidFill>
                <a:latin typeface="Courier"/>
                <a:ea typeface="Courier"/>
                <a:cs typeface="Courier"/>
                <a:sym typeface="Courier"/>
              </a:defRPr>
            </a:pPr>
            <a:r>
              <a:rPr b="1">
                <a:solidFill>
                  <a:schemeClr val="accent4">
                    <a:hueOff val="384618"/>
                    <a:satOff val="3869"/>
                    <a:lumOff val="5802"/>
                  </a:schemeClr>
                </a:solidFill>
              </a:rPr>
              <a:t>&lt;data</a:t>
            </a:r>
            <a:r>
              <a:rPr>
                <a:solidFill>
                  <a:schemeClr val="accent4">
                    <a:hueOff val="384618"/>
                    <a:satOff val="3869"/>
                    <a:lumOff val="5802"/>
                  </a:schemeClr>
                </a:solidFill>
              </a:rPr>
              <a:t> value="978-1-449-39319-9"</a:t>
            </a:r>
            <a:r>
              <a:rPr b="1">
                <a:solidFill>
                  <a:schemeClr val="accent4">
                    <a:hueOff val="384618"/>
                    <a:satOff val="3869"/>
                    <a:lumOff val="5802"/>
                  </a:schemeClr>
                </a:solidFill>
              </a:rPr>
              <a:t>&gt;</a:t>
            </a:r>
            <a:r>
              <a:rPr>
                <a:solidFill>
                  <a:srgbClr val="000000"/>
                </a:solidFill>
              </a:rPr>
              <a:t>CSS: The Definitive Guide</a:t>
            </a:r>
            <a:r>
              <a:rPr b="1">
                <a:solidFill>
                  <a:schemeClr val="accent4">
                    <a:hueOff val="384618"/>
                    <a:satOff val="3869"/>
                    <a:lumOff val="5802"/>
                  </a:schemeClr>
                </a:solidFill>
              </a:rPr>
              <a:t>&lt;/data&gt;</a:t>
            </a:r>
          </a:p>
        </p:txBody>
      </p:sp>
    </p:spTree>
  </p:cSld>
  <p:clrMapOvr>
    <a:masterClrMapping/>
  </p:clrMapOvr>
  <p:transition xmlns:p14="http://schemas.microsoft.com/office/powerpoint/2010/mai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Inline Elements…"/>
          <p:cNvSpPr txBox="1">
            <a:spLocks noGrp="1"/>
          </p:cNvSpPr>
          <p:nvPr>
            <p:ph type="title" idx="4294967295"/>
          </p:nvPr>
        </p:nvSpPr>
        <p:spPr>
          <a:prstGeom prst="rect">
            <a:avLst/>
          </a:prstGeom>
        </p:spPr>
        <p:txBody>
          <a:bodyPr/>
          <a:lstStyle/>
          <a:p>
            <a:pPr>
              <a:defRPr sz="2400" b="0"/>
            </a:pPr>
            <a:r>
              <a:t>Inline Elements</a:t>
            </a:r>
          </a:p>
          <a:p>
            <a:pPr>
              <a:spcBef>
                <a:spcPts val="1200"/>
              </a:spcBef>
            </a:pPr>
            <a:r>
              <a:t>Inserted and Deleted Content</a:t>
            </a:r>
          </a:p>
        </p:txBody>
      </p:sp>
      <p:sp>
        <p:nvSpPr>
          <p:cNvPr id="230" name="&lt;ins&gt; &lt;/ins&gt;…"/>
          <p:cNvSpPr txBox="1">
            <a:spLocks noGrp="1"/>
          </p:cNvSpPr>
          <p:nvPr>
            <p:ph type="body" sz="half" idx="4294967295"/>
          </p:nvPr>
        </p:nvSpPr>
        <p:spPr>
          <a:xfrm>
            <a:off x="939800" y="2354882"/>
            <a:ext cx="11099800" cy="4367065"/>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&lt;ins&gt; &lt;/ins&gt;</a:t>
            </a:r>
          </a:p>
          <a:p>
            <a:pPr marL="0" indent="0" algn="ctr">
              <a:spcBef>
                <a:spcPts val="1200"/>
              </a:spcBef>
              <a:buSzTx/>
              <a:buNone/>
              <a:defRPr sz="3000" b="1">
                <a:solidFill>
                  <a:schemeClr val="accent1"/>
                </a:solidFill>
                <a:latin typeface="Courier"/>
                <a:ea typeface="Courier"/>
                <a:cs typeface="Courier"/>
                <a:sym typeface="Courier"/>
              </a:defRPr>
            </a:pPr>
            <a:r>
              <a:t>&lt;del&gt; &lt;/del&gt;</a:t>
            </a:r>
          </a:p>
          <a:p>
            <a:pPr marL="0" indent="0">
              <a:spcBef>
                <a:spcPts val="3000"/>
              </a:spcBef>
              <a:buSzTx/>
              <a:buNone/>
              <a:defRPr sz="3000"/>
            </a:pPr>
            <a:r>
              <a:t>Markup for edits indicating parts of a document that have been inserted or deleted:</a:t>
            </a:r>
          </a:p>
          <a:p>
            <a:pPr marL="457200" marR="457200" indent="0" defTabSz="457200">
              <a:buSzTx/>
              <a:buNone/>
              <a:defRPr sz="2400">
                <a:solidFill>
                  <a:srgbClr val="000000"/>
                </a:solidFill>
                <a:latin typeface="Courier"/>
                <a:ea typeface="Courier"/>
                <a:cs typeface="Courier"/>
                <a:sym typeface="Courier"/>
              </a:defRPr>
            </a:pPr>
            <a:r>
              <a:t>Chief Executive Officer: </a:t>
            </a:r>
            <a:r>
              <a:rPr b="1">
                <a:solidFill>
                  <a:schemeClr val="accent4">
                    <a:hueOff val="384618"/>
                    <a:satOff val="3869"/>
                    <a:lumOff val="5802"/>
                  </a:schemeClr>
                </a:solidFill>
              </a:rPr>
              <a:t>&lt;del</a:t>
            </a:r>
            <a:r>
              <a:rPr>
                <a:solidFill>
                  <a:schemeClr val="accent4">
                    <a:hueOff val="384618"/>
                    <a:satOff val="3869"/>
                    <a:lumOff val="5802"/>
                  </a:schemeClr>
                </a:solidFill>
              </a:rPr>
              <a:t> title="retired"</a:t>
            </a:r>
            <a:r>
              <a:rPr b="1">
                <a:solidFill>
                  <a:schemeClr val="accent4">
                    <a:hueOff val="384618"/>
                    <a:satOff val="3869"/>
                    <a:lumOff val="5802"/>
                  </a:schemeClr>
                </a:solidFill>
              </a:rPr>
              <a:t>&gt;</a:t>
            </a:r>
            <a:r>
              <a:t>Peter Pan</a:t>
            </a:r>
            <a:r>
              <a:rPr b="1">
                <a:solidFill>
                  <a:schemeClr val="accent4">
                    <a:hueOff val="384618"/>
                    <a:satOff val="3869"/>
                    <a:lumOff val="5802"/>
                  </a:schemeClr>
                </a:solidFill>
              </a:rPr>
              <a:t>&lt;/del&gt;&lt;ins&gt;</a:t>
            </a:r>
            <a:r>
              <a:t>Pippi Longstocking</a:t>
            </a:r>
            <a:r>
              <a:rPr b="1">
                <a:solidFill>
                  <a:schemeClr val="accent4">
                    <a:hueOff val="384618"/>
                    <a:satOff val="3869"/>
                    <a:lumOff val="5802"/>
                  </a:schemeClr>
                </a:solidFill>
              </a:rPr>
              <a:t>&lt;/ins&gt;</a:t>
            </a:r>
          </a:p>
        </p:txBody>
      </p:sp>
    </p:spTree>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Paragraphs"/>
          <p:cNvSpPr txBox="1">
            <a:spLocks noGrp="1"/>
          </p:cNvSpPr>
          <p:nvPr>
            <p:ph type="title"/>
          </p:nvPr>
        </p:nvSpPr>
        <p:spPr>
          <a:prstGeom prst="rect">
            <a:avLst/>
          </a:prstGeom>
        </p:spPr>
        <p:txBody>
          <a:bodyPr/>
          <a:lstStyle/>
          <a:p>
            <a:r>
              <a:t>Paragraphs</a:t>
            </a:r>
          </a:p>
        </p:txBody>
      </p:sp>
      <p:sp>
        <p:nvSpPr>
          <p:cNvPr id="92" name="&lt;p&gt; &lt;/p&gt;…"/>
          <p:cNvSpPr txBox="1">
            <a:spLocks noGrp="1"/>
          </p:cNvSpPr>
          <p:nvPr>
            <p:ph type="body" sz="quarter" idx="1"/>
          </p:nvPr>
        </p:nvSpPr>
        <p:spPr>
          <a:xfrm>
            <a:off x="952500" y="2159000"/>
            <a:ext cx="11099800" cy="1528813"/>
          </a:xfrm>
          <a:prstGeom prst="rect">
            <a:avLst/>
          </a:prstGeom>
        </p:spPr>
        <p:txBody>
          <a:bodyPr/>
          <a:lstStyle/>
          <a:p>
            <a:pPr marL="0" indent="0" algn="ctr" defTabSz="560831">
              <a:spcBef>
                <a:spcPts val="4000"/>
              </a:spcBef>
              <a:buSzTx/>
              <a:buNone/>
              <a:defRPr sz="2880" b="1">
                <a:solidFill>
                  <a:schemeClr val="accent1"/>
                </a:solidFill>
                <a:latin typeface="Courier"/>
                <a:ea typeface="Courier"/>
                <a:cs typeface="Courier"/>
                <a:sym typeface="Courier"/>
              </a:defRPr>
            </a:pPr>
            <a:r>
              <a:t>&lt;p&gt; &lt;/p&gt;</a:t>
            </a:r>
          </a:p>
          <a:p>
            <a:pPr marL="0" indent="0" algn="ctr" defTabSz="560831">
              <a:spcBef>
                <a:spcPts val="2300"/>
              </a:spcBef>
              <a:buSzTx/>
              <a:buNone/>
              <a:defRPr sz="2880"/>
            </a:pPr>
            <a:r>
              <a:t>Paragraphs are the most rudimentary elements in a text document.</a:t>
            </a:r>
          </a:p>
        </p:txBody>
      </p:sp>
      <p:sp>
        <p:nvSpPr>
          <p:cNvPr id="93" name="&lt;p&gt;Serif typefaces have small slabs at the ends of letter strokes. In general, serif fonts can make large amounts of text easier to read.&lt;/p&gt;…"/>
          <p:cNvSpPr txBox="1"/>
          <p:nvPr/>
        </p:nvSpPr>
        <p:spPr>
          <a:xfrm>
            <a:off x="948109" y="4333428"/>
            <a:ext cx="11202741" cy="37211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200" marR="457200" algn="just" defTabSz="457200">
              <a:spcBef>
                <a:spcPts val="1200"/>
              </a:spcBef>
              <a:defRPr sz="2400">
                <a:latin typeface="Courier"/>
                <a:ea typeface="Courier"/>
                <a:cs typeface="Courier"/>
                <a:sym typeface="Courier"/>
              </a:defRPr>
            </a:pPr>
            <a:r>
              <a:rPr b="1">
                <a:solidFill>
                  <a:schemeClr val="accent4">
                    <a:hueOff val="384618"/>
                    <a:satOff val="3869"/>
                    <a:lumOff val="5802"/>
                  </a:schemeClr>
                </a:solidFill>
              </a:rPr>
              <a:t>&lt;p&gt;</a:t>
            </a:r>
            <a:r>
              <a:t>Serif typefaces have small slabs at the ends of letter strokes. In general, serif fonts can make large amounts of text easier to read.</a:t>
            </a:r>
            <a:r>
              <a:rPr b="1">
                <a:solidFill>
                  <a:schemeClr val="accent4">
                    <a:hueOff val="384618"/>
                    <a:satOff val="3869"/>
                    <a:lumOff val="5802"/>
                  </a:schemeClr>
                </a:solidFill>
              </a:rPr>
              <a:t>&lt;/p&gt;</a:t>
            </a:r>
            <a:endParaRPr b="1">
              <a:solidFill>
                <a:schemeClr val="accent1"/>
              </a:solidFill>
            </a:endParaRPr>
          </a:p>
          <a:p>
            <a:pPr marL="457200" marR="457200" algn="just" defTabSz="457200">
              <a:spcBef>
                <a:spcPts val="1200"/>
              </a:spcBef>
              <a:defRPr sz="2400">
                <a:latin typeface="Courier"/>
                <a:ea typeface="Courier"/>
                <a:cs typeface="Courier"/>
                <a:sym typeface="Courier"/>
              </a:defRPr>
            </a:pPr>
            <a:endParaRPr b="1">
              <a:solidFill>
                <a:schemeClr val="accent1"/>
              </a:solidFill>
            </a:endParaRPr>
          </a:p>
          <a:p>
            <a:pPr marL="457200" marR="457200" algn="just" defTabSz="457200">
              <a:spcBef>
                <a:spcPts val="1200"/>
              </a:spcBef>
              <a:defRPr sz="2400">
                <a:latin typeface="Courier"/>
                <a:ea typeface="Courier"/>
                <a:cs typeface="Courier"/>
                <a:sym typeface="Courier"/>
              </a:defRPr>
            </a:pPr>
            <a:r>
              <a:rPr b="1">
                <a:solidFill>
                  <a:schemeClr val="accent4">
                    <a:hueOff val="384618"/>
                    <a:satOff val="3869"/>
                    <a:lumOff val="5802"/>
                  </a:schemeClr>
                </a:solidFill>
              </a:rPr>
              <a:t>&lt;p&gt;</a:t>
            </a:r>
            <a:r>
              <a:t>Sans-serif fonts do not have serif slabs; their strokes are square on the end. Helvetica and Arial are examples of sans-serif fonts. In general, sans-serif fonts appear sleeker and more modern.</a:t>
            </a:r>
            <a:r>
              <a:rPr b="1">
                <a:solidFill>
                  <a:schemeClr val="accent4">
                    <a:hueOff val="384618"/>
                    <a:satOff val="3869"/>
                    <a:lumOff val="5802"/>
                  </a:schemeClr>
                </a:solidFill>
              </a:rPr>
              <a:t>&lt;/p&gt;</a:t>
            </a:r>
          </a:p>
        </p:txBody>
      </p:sp>
    </p:spTree>
  </p:cSld>
  <p:clrMapOvr>
    <a:masterClrMapping/>
  </p:clrMapOvr>
  <p:transition xmlns:p14="http://schemas.microsoft.com/office/powerpoint/2010/mai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Generic Elements"/>
          <p:cNvSpPr txBox="1">
            <a:spLocks noGrp="1"/>
          </p:cNvSpPr>
          <p:nvPr>
            <p:ph type="title"/>
          </p:nvPr>
        </p:nvSpPr>
        <p:spPr>
          <a:prstGeom prst="rect">
            <a:avLst/>
          </a:prstGeom>
        </p:spPr>
        <p:txBody>
          <a:bodyPr/>
          <a:lstStyle/>
          <a:p>
            <a:r>
              <a:t>Generic Elements</a:t>
            </a:r>
          </a:p>
        </p:txBody>
      </p:sp>
      <p:sp>
        <p:nvSpPr>
          <p:cNvPr id="233" name="&lt;div&gt; &lt;/div&gt;…"/>
          <p:cNvSpPr txBox="1">
            <a:spLocks noGrp="1"/>
          </p:cNvSpPr>
          <p:nvPr>
            <p:ph type="body" idx="1"/>
          </p:nvPr>
        </p:nvSpPr>
        <p:spPr>
          <a:xfrm>
            <a:off x="952500" y="2362621"/>
            <a:ext cx="11099800" cy="5702103"/>
          </a:xfrm>
          <a:prstGeom prst="rect">
            <a:avLst/>
          </a:prstGeom>
        </p:spPr>
        <p:txBody>
          <a:bodyPr anchor="t"/>
          <a:lstStyle/>
          <a:p>
            <a:pPr marL="0" indent="0" algn="ctr">
              <a:buSzTx/>
              <a:buNone/>
              <a:defRPr sz="3000" b="1">
                <a:solidFill>
                  <a:schemeClr val="accent1"/>
                </a:solidFill>
                <a:latin typeface="Courier"/>
                <a:ea typeface="Courier"/>
                <a:cs typeface="Courier"/>
                <a:sym typeface="Courier"/>
              </a:defRPr>
            </a:pPr>
            <a:r>
              <a:t>&lt;div&gt; &lt;/div&gt;</a:t>
            </a:r>
          </a:p>
          <a:p>
            <a:pPr marL="0" indent="0" algn="ctr">
              <a:spcBef>
                <a:spcPts val="0"/>
              </a:spcBef>
              <a:buSzTx/>
              <a:buNone/>
              <a:defRPr sz="3000"/>
            </a:pPr>
            <a:r>
              <a:t>Indicates division of content (generally block-level)</a:t>
            </a:r>
          </a:p>
          <a:p>
            <a:pPr marL="0" indent="0" algn="ctr">
              <a:spcBef>
                <a:spcPts val="3000"/>
              </a:spcBef>
              <a:buSzTx/>
              <a:buNone/>
              <a:defRPr sz="3000" b="1">
                <a:solidFill>
                  <a:schemeClr val="accent1"/>
                </a:solidFill>
                <a:latin typeface="Courier"/>
                <a:ea typeface="Courier"/>
                <a:cs typeface="Courier"/>
                <a:sym typeface="Courier"/>
              </a:defRPr>
            </a:pPr>
            <a:r>
              <a:t>&lt;span&gt; &lt;/span&gt;</a:t>
            </a:r>
          </a:p>
          <a:p>
            <a:pPr marL="0" indent="0" algn="ctr">
              <a:spcBef>
                <a:spcPts val="0"/>
              </a:spcBef>
              <a:buSzTx/>
              <a:buNone/>
              <a:defRPr sz="3000"/>
            </a:pPr>
            <a:r>
              <a:t>Indicates a word or phrase </a:t>
            </a:r>
          </a:p>
          <a:p>
            <a:pPr>
              <a:spcBef>
                <a:spcPts val="6000"/>
              </a:spcBef>
              <a:defRPr sz="3000"/>
            </a:pPr>
            <a:r>
              <a:t>Generic elements are given semantic meaning with the </a:t>
            </a:r>
            <a:r>
              <a:rPr b="1">
                <a:solidFill>
                  <a:schemeClr val="accent1"/>
                </a:solidFill>
                <a:latin typeface="Courier"/>
                <a:ea typeface="Courier"/>
                <a:cs typeface="Courier"/>
                <a:sym typeface="Courier"/>
              </a:rPr>
              <a:t>id</a:t>
            </a:r>
            <a:r>
              <a:t> and </a:t>
            </a:r>
            <a:r>
              <a:rPr b="1">
                <a:solidFill>
                  <a:schemeClr val="accent1"/>
                </a:solidFill>
                <a:latin typeface="Courier"/>
                <a:ea typeface="Courier"/>
                <a:cs typeface="Courier"/>
                <a:sym typeface="Courier"/>
              </a:rPr>
              <a:t>class</a:t>
            </a:r>
            <a:r>
              <a:t> attributes. </a:t>
            </a:r>
          </a:p>
          <a:p>
            <a:pPr>
              <a:spcBef>
                <a:spcPts val="3000"/>
              </a:spcBef>
              <a:defRPr sz="3000"/>
            </a:pPr>
            <a:r>
              <a:t>They are useful for creating “hooks” for scripts and style rules.</a:t>
            </a:r>
          </a:p>
        </p:txBody>
      </p:sp>
    </p:spTree>
  </p:cSld>
  <p:clrMapOvr>
    <a:masterClrMapping/>
  </p:clrMapOvr>
  <p:transition xmlns:p14="http://schemas.microsoft.com/office/powerpoint/2010/mai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Div Example"/>
          <p:cNvSpPr txBox="1">
            <a:spLocks noGrp="1"/>
          </p:cNvSpPr>
          <p:nvPr>
            <p:ph type="title"/>
          </p:nvPr>
        </p:nvSpPr>
        <p:spPr>
          <a:prstGeom prst="rect">
            <a:avLst/>
          </a:prstGeom>
        </p:spPr>
        <p:txBody>
          <a:bodyPr/>
          <a:lstStyle/>
          <a:p>
            <a:r>
              <a:t>Div Example</a:t>
            </a:r>
          </a:p>
        </p:txBody>
      </p:sp>
      <p:sp>
        <p:nvSpPr>
          <p:cNvPr id="236" name="Use the div element to create a logical grouping of content or elements on the page.…"/>
          <p:cNvSpPr txBox="1"/>
          <p:nvPr/>
        </p:nvSpPr>
        <p:spPr>
          <a:xfrm>
            <a:off x="587865" y="2446048"/>
            <a:ext cx="11923229" cy="21651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457200" algn="l" defTabSz="457200">
              <a:defRPr sz="3000">
                <a:solidFill>
                  <a:srgbClr val="53585F"/>
                </a:solidFill>
              </a:defRPr>
            </a:pPr>
            <a:r>
              <a:t>Use the </a:t>
            </a:r>
            <a:r>
              <a:rPr b="1">
                <a:solidFill>
                  <a:schemeClr val="accent1"/>
                </a:solidFill>
                <a:latin typeface="Courier"/>
                <a:ea typeface="Courier"/>
                <a:cs typeface="Courier"/>
                <a:sym typeface="Courier"/>
              </a:rPr>
              <a:t>div</a:t>
            </a:r>
            <a:r>
              <a:t> element to create a logical grouping of content or elements on the page. </a:t>
            </a:r>
          </a:p>
          <a:p>
            <a:pPr marR="457200" algn="l" defTabSz="457200">
              <a:spcBef>
                <a:spcPts val="1800"/>
              </a:spcBef>
              <a:defRPr sz="3000">
                <a:solidFill>
                  <a:srgbClr val="53585F"/>
                </a:solidFill>
              </a:defRPr>
            </a:pPr>
            <a:r>
              <a:t>It indicates that they belong together in some sort of conceptual unit or should be treated as a unit by CSS or JavaScript.</a:t>
            </a:r>
          </a:p>
        </p:txBody>
      </p:sp>
      <p:sp>
        <p:nvSpPr>
          <p:cNvPr id="237" name="&lt;div class=&quot;listing&quot;&gt;…"/>
          <p:cNvSpPr txBox="1"/>
          <p:nvPr/>
        </p:nvSpPr>
        <p:spPr>
          <a:xfrm>
            <a:off x="488447" y="5134516"/>
            <a:ext cx="12027906" cy="3505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200" marR="457200" algn="l" defTabSz="457200">
              <a:spcBef>
                <a:spcPts val="1200"/>
              </a:spcBef>
              <a:defRPr sz="2400">
                <a:solidFill>
                  <a:schemeClr val="accent4">
                    <a:hueOff val="384618"/>
                    <a:satOff val="3869"/>
                    <a:lumOff val="5802"/>
                  </a:schemeClr>
                </a:solidFill>
                <a:latin typeface="Courier"/>
                <a:ea typeface="Courier"/>
                <a:cs typeface="Courier"/>
                <a:sym typeface="Courier"/>
              </a:defRPr>
            </a:pPr>
            <a:r>
              <a:rPr b="1"/>
              <a:t>&lt;div</a:t>
            </a:r>
            <a:r>
              <a:t> class="listing"</a:t>
            </a:r>
            <a:r>
              <a:rPr b="1"/>
              <a:t>&gt;</a:t>
            </a:r>
          </a:p>
          <a:p>
            <a:pPr marL="457200" marR="457200" algn="l" defTabSz="457200">
              <a:spcBef>
                <a:spcPts val="1200"/>
              </a:spcBef>
              <a:defRPr sz="2400">
                <a:latin typeface="Courier"/>
                <a:ea typeface="Courier"/>
                <a:cs typeface="Courier"/>
                <a:sym typeface="Courier"/>
              </a:defRPr>
            </a:pPr>
            <a:r>
              <a:t>  &lt;img src="images/felici-cover.gif" alt=""&gt;</a:t>
            </a:r>
          </a:p>
          <a:p>
            <a:pPr marL="457200" marR="457200" algn="l" defTabSz="457200">
              <a:spcBef>
                <a:spcPts val="1200"/>
              </a:spcBef>
              <a:defRPr sz="2400">
                <a:latin typeface="Courier"/>
                <a:ea typeface="Courier"/>
                <a:cs typeface="Courier"/>
                <a:sym typeface="Courier"/>
              </a:defRPr>
            </a:pPr>
            <a:r>
              <a:t>  &lt;p&gt;&lt;cite&gt;The Complete Manual of Typography&lt;/cite&gt;, James Felici&lt;/p&gt;</a:t>
            </a:r>
          </a:p>
          <a:p>
            <a:pPr marL="457200" marR="457200" algn="l" defTabSz="457200">
              <a:defRPr sz="2400">
                <a:latin typeface="Courier"/>
                <a:ea typeface="Courier"/>
                <a:cs typeface="Courier"/>
                <a:sym typeface="Courier"/>
              </a:defRPr>
            </a:pPr>
            <a:r>
              <a:t>  &lt;p&gt;A combination of type history and examples of good and bad type design.&lt;/p&gt;</a:t>
            </a:r>
          </a:p>
          <a:p>
            <a:pPr marL="457200" marR="457200" algn="l" defTabSz="457200">
              <a:spcBef>
                <a:spcPts val="1200"/>
              </a:spcBef>
              <a:defRPr sz="2400">
                <a:solidFill>
                  <a:srgbClr val="FAA757"/>
                </a:solidFill>
                <a:latin typeface="Courier"/>
                <a:ea typeface="Courier"/>
                <a:cs typeface="Courier"/>
                <a:sym typeface="Courier"/>
              </a:defRPr>
            </a:pPr>
            <a:r>
              <a:rPr b="1">
                <a:solidFill>
                  <a:schemeClr val="accent4">
                    <a:hueOff val="384618"/>
                    <a:satOff val="3869"/>
                    <a:lumOff val="5802"/>
                  </a:schemeClr>
                </a:solidFill>
              </a:rPr>
              <a:t>&lt;/div&gt;</a:t>
            </a:r>
            <a:r>
              <a:t> </a:t>
            </a:r>
          </a:p>
        </p:txBody>
      </p:sp>
    </p:spTree>
  </p:cSld>
  <p:clrMapOvr>
    <a:masterClrMapping/>
  </p:clrMapOvr>
  <p:transition xmlns:p14="http://schemas.microsoft.com/office/powerpoint/2010/mai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pan Example"/>
          <p:cNvSpPr txBox="1">
            <a:spLocks noGrp="1"/>
          </p:cNvSpPr>
          <p:nvPr>
            <p:ph type="title" idx="4294967295"/>
          </p:nvPr>
        </p:nvSpPr>
        <p:spPr>
          <a:prstGeom prst="rect">
            <a:avLst/>
          </a:prstGeom>
        </p:spPr>
        <p:txBody>
          <a:bodyPr/>
          <a:lstStyle/>
          <a:p>
            <a:r>
              <a:t>Span Example</a:t>
            </a:r>
          </a:p>
        </p:txBody>
      </p:sp>
      <p:sp>
        <p:nvSpPr>
          <p:cNvPr id="240" name="Use the span element for text and other inline elements for which no existing inline element currently exists.…"/>
          <p:cNvSpPr txBox="1"/>
          <p:nvPr/>
        </p:nvSpPr>
        <p:spPr>
          <a:xfrm>
            <a:off x="587865" y="2442982"/>
            <a:ext cx="11923229" cy="217126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457200" algn="l" defTabSz="457200">
              <a:defRPr sz="3000">
                <a:solidFill>
                  <a:srgbClr val="53585F"/>
                </a:solidFill>
              </a:defRPr>
            </a:pPr>
            <a:r>
              <a:t>Use the </a:t>
            </a:r>
            <a:r>
              <a:rPr b="1">
                <a:solidFill>
                  <a:schemeClr val="accent1"/>
                </a:solidFill>
                <a:latin typeface="Courier"/>
                <a:ea typeface="Courier"/>
                <a:cs typeface="Courier"/>
                <a:sym typeface="Courier"/>
              </a:rPr>
              <a:t>span</a:t>
            </a:r>
            <a:r>
              <a:t> element for text and other inline elements for which no existing inline element currently exists.</a:t>
            </a:r>
          </a:p>
          <a:p>
            <a:pPr marR="457200" algn="l" defTabSz="457200">
              <a:spcBef>
                <a:spcPts val="1800"/>
              </a:spcBef>
              <a:defRPr sz="3000">
                <a:solidFill>
                  <a:srgbClr val="53585F"/>
                </a:solidFill>
              </a:defRPr>
            </a:pPr>
            <a:r>
              <a:t>In this example, a </a:t>
            </a:r>
            <a:r>
              <a:rPr b="1">
                <a:solidFill>
                  <a:schemeClr val="accent1"/>
                </a:solidFill>
                <a:latin typeface="Courier"/>
                <a:ea typeface="Courier"/>
                <a:cs typeface="Courier"/>
                <a:sym typeface="Courier"/>
              </a:rPr>
              <a:t>span</a:t>
            </a:r>
            <a:r>
              <a:t> is used to add semantic meaning to telephone numbers:</a:t>
            </a:r>
          </a:p>
        </p:txBody>
      </p:sp>
      <p:sp>
        <p:nvSpPr>
          <p:cNvPr id="241" name="&lt;ul&gt;…"/>
          <p:cNvSpPr txBox="1"/>
          <p:nvPr/>
        </p:nvSpPr>
        <p:spPr>
          <a:xfrm>
            <a:off x="1369541" y="5073649"/>
            <a:ext cx="10265718" cy="3441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l" defTabSz="457200">
              <a:spcBef>
                <a:spcPts val="1200"/>
              </a:spcBef>
              <a:defRPr sz="2400">
                <a:latin typeface="Courier"/>
                <a:ea typeface="Courier"/>
                <a:cs typeface="Courier"/>
                <a:sym typeface="Courier"/>
              </a:defRPr>
            </a:pPr>
            <a:r>
              <a:t>&lt;ul&gt;</a:t>
            </a:r>
          </a:p>
          <a:p>
            <a:pPr marL="457200" marR="457200" algn="l" defTabSz="457200">
              <a:spcBef>
                <a:spcPts val="1200"/>
              </a:spcBef>
              <a:defRPr sz="2400">
                <a:solidFill>
                  <a:srgbClr val="FAA757"/>
                </a:solidFill>
                <a:latin typeface="Courier"/>
                <a:ea typeface="Courier"/>
                <a:cs typeface="Courier"/>
                <a:sym typeface="Courier"/>
              </a:defRPr>
            </a:pPr>
            <a:r>
              <a:rPr>
                <a:solidFill>
                  <a:srgbClr val="000000"/>
                </a:solidFill>
              </a:rPr>
              <a:t>  &lt;li&gt;John: </a:t>
            </a:r>
            <a:r>
              <a:rPr b="1">
                <a:solidFill>
                  <a:schemeClr val="accent4">
                    <a:hueOff val="384618"/>
                    <a:satOff val="3869"/>
                    <a:lumOff val="5802"/>
                  </a:schemeClr>
                </a:solidFill>
              </a:rPr>
              <a:t>&lt;span </a:t>
            </a:r>
            <a:r>
              <a:rPr>
                <a:solidFill>
                  <a:schemeClr val="accent4">
                    <a:hueOff val="384618"/>
                    <a:satOff val="3869"/>
                    <a:lumOff val="5802"/>
                  </a:schemeClr>
                </a:solidFill>
              </a:rPr>
              <a:t>class="tel"</a:t>
            </a:r>
            <a:r>
              <a:rPr b="1">
                <a:solidFill>
                  <a:schemeClr val="accent4">
                    <a:hueOff val="384618"/>
                    <a:satOff val="3869"/>
                    <a:lumOff val="5802"/>
                  </a:schemeClr>
                </a:solidFill>
              </a:rPr>
              <a:t>&gt;</a:t>
            </a:r>
            <a:r>
              <a:rPr>
                <a:solidFill>
                  <a:srgbClr val="000000"/>
                </a:solidFill>
              </a:rPr>
              <a:t>999.8282</a:t>
            </a:r>
            <a:r>
              <a:rPr b="1">
                <a:solidFill>
                  <a:schemeClr val="accent4">
                    <a:hueOff val="384618"/>
                    <a:satOff val="3869"/>
                    <a:lumOff val="5802"/>
                  </a:schemeClr>
                </a:solidFill>
              </a:rPr>
              <a:t>&lt;/span&gt;</a:t>
            </a:r>
            <a:r>
              <a:rPr>
                <a:solidFill>
                  <a:srgbClr val="000000"/>
                </a:solidFill>
              </a:rPr>
              <a:t>&lt;/li&gt;</a:t>
            </a:r>
          </a:p>
          <a:p>
            <a:pPr marL="457200" marR="457200" algn="l" defTabSz="457200">
              <a:spcBef>
                <a:spcPts val="1200"/>
              </a:spcBef>
              <a:defRPr sz="2400">
                <a:solidFill>
                  <a:srgbClr val="FAA757"/>
                </a:solidFill>
                <a:latin typeface="Courier"/>
                <a:ea typeface="Courier"/>
                <a:cs typeface="Courier"/>
                <a:sym typeface="Courier"/>
              </a:defRPr>
            </a:pPr>
            <a:r>
              <a:rPr>
                <a:solidFill>
                  <a:srgbClr val="000000"/>
                </a:solidFill>
              </a:rPr>
              <a:t>  &lt;li&gt;Paul: </a:t>
            </a:r>
            <a:r>
              <a:rPr b="1">
                <a:solidFill>
                  <a:schemeClr val="accent4">
                    <a:hueOff val="384618"/>
                    <a:satOff val="3869"/>
                    <a:lumOff val="5802"/>
                  </a:schemeClr>
                </a:solidFill>
              </a:rPr>
              <a:t>&lt;span</a:t>
            </a:r>
            <a:r>
              <a:rPr>
                <a:solidFill>
                  <a:schemeClr val="accent4">
                    <a:hueOff val="384618"/>
                    <a:satOff val="3869"/>
                    <a:lumOff val="5802"/>
                  </a:schemeClr>
                </a:solidFill>
              </a:rPr>
              <a:t> class="tel"</a:t>
            </a:r>
            <a:r>
              <a:rPr b="1">
                <a:solidFill>
                  <a:schemeClr val="accent4">
                    <a:hueOff val="384618"/>
                    <a:satOff val="3869"/>
                    <a:lumOff val="5802"/>
                  </a:schemeClr>
                </a:solidFill>
              </a:rPr>
              <a:t>&gt;</a:t>
            </a:r>
            <a:r>
              <a:rPr>
                <a:solidFill>
                  <a:srgbClr val="000000"/>
                </a:solidFill>
              </a:rPr>
              <a:t>888.4889</a:t>
            </a:r>
            <a:r>
              <a:rPr b="1">
                <a:solidFill>
                  <a:schemeClr val="accent4">
                    <a:hueOff val="384618"/>
                    <a:satOff val="3869"/>
                    <a:lumOff val="5802"/>
                  </a:schemeClr>
                </a:solidFill>
              </a:rPr>
              <a:t>&lt;/span&gt;</a:t>
            </a:r>
            <a:r>
              <a:rPr>
                <a:solidFill>
                  <a:srgbClr val="000000"/>
                </a:solidFill>
              </a:rPr>
              <a:t>&lt;/li&gt;</a:t>
            </a:r>
          </a:p>
          <a:p>
            <a:pPr marL="457200" marR="457200" algn="l" defTabSz="457200">
              <a:spcBef>
                <a:spcPts val="1200"/>
              </a:spcBef>
              <a:defRPr sz="2400">
                <a:solidFill>
                  <a:srgbClr val="FAA757"/>
                </a:solidFill>
                <a:latin typeface="Courier"/>
                <a:ea typeface="Courier"/>
                <a:cs typeface="Courier"/>
                <a:sym typeface="Courier"/>
              </a:defRPr>
            </a:pPr>
            <a:r>
              <a:rPr>
                <a:solidFill>
                  <a:srgbClr val="000000"/>
                </a:solidFill>
              </a:rPr>
              <a:t>  &lt;li&gt;George: </a:t>
            </a:r>
            <a:r>
              <a:rPr b="1">
                <a:solidFill>
                  <a:schemeClr val="accent4">
                    <a:hueOff val="384618"/>
                    <a:satOff val="3869"/>
                    <a:lumOff val="5802"/>
                  </a:schemeClr>
                </a:solidFill>
              </a:rPr>
              <a:t>&lt;span </a:t>
            </a:r>
            <a:r>
              <a:rPr>
                <a:solidFill>
                  <a:schemeClr val="accent4">
                    <a:hueOff val="384618"/>
                    <a:satOff val="3869"/>
                    <a:lumOff val="5802"/>
                  </a:schemeClr>
                </a:solidFill>
              </a:rPr>
              <a:t>class="tel"</a:t>
            </a:r>
            <a:r>
              <a:rPr b="1">
                <a:solidFill>
                  <a:schemeClr val="accent4">
                    <a:hueOff val="384618"/>
                    <a:satOff val="3869"/>
                    <a:lumOff val="5802"/>
                  </a:schemeClr>
                </a:solidFill>
              </a:rPr>
              <a:t>&gt;</a:t>
            </a:r>
            <a:r>
              <a:rPr>
                <a:solidFill>
                  <a:srgbClr val="000000"/>
                </a:solidFill>
              </a:rPr>
              <a:t>888.1628</a:t>
            </a:r>
            <a:r>
              <a:rPr b="1">
                <a:solidFill>
                  <a:schemeClr val="accent4">
                    <a:hueOff val="384618"/>
                    <a:satOff val="3869"/>
                    <a:lumOff val="5802"/>
                  </a:schemeClr>
                </a:solidFill>
              </a:rPr>
              <a:t>&lt;/span&gt;</a:t>
            </a:r>
            <a:r>
              <a:rPr>
                <a:solidFill>
                  <a:srgbClr val="000000"/>
                </a:solidFill>
              </a:rPr>
              <a:t>&lt;/li&gt;</a:t>
            </a:r>
          </a:p>
          <a:p>
            <a:pPr marL="457200" marR="457200" algn="l" defTabSz="457200">
              <a:spcBef>
                <a:spcPts val="1200"/>
              </a:spcBef>
              <a:defRPr sz="2400">
                <a:solidFill>
                  <a:srgbClr val="FAA757"/>
                </a:solidFill>
                <a:latin typeface="Courier"/>
                <a:ea typeface="Courier"/>
                <a:cs typeface="Courier"/>
                <a:sym typeface="Courier"/>
              </a:defRPr>
            </a:pPr>
            <a:r>
              <a:rPr>
                <a:solidFill>
                  <a:srgbClr val="000000"/>
                </a:solidFill>
              </a:rPr>
              <a:t>  &lt;li&gt;Ringo: </a:t>
            </a:r>
            <a:r>
              <a:rPr b="1">
                <a:solidFill>
                  <a:schemeClr val="accent4">
                    <a:hueOff val="384618"/>
                    <a:satOff val="3869"/>
                    <a:lumOff val="5802"/>
                  </a:schemeClr>
                </a:solidFill>
              </a:rPr>
              <a:t>&lt;span </a:t>
            </a:r>
            <a:r>
              <a:rPr>
                <a:solidFill>
                  <a:schemeClr val="accent4">
                    <a:hueOff val="384618"/>
                    <a:satOff val="3869"/>
                    <a:lumOff val="5802"/>
                  </a:schemeClr>
                </a:solidFill>
              </a:rPr>
              <a:t>class="tel"</a:t>
            </a:r>
            <a:r>
              <a:rPr b="1">
                <a:solidFill>
                  <a:schemeClr val="accent4">
                    <a:hueOff val="384618"/>
                    <a:satOff val="3869"/>
                    <a:lumOff val="5802"/>
                  </a:schemeClr>
                </a:solidFill>
              </a:rPr>
              <a:t>&gt;</a:t>
            </a:r>
            <a:r>
              <a:rPr>
                <a:solidFill>
                  <a:srgbClr val="000000"/>
                </a:solidFill>
              </a:rPr>
              <a:t>999.3220</a:t>
            </a:r>
            <a:r>
              <a:rPr b="1">
                <a:solidFill>
                  <a:schemeClr val="accent4">
                    <a:hueOff val="384618"/>
                    <a:satOff val="3869"/>
                    <a:lumOff val="5802"/>
                  </a:schemeClr>
                </a:solidFill>
              </a:rPr>
              <a:t>&lt;/span&gt;</a:t>
            </a:r>
            <a:r>
              <a:rPr>
                <a:solidFill>
                  <a:srgbClr val="000000"/>
                </a:solidFill>
              </a:rPr>
              <a:t>&lt;/li&gt;</a:t>
            </a:r>
          </a:p>
          <a:p>
            <a:pPr marL="457200" marR="457200" algn="l" defTabSz="457200">
              <a:spcBef>
                <a:spcPts val="1200"/>
              </a:spcBef>
              <a:defRPr sz="2400">
                <a:latin typeface="Courier"/>
                <a:ea typeface="Courier"/>
                <a:cs typeface="Courier"/>
                <a:sym typeface="Courier"/>
              </a:defRPr>
            </a:pPr>
            <a:r>
              <a:t>&lt;/ul&gt;</a:t>
            </a:r>
          </a:p>
        </p:txBody>
      </p:sp>
    </p:spTree>
  </p:cSld>
  <p:clrMapOvr>
    <a:masterClrMapping/>
  </p:clrMapOvr>
  <p:transition xmlns:p14="http://schemas.microsoft.com/office/powerpoint/2010/mai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id and class Attributes"/>
          <p:cNvSpPr txBox="1">
            <a:spLocks noGrp="1"/>
          </p:cNvSpPr>
          <p:nvPr>
            <p:ph type="title" idx="4294967295"/>
          </p:nvPr>
        </p:nvSpPr>
        <p:spPr>
          <a:prstGeom prst="rect">
            <a:avLst/>
          </a:prstGeom>
        </p:spPr>
        <p:txBody>
          <a:bodyPr/>
          <a:lstStyle/>
          <a:p>
            <a:r>
              <a:t>id and class Attributes</a:t>
            </a:r>
          </a:p>
        </p:txBody>
      </p:sp>
      <p:sp>
        <p:nvSpPr>
          <p:cNvPr id="244" name="id…"/>
          <p:cNvSpPr txBox="1">
            <a:spLocks noGrp="1"/>
          </p:cNvSpPr>
          <p:nvPr>
            <p:ph type="body" idx="4294967295"/>
          </p:nvPr>
        </p:nvSpPr>
        <p:spPr>
          <a:xfrm>
            <a:off x="952500" y="2540421"/>
            <a:ext cx="11099800" cy="5702103"/>
          </a:xfrm>
          <a:prstGeom prst="rect">
            <a:avLst/>
          </a:prstGeom>
        </p:spPr>
        <p:txBody>
          <a:bodyPr/>
          <a:lstStyle/>
          <a:p>
            <a:pPr marL="0" indent="0">
              <a:buSzTx/>
              <a:buNone/>
              <a:defRPr sz="3000" b="1">
                <a:solidFill>
                  <a:schemeClr val="accent1"/>
                </a:solidFill>
                <a:latin typeface="Courier"/>
                <a:ea typeface="Courier"/>
                <a:cs typeface="Courier"/>
                <a:sym typeface="Courier"/>
              </a:defRPr>
            </a:pPr>
            <a:r>
              <a:t>id</a:t>
            </a:r>
          </a:p>
          <a:p>
            <a:pPr marL="0" indent="0">
              <a:spcBef>
                <a:spcPts val="0"/>
              </a:spcBef>
              <a:buSzTx/>
              <a:buNone/>
              <a:defRPr sz="3000"/>
            </a:pPr>
            <a:r>
              <a:t>Assigns a unique identifier to the element.</a:t>
            </a:r>
          </a:p>
          <a:p>
            <a:pPr marL="0" indent="0">
              <a:buSzTx/>
              <a:buNone/>
              <a:defRPr sz="3000" b="1">
                <a:solidFill>
                  <a:schemeClr val="accent1"/>
                </a:solidFill>
                <a:latin typeface="Courier"/>
                <a:ea typeface="Courier"/>
                <a:cs typeface="Courier"/>
                <a:sym typeface="Courier"/>
              </a:defRPr>
            </a:pPr>
            <a:r>
              <a:t>class</a:t>
            </a:r>
          </a:p>
          <a:p>
            <a:pPr marL="0" indent="0">
              <a:spcBef>
                <a:spcPts val="0"/>
              </a:spcBef>
              <a:buSzTx/>
              <a:buNone/>
              <a:defRPr sz="3000"/>
            </a:pPr>
            <a:r>
              <a:t>Classifies elements into a conceptual group.</a:t>
            </a:r>
          </a:p>
          <a:p>
            <a:pPr marL="0" indent="0" algn="ctr">
              <a:spcBef>
                <a:spcPts val="6000"/>
              </a:spcBef>
              <a:buSzTx/>
              <a:buNone/>
              <a:defRPr sz="3000">
                <a:latin typeface="+mj-lt"/>
                <a:ea typeface="+mj-ea"/>
                <a:cs typeface="+mj-cs"/>
                <a:sym typeface="Helvetica"/>
              </a:defRPr>
            </a:pPr>
            <a:r>
              <a:t>Use the </a:t>
            </a:r>
            <a:r>
              <a:rPr b="1"/>
              <a:t>id</a:t>
            </a:r>
            <a:r>
              <a:t> attribute to identify. </a:t>
            </a:r>
            <a:br/>
            <a:r>
              <a:t>Use the </a:t>
            </a:r>
            <a:r>
              <a:rPr b="1"/>
              <a:t>class</a:t>
            </a:r>
            <a:r>
              <a:t> attribute to classify.</a:t>
            </a:r>
          </a:p>
          <a:p>
            <a:pPr marL="0" indent="0">
              <a:spcBef>
                <a:spcPts val="6000"/>
              </a:spcBef>
              <a:buSzTx/>
              <a:buNone/>
              <a:defRPr sz="2700"/>
            </a:pPr>
            <a:r>
              <a:rPr>
                <a:solidFill>
                  <a:schemeClr val="accent4"/>
                </a:solidFill>
              </a:rPr>
              <a:t>NOTE:</a:t>
            </a:r>
            <a:r>
              <a:t> </a:t>
            </a:r>
            <a:r>
              <a:rPr b="1">
                <a:latin typeface="+mj-lt"/>
                <a:ea typeface="+mj-ea"/>
                <a:cs typeface="+mj-cs"/>
                <a:sym typeface="Helvetica"/>
              </a:rPr>
              <a:t>id</a:t>
            </a:r>
            <a:r>
              <a:t> and </a:t>
            </a:r>
            <a:r>
              <a:rPr b="1">
                <a:latin typeface="+mj-lt"/>
                <a:ea typeface="+mj-ea"/>
                <a:cs typeface="+mj-cs"/>
                <a:sym typeface="Helvetica"/>
              </a:rPr>
              <a:t>class</a:t>
            </a:r>
            <a:r>
              <a:t> can be used with </a:t>
            </a:r>
            <a:r>
              <a:rPr i="1">
                <a:latin typeface="+mj-lt"/>
                <a:ea typeface="+mj-ea"/>
                <a:cs typeface="+mj-cs"/>
                <a:sym typeface="Helvetica"/>
              </a:rPr>
              <a:t>all</a:t>
            </a:r>
            <a:r>
              <a:t> HTML elements.</a:t>
            </a:r>
          </a:p>
        </p:txBody>
      </p:sp>
    </p:spTree>
  </p:cSld>
  <p:clrMapOvr>
    <a:masterClrMapping/>
  </p:clrMapOvr>
  <p:transition xmlns:p14="http://schemas.microsoft.com/office/powerpoint/2010/mai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The id Attribute"/>
          <p:cNvSpPr txBox="1">
            <a:spLocks noGrp="1"/>
          </p:cNvSpPr>
          <p:nvPr>
            <p:ph type="title"/>
          </p:nvPr>
        </p:nvSpPr>
        <p:spPr>
          <a:prstGeom prst="rect">
            <a:avLst/>
          </a:prstGeom>
        </p:spPr>
        <p:txBody>
          <a:bodyPr/>
          <a:lstStyle/>
          <a:p>
            <a:r>
              <a:t>The id Attribute</a:t>
            </a:r>
          </a:p>
        </p:txBody>
      </p:sp>
      <p:sp>
        <p:nvSpPr>
          <p:cNvPr id="247" name="The value of an id attribute must be used only once in a document.…"/>
          <p:cNvSpPr txBox="1">
            <a:spLocks noGrp="1"/>
          </p:cNvSpPr>
          <p:nvPr>
            <p:ph type="body" idx="1"/>
          </p:nvPr>
        </p:nvSpPr>
        <p:spPr>
          <a:xfrm>
            <a:off x="952500" y="2603500"/>
            <a:ext cx="11099800" cy="6404025"/>
          </a:xfrm>
          <a:prstGeom prst="rect">
            <a:avLst/>
          </a:prstGeom>
        </p:spPr>
        <p:txBody>
          <a:bodyPr anchor="t"/>
          <a:lstStyle/>
          <a:p>
            <a:pPr marL="0" indent="0" defTabSz="554990">
              <a:spcBef>
                <a:spcPts val="3900"/>
              </a:spcBef>
              <a:buSzTx/>
              <a:buNone/>
              <a:defRPr sz="2850"/>
            </a:pPr>
            <a:r>
              <a:t>The value of an </a:t>
            </a:r>
            <a:r>
              <a:rPr b="1">
                <a:solidFill>
                  <a:schemeClr val="accent1"/>
                </a:solidFill>
                <a:latin typeface="Courier"/>
                <a:ea typeface="Courier"/>
                <a:cs typeface="Courier"/>
                <a:sym typeface="Courier"/>
              </a:rPr>
              <a:t>id</a:t>
            </a:r>
            <a:r>
              <a:t> attribute must be used only once in a document.</a:t>
            </a:r>
          </a:p>
          <a:p>
            <a:pPr marL="0" indent="0" defTabSz="554990">
              <a:spcBef>
                <a:spcPts val="3900"/>
              </a:spcBef>
              <a:buSzTx/>
              <a:buNone/>
              <a:defRPr sz="2850"/>
            </a:pPr>
            <a:r>
              <a:t>Here it identifies a listing for a particular book by its ISBN:</a:t>
            </a:r>
          </a:p>
          <a:p>
            <a:pPr marL="434340" marR="434340" indent="0" defTabSz="434340">
              <a:spcBef>
                <a:spcPts val="1700"/>
              </a:spcBef>
              <a:buSzTx/>
              <a:buNone/>
              <a:defRPr sz="2280">
                <a:solidFill>
                  <a:srgbClr val="FAA757"/>
                </a:solidFill>
                <a:latin typeface="Courier"/>
                <a:ea typeface="Courier"/>
                <a:cs typeface="Courier"/>
                <a:sym typeface="Courier"/>
              </a:defRPr>
            </a:pPr>
            <a:r>
              <a:rPr>
                <a:solidFill>
                  <a:srgbClr val="000000"/>
                </a:solidFill>
              </a:rPr>
              <a:t>&lt;div </a:t>
            </a:r>
            <a:r>
              <a:rPr b="1">
                <a:solidFill>
                  <a:schemeClr val="accent4">
                    <a:hueOff val="384618"/>
                    <a:satOff val="3869"/>
                    <a:lumOff val="5802"/>
                  </a:schemeClr>
                </a:solidFill>
              </a:rPr>
              <a:t>id="ISBN0321127307"</a:t>
            </a:r>
            <a:r>
              <a:rPr>
                <a:solidFill>
                  <a:srgbClr val="000000"/>
                </a:solidFill>
              </a:rPr>
              <a:t>&gt;</a:t>
            </a:r>
          </a:p>
          <a:p>
            <a:pPr marL="434340" marR="434340" indent="0" defTabSz="434340">
              <a:spcBef>
                <a:spcPts val="0"/>
              </a:spcBef>
              <a:buSzTx/>
              <a:buNone/>
              <a:defRPr sz="2280">
                <a:solidFill>
                  <a:srgbClr val="000000"/>
                </a:solidFill>
                <a:latin typeface="Courier"/>
                <a:ea typeface="Courier"/>
                <a:cs typeface="Courier"/>
                <a:sym typeface="Courier"/>
              </a:defRPr>
            </a:pPr>
            <a:r>
              <a:t>  &lt;img src="felici-cover.gif" alt=""&gt;</a:t>
            </a:r>
          </a:p>
          <a:p>
            <a:pPr marL="434340" marR="434340" indent="0" defTabSz="434340">
              <a:spcBef>
                <a:spcPts val="0"/>
              </a:spcBef>
              <a:buSzTx/>
              <a:buNone/>
              <a:defRPr sz="2280">
                <a:solidFill>
                  <a:srgbClr val="000000"/>
                </a:solidFill>
                <a:latin typeface="Courier"/>
                <a:ea typeface="Courier"/>
                <a:cs typeface="Courier"/>
                <a:sym typeface="Courier"/>
              </a:defRPr>
            </a:pPr>
            <a:r>
              <a:t>  &lt;p&gt;&lt;cite&gt;The Complete Manual of Typography&lt;/cite&gt;, James Felici&lt;/p&gt;</a:t>
            </a:r>
          </a:p>
          <a:p>
            <a:pPr marL="434340" marR="434340" indent="0" defTabSz="434340">
              <a:spcBef>
                <a:spcPts val="0"/>
              </a:spcBef>
              <a:buSzTx/>
              <a:buNone/>
              <a:defRPr sz="2280">
                <a:solidFill>
                  <a:srgbClr val="000000"/>
                </a:solidFill>
                <a:latin typeface="Courier"/>
                <a:ea typeface="Courier"/>
                <a:cs typeface="Courier"/>
                <a:sym typeface="Courier"/>
              </a:defRPr>
            </a:pPr>
            <a:r>
              <a:t>  &lt;p&gt;A combination of type history …&lt;/p&gt;</a:t>
            </a:r>
          </a:p>
          <a:p>
            <a:pPr marL="434340" marR="434340" indent="0" defTabSz="434340">
              <a:spcBef>
                <a:spcPts val="0"/>
              </a:spcBef>
              <a:buSzTx/>
              <a:buNone/>
              <a:defRPr sz="2280">
                <a:solidFill>
                  <a:srgbClr val="000000"/>
                </a:solidFill>
                <a:latin typeface="Courier"/>
                <a:ea typeface="Courier"/>
                <a:cs typeface="Courier"/>
                <a:sym typeface="Courier"/>
              </a:defRPr>
            </a:pPr>
            <a:r>
              <a:t>&lt;/div&gt; </a:t>
            </a:r>
          </a:p>
          <a:p>
            <a:pPr marL="0" indent="0" defTabSz="554990">
              <a:spcBef>
                <a:spcPts val="3900"/>
              </a:spcBef>
              <a:buSzTx/>
              <a:buNone/>
              <a:defRPr sz="2850"/>
            </a:pPr>
            <a:r>
              <a:t>Here it identifies a particular section of a document:</a:t>
            </a:r>
          </a:p>
          <a:p>
            <a:pPr marL="434340" marR="434340" indent="0" algn="just" defTabSz="434340">
              <a:spcBef>
                <a:spcPts val="1700"/>
              </a:spcBef>
              <a:buSzTx/>
              <a:buNone/>
              <a:defRPr sz="2280">
                <a:solidFill>
                  <a:srgbClr val="000000"/>
                </a:solidFill>
                <a:latin typeface="Courier"/>
                <a:ea typeface="Courier"/>
                <a:cs typeface="Courier"/>
                <a:sym typeface="Courier"/>
              </a:defRPr>
            </a:pPr>
            <a:r>
              <a:t>&lt;section </a:t>
            </a:r>
            <a:r>
              <a:rPr b="1">
                <a:solidFill>
                  <a:schemeClr val="accent4">
                    <a:hueOff val="384618"/>
                    <a:satOff val="3869"/>
                    <a:lumOff val="5802"/>
                  </a:schemeClr>
                </a:solidFill>
              </a:rPr>
              <a:t>id="news"</a:t>
            </a:r>
            <a:r>
              <a:t>&gt;</a:t>
            </a:r>
          </a:p>
          <a:p>
            <a:pPr marL="434340" marR="434340" indent="0" algn="just" defTabSz="434340">
              <a:spcBef>
                <a:spcPts val="0"/>
              </a:spcBef>
              <a:buSzTx/>
              <a:buNone/>
              <a:defRPr sz="2280">
                <a:solidFill>
                  <a:srgbClr val="000000"/>
                </a:solidFill>
                <a:latin typeface="Courier"/>
                <a:ea typeface="Courier"/>
                <a:cs typeface="Courier"/>
                <a:sym typeface="Courier"/>
              </a:defRPr>
            </a:pPr>
            <a:r>
              <a:t>  &lt;!-- news items here --&gt;</a:t>
            </a:r>
          </a:p>
          <a:p>
            <a:pPr marL="434340" marR="434340" indent="0" algn="just" defTabSz="434340">
              <a:spcBef>
                <a:spcPts val="0"/>
              </a:spcBef>
              <a:buSzTx/>
              <a:buNone/>
              <a:defRPr sz="2280">
                <a:solidFill>
                  <a:srgbClr val="000000"/>
                </a:solidFill>
                <a:latin typeface="Courier"/>
                <a:ea typeface="Courier"/>
                <a:cs typeface="Courier"/>
                <a:sym typeface="Courier"/>
              </a:defRPr>
            </a:pPr>
            <a:r>
              <a:t>&lt;/section&gt;</a:t>
            </a:r>
          </a:p>
        </p:txBody>
      </p:sp>
    </p:spTree>
  </p:cSld>
  <p:clrMapOvr>
    <a:masterClrMapping/>
  </p:clrMapOvr>
  <p:transition xmlns:p14="http://schemas.microsoft.com/office/powerpoint/2010/mai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The class Attribute"/>
          <p:cNvSpPr txBox="1">
            <a:spLocks noGrp="1"/>
          </p:cNvSpPr>
          <p:nvPr>
            <p:ph type="title"/>
          </p:nvPr>
        </p:nvSpPr>
        <p:spPr>
          <a:prstGeom prst="rect">
            <a:avLst/>
          </a:prstGeom>
        </p:spPr>
        <p:txBody>
          <a:bodyPr/>
          <a:lstStyle/>
          <a:p>
            <a:r>
              <a:t>The class Attribute</a:t>
            </a:r>
          </a:p>
        </p:txBody>
      </p:sp>
      <p:sp>
        <p:nvSpPr>
          <p:cNvPr id="250" name="A class value may be used by multiple elements to put them in conceptual groups for scripting or styling.…"/>
          <p:cNvSpPr txBox="1">
            <a:spLocks noGrp="1"/>
          </p:cNvSpPr>
          <p:nvPr>
            <p:ph type="body" idx="1"/>
          </p:nvPr>
        </p:nvSpPr>
        <p:spPr>
          <a:xfrm>
            <a:off x="838200" y="2298700"/>
            <a:ext cx="11099800" cy="6286500"/>
          </a:xfrm>
          <a:prstGeom prst="rect">
            <a:avLst/>
          </a:prstGeom>
        </p:spPr>
        <p:txBody>
          <a:bodyPr/>
          <a:lstStyle/>
          <a:p>
            <a:pPr marL="0" indent="0" defTabSz="572516">
              <a:spcBef>
                <a:spcPts val="4100"/>
              </a:spcBef>
              <a:buSzTx/>
              <a:buNone/>
              <a:defRPr sz="2940"/>
            </a:pPr>
            <a:r>
              <a:t>A </a:t>
            </a:r>
            <a:r>
              <a:rPr b="1">
                <a:solidFill>
                  <a:schemeClr val="accent1"/>
                </a:solidFill>
                <a:latin typeface="Courier"/>
                <a:ea typeface="Courier"/>
                <a:cs typeface="Courier"/>
                <a:sym typeface="Courier"/>
              </a:rPr>
              <a:t>class</a:t>
            </a:r>
            <a:r>
              <a:t> value may be used by multiple elements to put them in conceptual groups for scripting or styling.</a:t>
            </a:r>
          </a:p>
          <a:p>
            <a:pPr marL="0" indent="0" defTabSz="572516">
              <a:spcBef>
                <a:spcPts val="2900"/>
              </a:spcBef>
              <a:buSzTx/>
              <a:buNone/>
              <a:defRPr sz="2940"/>
            </a:pPr>
            <a:r>
              <a:t>Here several book listings are classified as a “listing”:</a:t>
            </a:r>
          </a:p>
          <a:p>
            <a:pPr marL="448055" marR="448055" indent="0" algn="just" defTabSz="448055">
              <a:spcBef>
                <a:spcPts val="2300"/>
              </a:spcBef>
              <a:buSzTx/>
              <a:buNone/>
              <a:defRPr sz="2156">
                <a:solidFill>
                  <a:srgbClr val="000000"/>
                </a:solidFill>
                <a:latin typeface="Courier"/>
                <a:ea typeface="Courier"/>
                <a:cs typeface="Courier"/>
                <a:sym typeface="Courier"/>
              </a:defRPr>
            </a:pPr>
            <a:r>
              <a:t>&lt;div id="ISBN0321127307" </a:t>
            </a:r>
            <a:r>
              <a:rPr b="1">
                <a:solidFill>
                  <a:schemeClr val="accent4">
                    <a:hueOff val="384618"/>
                    <a:satOff val="3869"/>
                    <a:lumOff val="5802"/>
                  </a:schemeClr>
                </a:solidFill>
              </a:rPr>
              <a:t>class="listing"</a:t>
            </a:r>
            <a:r>
              <a:t>&gt;</a:t>
            </a:r>
          </a:p>
          <a:p>
            <a:pPr marL="448055" marR="448055" indent="0" algn="just" defTabSz="448055">
              <a:spcBef>
                <a:spcPts val="0"/>
              </a:spcBef>
              <a:buSzTx/>
              <a:buNone/>
              <a:defRPr sz="2156">
                <a:solidFill>
                  <a:srgbClr val="000000"/>
                </a:solidFill>
                <a:latin typeface="Courier"/>
                <a:ea typeface="Courier"/>
                <a:cs typeface="Courier"/>
                <a:sym typeface="Courier"/>
              </a:defRPr>
            </a:pPr>
            <a:r>
              <a:t> …</a:t>
            </a:r>
          </a:p>
          <a:p>
            <a:pPr marL="448055" marR="448055" indent="0" algn="just" defTabSz="448055">
              <a:spcBef>
                <a:spcPts val="0"/>
              </a:spcBef>
              <a:buSzTx/>
              <a:buNone/>
              <a:defRPr sz="2156">
                <a:solidFill>
                  <a:srgbClr val="000000"/>
                </a:solidFill>
                <a:latin typeface="Courier"/>
                <a:ea typeface="Courier"/>
                <a:cs typeface="Courier"/>
                <a:sym typeface="Courier"/>
              </a:defRPr>
            </a:pPr>
            <a:r>
              <a:t>&lt;/div&gt; </a:t>
            </a:r>
          </a:p>
          <a:p>
            <a:pPr marL="448055" marR="448055" indent="0" algn="just" defTabSz="448055">
              <a:spcBef>
                <a:spcPts val="0"/>
              </a:spcBef>
              <a:buSzTx/>
              <a:buNone/>
              <a:defRPr sz="2156">
                <a:solidFill>
                  <a:srgbClr val="000000"/>
                </a:solidFill>
                <a:latin typeface="Courier"/>
                <a:ea typeface="Courier"/>
                <a:cs typeface="Courier"/>
                <a:sym typeface="Courier"/>
              </a:defRPr>
            </a:pPr>
            <a:endParaRPr/>
          </a:p>
          <a:p>
            <a:pPr marL="448055" marR="448055" indent="0" algn="just" defTabSz="448055">
              <a:spcBef>
                <a:spcPts val="0"/>
              </a:spcBef>
              <a:buSzTx/>
              <a:buNone/>
              <a:defRPr sz="2156">
                <a:solidFill>
                  <a:srgbClr val="000000"/>
                </a:solidFill>
                <a:latin typeface="Courier"/>
                <a:ea typeface="Courier"/>
                <a:cs typeface="Courier"/>
                <a:sym typeface="Courier"/>
              </a:defRPr>
            </a:pPr>
            <a:r>
              <a:t>&lt;div id="ISBN0881792063" </a:t>
            </a:r>
            <a:r>
              <a:rPr b="1">
                <a:solidFill>
                  <a:schemeClr val="accent4">
                    <a:hueOff val="384618"/>
                    <a:satOff val="3869"/>
                    <a:lumOff val="5802"/>
                  </a:schemeClr>
                </a:solidFill>
              </a:rPr>
              <a:t>class="listing"</a:t>
            </a:r>
            <a:r>
              <a:t>&gt;</a:t>
            </a:r>
          </a:p>
          <a:p>
            <a:pPr marL="448055" marR="448055" indent="0" algn="just" defTabSz="448055">
              <a:spcBef>
                <a:spcPts val="0"/>
              </a:spcBef>
              <a:buSzTx/>
              <a:buNone/>
              <a:defRPr sz="2156">
                <a:solidFill>
                  <a:srgbClr val="000000"/>
                </a:solidFill>
                <a:latin typeface="Courier"/>
                <a:ea typeface="Courier"/>
                <a:cs typeface="Courier"/>
                <a:sym typeface="Courier"/>
              </a:defRPr>
            </a:pPr>
            <a:r>
              <a:t>…</a:t>
            </a:r>
          </a:p>
          <a:p>
            <a:pPr marL="448055" marR="448055" indent="0" algn="just" defTabSz="448055">
              <a:spcBef>
                <a:spcPts val="0"/>
              </a:spcBef>
              <a:buSzTx/>
              <a:buNone/>
              <a:defRPr sz="2156">
                <a:solidFill>
                  <a:srgbClr val="000000"/>
                </a:solidFill>
                <a:latin typeface="Courier"/>
                <a:ea typeface="Courier"/>
                <a:cs typeface="Courier"/>
                <a:sym typeface="Courier"/>
              </a:defRPr>
            </a:pPr>
            <a:r>
              <a:t>&lt;/div&gt;</a:t>
            </a:r>
          </a:p>
          <a:p>
            <a:pPr marL="0" indent="0" defTabSz="572516">
              <a:spcBef>
                <a:spcPts val="2900"/>
              </a:spcBef>
              <a:buSzTx/>
              <a:buNone/>
              <a:defRPr sz="2940"/>
            </a:pPr>
            <a:r>
              <a:t>An element may belong to more than one class. Separate class values with character spaces:</a:t>
            </a:r>
          </a:p>
          <a:p>
            <a:pPr marL="448055" marR="448055" indent="0" algn="just" defTabSz="448055">
              <a:spcBef>
                <a:spcPts val="2300"/>
              </a:spcBef>
              <a:buSzTx/>
              <a:buNone/>
              <a:defRPr sz="2156">
                <a:solidFill>
                  <a:srgbClr val="000000"/>
                </a:solidFill>
                <a:latin typeface="Courier"/>
                <a:ea typeface="Courier"/>
                <a:cs typeface="Courier"/>
                <a:sym typeface="Courier"/>
              </a:defRPr>
            </a:pPr>
            <a:r>
              <a:t>&lt;div id="ISBN0321127307" </a:t>
            </a:r>
            <a:r>
              <a:rPr b="1">
                <a:solidFill>
                  <a:schemeClr val="accent4">
                    <a:hueOff val="384618"/>
                    <a:satOff val="3869"/>
                    <a:lumOff val="5802"/>
                  </a:schemeClr>
                </a:solidFill>
              </a:rPr>
              <a:t>class="listing book nonfiction"</a:t>
            </a:r>
            <a:r>
              <a:t>&gt;</a:t>
            </a:r>
          </a:p>
        </p:txBody>
      </p:sp>
      <p:sp>
        <p:nvSpPr>
          <p:cNvPr id="251" name="Text"/>
          <p:cNvSpPr txBox="1"/>
          <p:nvPr/>
        </p:nvSpPr>
        <p:spPr>
          <a:xfrm>
            <a:off x="1123658" y="8315324"/>
            <a:ext cx="571501" cy="914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spcBef>
                <a:spcPts val="1200"/>
              </a:spcBef>
              <a:defRPr sz="2200">
                <a:latin typeface="Courier"/>
                <a:ea typeface="Courier"/>
                <a:cs typeface="Courier"/>
                <a:sym typeface="Courier"/>
              </a:defRPr>
            </a:pPr>
            <a:endParaRPr/>
          </a:p>
        </p:txBody>
      </p:sp>
    </p:spTree>
  </p:cSld>
  <p:clrMapOvr>
    <a:masterClrMapping/>
  </p:clrMapOvr>
  <p:transition xmlns:p14="http://schemas.microsoft.com/office/powerpoint/2010/mai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Brief ARIA Introduction"/>
          <p:cNvSpPr txBox="1">
            <a:spLocks noGrp="1"/>
          </p:cNvSpPr>
          <p:nvPr>
            <p:ph type="title"/>
          </p:nvPr>
        </p:nvSpPr>
        <p:spPr>
          <a:prstGeom prst="rect">
            <a:avLst/>
          </a:prstGeom>
        </p:spPr>
        <p:txBody>
          <a:bodyPr/>
          <a:lstStyle/>
          <a:p>
            <a:r>
              <a:t>Brief ARIA Introduction</a:t>
            </a:r>
          </a:p>
        </p:txBody>
      </p:sp>
      <p:sp>
        <p:nvSpPr>
          <p:cNvPr id="254" name="ARIA (Accessible Rich Internet Applications)  is a standardized set of attributes for making pages easier to navigate and use with assistive devices.…"/>
          <p:cNvSpPr txBox="1">
            <a:spLocks noGrp="1"/>
          </p:cNvSpPr>
          <p:nvPr>
            <p:ph type="body" idx="1"/>
          </p:nvPr>
        </p:nvSpPr>
        <p:spPr>
          <a:xfrm>
            <a:off x="952500" y="2653853"/>
            <a:ext cx="11099800" cy="5253237"/>
          </a:xfrm>
          <a:prstGeom prst="rect">
            <a:avLst/>
          </a:prstGeom>
        </p:spPr>
        <p:txBody>
          <a:bodyPr anchor="t"/>
          <a:lstStyle/>
          <a:p>
            <a:pPr marL="0" indent="0">
              <a:buSzTx/>
              <a:buNone/>
              <a:defRPr sz="3000"/>
            </a:pPr>
            <a:r>
              <a:rPr b="1">
                <a:latin typeface="+mj-lt"/>
                <a:ea typeface="+mj-ea"/>
                <a:cs typeface="+mj-cs"/>
                <a:sym typeface="Helvetica"/>
              </a:rPr>
              <a:t>ARIA (Accessible Rich Internet Applications)</a:t>
            </a:r>
            <a:r>
              <a:t> </a:t>
            </a:r>
            <a:br/>
            <a:r>
              <a:t>is a standardized set of attributes for making pages easier to navigate and use with assistive devices.</a:t>
            </a:r>
          </a:p>
          <a:p>
            <a:pPr marL="0" indent="0">
              <a:buSzTx/>
              <a:buNone/>
              <a:defRPr sz="3000"/>
            </a:pPr>
            <a:r>
              <a:t>ARIA defines </a:t>
            </a:r>
            <a:r>
              <a:rPr b="1">
                <a:latin typeface="+mj-lt"/>
                <a:ea typeface="+mj-ea"/>
                <a:cs typeface="+mj-cs"/>
                <a:sym typeface="Helvetica"/>
              </a:rPr>
              <a:t>roles</a:t>
            </a:r>
            <a:r>
              <a:t>, </a:t>
            </a:r>
            <a:r>
              <a:rPr b="1">
                <a:latin typeface="+mj-lt"/>
                <a:ea typeface="+mj-ea"/>
                <a:cs typeface="+mj-cs"/>
                <a:sym typeface="Helvetica"/>
              </a:rPr>
              <a:t>states</a:t>
            </a:r>
            <a:r>
              <a:t>, and </a:t>
            </a:r>
            <a:r>
              <a:rPr b="1">
                <a:latin typeface="+mj-lt"/>
                <a:ea typeface="+mj-ea"/>
                <a:cs typeface="+mj-cs"/>
                <a:sym typeface="Helvetica"/>
              </a:rPr>
              <a:t>properties</a:t>
            </a:r>
            <a:r>
              <a:t> that developers can add to markup and scripts to provide richer information. </a:t>
            </a:r>
          </a:p>
        </p:txBody>
      </p:sp>
      <p:sp>
        <p:nvSpPr>
          <p:cNvPr id="255" name="www.w3.org/TR/html-aria"/>
          <p:cNvSpPr txBox="1"/>
          <p:nvPr/>
        </p:nvSpPr>
        <p:spPr>
          <a:xfrm>
            <a:off x="3904818" y="6484242"/>
            <a:ext cx="5195164"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u="sng">
                <a:solidFill>
                  <a:schemeClr val="accent1"/>
                </a:solidFill>
                <a:hlinkClick r:id="rId2"/>
              </a:defRPr>
            </a:lvl1pPr>
          </a:lstStyle>
          <a:p>
            <a:pPr>
              <a:defRPr u="none"/>
            </a:pPr>
            <a:r>
              <a:rPr u="sng">
                <a:hlinkClick r:id="rId2"/>
              </a:rPr>
              <a:t>www.w3.org/TR/html-aria</a:t>
            </a:r>
          </a:p>
        </p:txBody>
      </p:sp>
    </p:spTree>
  </p:cSld>
  <p:clrMapOvr>
    <a:masterClrMapping/>
  </p:clrMapOvr>
  <p:transition xmlns:p14="http://schemas.microsoft.com/office/powerpoint/2010/mai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ARIA Roles"/>
          <p:cNvSpPr txBox="1">
            <a:spLocks noGrp="1"/>
          </p:cNvSpPr>
          <p:nvPr>
            <p:ph type="title"/>
          </p:nvPr>
        </p:nvSpPr>
        <p:spPr>
          <a:prstGeom prst="rect">
            <a:avLst/>
          </a:prstGeom>
        </p:spPr>
        <p:txBody>
          <a:bodyPr/>
          <a:lstStyle/>
          <a:p>
            <a:r>
              <a:t>ARIA Roles</a:t>
            </a:r>
          </a:p>
        </p:txBody>
      </p:sp>
      <p:sp>
        <p:nvSpPr>
          <p:cNvPr id="258" name="Roles describe or clarify an element’s function in the document.…"/>
          <p:cNvSpPr txBox="1">
            <a:spLocks noGrp="1"/>
          </p:cNvSpPr>
          <p:nvPr>
            <p:ph type="body" idx="1"/>
          </p:nvPr>
        </p:nvSpPr>
        <p:spPr>
          <a:xfrm>
            <a:off x="952500" y="2817415"/>
            <a:ext cx="11099800" cy="5348685"/>
          </a:xfrm>
          <a:prstGeom prst="rect">
            <a:avLst/>
          </a:prstGeom>
        </p:spPr>
        <p:txBody>
          <a:bodyPr anchor="t"/>
          <a:lstStyle/>
          <a:p>
            <a:pPr marL="0" indent="0">
              <a:buSzTx/>
              <a:buNone/>
              <a:defRPr sz="3000"/>
            </a:pPr>
            <a:r>
              <a:rPr b="1">
                <a:latin typeface="+mj-lt"/>
                <a:ea typeface="+mj-ea"/>
                <a:cs typeface="+mj-cs"/>
                <a:sym typeface="Helvetica"/>
              </a:rPr>
              <a:t>Roles</a:t>
            </a:r>
            <a:r>
              <a:t> describe or clarify an element’s function in the document.</a:t>
            </a:r>
          </a:p>
          <a:p>
            <a:pPr marL="0" indent="0">
              <a:buSzTx/>
              <a:buNone/>
              <a:defRPr sz="3000"/>
            </a:pPr>
            <a:r>
              <a:rPr b="1">
                <a:latin typeface="+mj-lt"/>
                <a:ea typeface="+mj-ea"/>
                <a:cs typeface="+mj-cs"/>
                <a:sym typeface="Helvetica"/>
              </a:rPr>
              <a:t>Examples:</a:t>
            </a:r>
            <a:r>
              <a:t> </a:t>
            </a:r>
            <a:r>
              <a:rPr>
                <a:latin typeface="Courier"/>
                <a:ea typeface="Courier"/>
                <a:cs typeface="Courier"/>
                <a:sym typeface="Courier"/>
              </a:rPr>
              <a:t>alert</a:t>
            </a:r>
            <a:r>
              <a:t>, </a:t>
            </a:r>
            <a:r>
              <a:rPr>
                <a:latin typeface="Courier"/>
                <a:ea typeface="Courier"/>
                <a:cs typeface="Courier"/>
                <a:sym typeface="Courier"/>
              </a:rPr>
              <a:t>button</a:t>
            </a:r>
            <a:r>
              <a:t>, </a:t>
            </a:r>
            <a:r>
              <a:rPr>
                <a:latin typeface="Courier"/>
                <a:ea typeface="Courier"/>
                <a:cs typeface="Courier"/>
                <a:sym typeface="Courier"/>
              </a:rPr>
              <a:t>dialog</a:t>
            </a:r>
            <a:r>
              <a:t>, </a:t>
            </a:r>
            <a:r>
              <a:rPr>
                <a:latin typeface="Courier"/>
                <a:ea typeface="Courier"/>
                <a:cs typeface="Courier"/>
                <a:sym typeface="Courier"/>
              </a:rPr>
              <a:t>slider</a:t>
            </a:r>
            <a:r>
              <a:t>, and </a:t>
            </a:r>
            <a:r>
              <a:rPr>
                <a:latin typeface="Courier"/>
                <a:ea typeface="Courier"/>
                <a:cs typeface="Courier"/>
                <a:sym typeface="Courier"/>
              </a:rPr>
              <a:t>menubar</a:t>
            </a:r>
          </a:p>
          <a:p>
            <a:pPr marL="457200" marR="457200" indent="0" defTabSz="457200">
              <a:spcBef>
                <a:spcPts val="2400"/>
              </a:spcBef>
              <a:buSzTx/>
              <a:buNone/>
              <a:defRPr sz="2600">
                <a:solidFill>
                  <a:srgbClr val="000000"/>
                </a:solidFill>
                <a:latin typeface="Courier"/>
                <a:ea typeface="Courier"/>
                <a:cs typeface="Courier"/>
                <a:sym typeface="Courier"/>
              </a:defRPr>
            </a:pPr>
            <a:r>
              <a:t>&lt;div id="status" </a:t>
            </a:r>
            <a:r>
              <a:rPr>
                <a:solidFill>
                  <a:schemeClr val="accent4">
                    <a:hueOff val="384618"/>
                    <a:satOff val="3869"/>
                    <a:lumOff val="5802"/>
                  </a:schemeClr>
                </a:solidFill>
              </a:rPr>
              <a:t>role="alert"</a:t>
            </a:r>
            <a:r>
              <a:t>&gt;You are no longer connected to the server.&lt;/div&gt;</a:t>
            </a:r>
          </a:p>
        </p:txBody>
      </p:sp>
    </p:spTree>
  </p:cSld>
  <p:clrMapOvr>
    <a:masterClrMapping/>
  </p:clrMapOvr>
  <p:transition xmlns:p14="http://schemas.microsoft.com/office/powerpoint/2010/mai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 name="ARIA States and Properties"/>
          <p:cNvSpPr txBox="1">
            <a:spLocks noGrp="1"/>
          </p:cNvSpPr>
          <p:nvPr>
            <p:ph type="title"/>
          </p:nvPr>
        </p:nvSpPr>
        <p:spPr>
          <a:prstGeom prst="rect">
            <a:avLst/>
          </a:prstGeom>
        </p:spPr>
        <p:txBody>
          <a:bodyPr/>
          <a:lstStyle/>
          <a:p>
            <a:r>
              <a:t>ARIA States and Properties</a:t>
            </a:r>
          </a:p>
        </p:txBody>
      </p:sp>
      <p:sp>
        <p:nvSpPr>
          <p:cNvPr id="261" name="ARIA defines a long list of states and properties that apply to interactive elements and dynamic content.…"/>
          <p:cNvSpPr txBox="1">
            <a:spLocks noGrp="1"/>
          </p:cNvSpPr>
          <p:nvPr>
            <p:ph type="body" sz="half" idx="1"/>
          </p:nvPr>
        </p:nvSpPr>
        <p:spPr>
          <a:xfrm>
            <a:off x="952500" y="2817415"/>
            <a:ext cx="11099800" cy="4377135"/>
          </a:xfrm>
          <a:prstGeom prst="rect">
            <a:avLst/>
          </a:prstGeom>
        </p:spPr>
        <p:txBody>
          <a:bodyPr anchor="t"/>
          <a:lstStyle/>
          <a:p>
            <a:pPr>
              <a:defRPr sz="3000"/>
            </a:pPr>
            <a:r>
              <a:t>ARIA defines a long list of </a:t>
            </a:r>
            <a:r>
              <a:rPr b="1">
                <a:latin typeface="+mj-lt"/>
                <a:ea typeface="+mj-ea"/>
                <a:cs typeface="+mj-cs"/>
                <a:sym typeface="Helvetica"/>
              </a:rPr>
              <a:t>states</a:t>
            </a:r>
            <a:r>
              <a:t> and </a:t>
            </a:r>
            <a:r>
              <a:rPr b="1">
                <a:latin typeface="+mj-lt"/>
                <a:ea typeface="+mj-ea"/>
                <a:cs typeface="+mj-cs"/>
                <a:sym typeface="Helvetica"/>
              </a:rPr>
              <a:t>properties</a:t>
            </a:r>
            <a:r>
              <a:t> that apply to interactive elements and dynamic content.</a:t>
            </a:r>
          </a:p>
          <a:p>
            <a:pPr>
              <a:defRPr sz="3000"/>
            </a:pPr>
            <a:r>
              <a:t>Properties values are likely to be stable </a:t>
            </a:r>
            <a:br/>
            <a:r>
              <a:t>(example: </a:t>
            </a:r>
            <a:r>
              <a:rPr>
                <a:solidFill>
                  <a:schemeClr val="accent1"/>
                </a:solidFill>
                <a:latin typeface="Courier"/>
                <a:ea typeface="Courier"/>
                <a:cs typeface="Courier"/>
                <a:sym typeface="Courier"/>
              </a:rPr>
              <a:t>aria-labelledby</a:t>
            </a:r>
            <a:r>
              <a:t>).</a:t>
            </a:r>
          </a:p>
          <a:p>
            <a:pPr>
              <a:defRPr sz="3000"/>
            </a:pPr>
            <a:r>
              <a:t>States have values that are likely to change as the user interacts with the content (example: </a:t>
            </a:r>
            <a:r>
              <a:rPr>
                <a:solidFill>
                  <a:schemeClr val="accent1"/>
                </a:solidFill>
                <a:latin typeface="Courier"/>
                <a:ea typeface="Courier"/>
                <a:cs typeface="Courier"/>
                <a:sym typeface="Courier"/>
              </a:rPr>
              <a:t>aria-selected</a:t>
            </a:r>
            <a:r>
              <a:t>).</a:t>
            </a:r>
          </a:p>
        </p:txBody>
      </p:sp>
    </p:spTree>
  </p:cSld>
  <p:clrMapOvr>
    <a:masterClrMapping/>
  </p:clrMapOvr>
  <p:transition xmlns:p14="http://schemas.microsoft.com/office/powerpoint/2010/mai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Escaping Characters"/>
          <p:cNvSpPr txBox="1">
            <a:spLocks noGrp="1"/>
          </p:cNvSpPr>
          <p:nvPr>
            <p:ph type="title"/>
          </p:nvPr>
        </p:nvSpPr>
        <p:spPr>
          <a:prstGeom prst="rect">
            <a:avLst/>
          </a:prstGeom>
        </p:spPr>
        <p:txBody>
          <a:bodyPr/>
          <a:lstStyle/>
          <a:p>
            <a:r>
              <a:t>Escaping Characters</a:t>
            </a:r>
          </a:p>
        </p:txBody>
      </p:sp>
      <p:sp>
        <p:nvSpPr>
          <p:cNvPr id="264" name="Escaping a character means representing it by its named or numeric character entity in the source.…"/>
          <p:cNvSpPr txBox="1">
            <a:spLocks noGrp="1"/>
          </p:cNvSpPr>
          <p:nvPr>
            <p:ph type="body" sz="half" idx="1"/>
          </p:nvPr>
        </p:nvSpPr>
        <p:spPr>
          <a:xfrm>
            <a:off x="952500" y="2817415"/>
            <a:ext cx="11099800" cy="4546601"/>
          </a:xfrm>
          <a:prstGeom prst="rect">
            <a:avLst/>
          </a:prstGeom>
        </p:spPr>
        <p:txBody>
          <a:bodyPr anchor="t"/>
          <a:lstStyle/>
          <a:p>
            <a:pPr marL="0" indent="0">
              <a:buSzTx/>
              <a:buNone/>
              <a:defRPr sz="3000"/>
            </a:pPr>
            <a:r>
              <a:rPr b="1">
                <a:latin typeface="+mj-lt"/>
                <a:ea typeface="+mj-ea"/>
                <a:cs typeface="+mj-cs"/>
                <a:sym typeface="Helvetica"/>
              </a:rPr>
              <a:t>Escaping</a:t>
            </a:r>
            <a:r>
              <a:t> a character means representing it by its named or numeric </a:t>
            </a:r>
            <a:r>
              <a:rPr b="1">
                <a:latin typeface="+mj-lt"/>
                <a:ea typeface="+mj-ea"/>
                <a:cs typeface="+mj-cs"/>
                <a:sym typeface="Helvetica"/>
              </a:rPr>
              <a:t>character entity</a:t>
            </a:r>
            <a:r>
              <a:t> in the source.</a:t>
            </a:r>
          </a:p>
          <a:p>
            <a:pPr>
              <a:defRPr sz="3000"/>
            </a:pPr>
            <a:r>
              <a:t>Some characters must be escaped because they will be mistaken for code (example: the &lt; character would be parsed as the start of an HTML tag).</a:t>
            </a:r>
          </a:p>
          <a:p>
            <a:pPr>
              <a:defRPr sz="3000"/>
            </a:pPr>
            <a:r>
              <a:t>Some characters are invisible or just easier to escape than find on the keyboard.</a:t>
            </a:r>
          </a:p>
        </p:txBody>
      </p:sp>
    </p:spTree>
  </p:cSld>
  <p:clrMapOvr>
    <a:masterClrMapping/>
  </p:clrMapOvr>
  <p:transition xmlns:p14="http://schemas.microsoft.com/office/powerpoint/2010/mai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Headings"/>
          <p:cNvSpPr txBox="1">
            <a:spLocks noGrp="1"/>
          </p:cNvSpPr>
          <p:nvPr>
            <p:ph type="title"/>
          </p:nvPr>
        </p:nvSpPr>
        <p:spPr>
          <a:prstGeom prst="rect">
            <a:avLst/>
          </a:prstGeom>
        </p:spPr>
        <p:txBody>
          <a:bodyPr/>
          <a:lstStyle/>
          <a:p>
            <a:r>
              <a:t>Headings</a:t>
            </a:r>
          </a:p>
        </p:txBody>
      </p:sp>
      <p:sp>
        <p:nvSpPr>
          <p:cNvPr id="96" name="&lt;h#&gt; &lt;/h#&gt;…"/>
          <p:cNvSpPr txBox="1">
            <a:spLocks noGrp="1"/>
          </p:cNvSpPr>
          <p:nvPr>
            <p:ph type="body" sz="quarter" idx="1"/>
          </p:nvPr>
        </p:nvSpPr>
        <p:spPr>
          <a:xfrm>
            <a:off x="952500" y="2159000"/>
            <a:ext cx="11099800" cy="1417688"/>
          </a:xfrm>
          <a:prstGeom prst="rect">
            <a:avLst/>
          </a:prstGeom>
        </p:spPr>
        <p:txBody>
          <a:bodyPr/>
          <a:lstStyle/>
          <a:p>
            <a:pPr marL="0" indent="0" algn="ctr">
              <a:buSzTx/>
              <a:buNone/>
              <a:defRPr sz="3000" b="1">
                <a:solidFill>
                  <a:schemeClr val="accent1"/>
                </a:solidFill>
                <a:latin typeface="Courier"/>
                <a:ea typeface="Courier"/>
                <a:cs typeface="Courier"/>
                <a:sym typeface="Courier"/>
              </a:defRPr>
            </a:pPr>
            <a:r>
              <a:t>&lt;h#&gt; &lt;/h#&gt;</a:t>
            </a:r>
          </a:p>
          <a:p>
            <a:pPr marL="0" indent="0" algn="ctr">
              <a:spcBef>
                <a:spcPts val="2400"/>
              </a:spcBef>
              <a:buSzTx/>
              <a:buNone/>
              <a:defRPr sz="3000"/>
            </a:pPr>
            <a:r>
              <a:t>There are six levels of headings (</a:t>
            </a:r>
            <a:r>
              <a:rPr b="1">
                <a:latin typeface="Courier"/>
                <a:ea typeface="Courier"/>
                <a:cs typeface="Courier"/>
                <a:sym typeface="Courier"/>
              </a:rPr>
              <a:t>h1</a:t>
            </a:r>
            <a:r>
              <a:t> to </a:t>
            </a:r>
            <a:r>
              <a:rPr b="1">
                <a:latin typeface="Courier"/>
                <a:ea typeface="Courier"/>
                <a:cs typeface="Courier"/>
                <a:sym typeface="Courier"/>
              </a:rPr>
              <a:t>h6</a:t>
            </a:r>
            <a:r>
              <a:t>).</a:t>
            </a:r>
          </a:p>
        </p:txBody>
      </p:sp>
      <p:sp>
        <p:nvSpPr>
          <p:cNvPr id="97" name="&lt;h1&gt;Top-Level Heading&lt;/h1&gt;…"/>
          <p:cNvSpPr txBox="1"/>
          <p:nvPr/>
        </p:nvSpPr>
        <p:spPr>
          <a:xfrm>
            <a:off x="701452" y="3910384"/>
            <a:ext cx="11601897" cy="5283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200" marR="457200" algn="l" defTabSz="457200">
              <a:defRPr sz="2000">
                <a:solidFill>
                  <a:srgbClr val="53585F"/>
                </a:solidFill>
                <a:latin typeface="Courier"/>
                <a:ea typeface="Courier"/>
                <a:cs typeface="Courier"/>
                <a:sym typeface="Courier"/>
              </a:defRPr>
            </a:pPr>
            <a:r>
              <a:rPr b="1">
                <a:solidFill>
                  <a:schemeClr val="accent4">
                    <a:hueOff val="384618"/>
                    <a:satOff val="3869"/>
                    <a:lumOff val="5802"/>
                  </a:schemeClr>
                </a:solidFill>
              </a:rPr>
              <a:t>&lt;h1&gt;</a:t>
            </a:r>
            <a:r>
              <a:t>Top-Level Heading</a:t>
            </a:r>
            <a:r>
              <a:rPr b="1">
                <a:solidFill>
                  <a:schemeClr val="accent4">
                    <a:hueOff val="384618"/>
                    <a:satOff val="3869"/>
                    <a:lumOff val="5802"/>
                  </a:schemeClr>
                </a:solidFill>
              </a:rPr>
              <a:t>&lt;/h1&gt;</a:t>
            </a:r>
            <a:endParaRPr>
              <a:solidFill>
                <a:schemeClr val="accent4">
                  <a:hueOff val="384618"/>
                  <a:satOff val="3869"/>
                  <a:lumOff val="5802"/>
                </a:schemeClr>
              </a:solidFill>
            </a:endParaRPr>
          </a:p>
          <a:p>
            <a:pPr marL="457200" marR="457200" algn="l" defTabSz="457200">
              <a:defRPr sz="2000">
                <a:solidFill>
                  <a:srgbClr val="53585F"/>
                </a:solidFill>
                <a:latin typeface="Courier"/>
                <a:ea typeface="Courier"/>
                <a:cs typeface="Courier"/>
                <a:sym typeface="Courier"/>
              </a:defRPr>
            </a:pPr>
            <a:r>
              <a:t>&lt;p&gt;This is a regular paragraph that will display at the browser's default font size and weight for comparison.&lt;/p&gt;</a:t>
            </a:r>
          </a:p>
          <a:p>
            <a:pPr marL="457200" marR="457200" algn="l" defTabSz="457200">
              <a:defRPr sz="2000">
                <a:solidFill>
                  <a:srgbClr val="53585F"/>
                </a:solidFill>
                <a:latin typeface="Courier"/>
                <a:ea typeface="Courier"/>
                <a:cs typeface="Courier"/>
                <a:sym typeface="Courier"/>
              </a:defRPr>
            </a:pPr>
            <a:endParaRPr/>
          </a:p>
          <a:p>
            <a:pPr marL="457200" marR="457200" algn="l" defTabSz="457200">
              <a:defRPr sz="2000">
                <a:solidFill>
                  <a:srgbClr val="53585F"/>
                </a:solidFill>
                <a:latin typeface="Courier"/>
                <a:ea typeface="Courier"/>
                <a:cs typeface="Courier"/>
                <a:sym typeface="Courier"/>
              </a:defRPr>
            </a:pPr>
            <a:r>
              <a:rPr b="1">
                <a:solidFill>
                  <a:schemeClr val="accent4">
                    <a:hueOff val="384618"/>
                    <a:satOff val="3869"/>
                    <a:lumOff val="5802"/>
                  </a:schemeClr>
                </a:solidFill>
              </a:rPr>
              <a:t>&lt;h2&gt;</a:t>
            </a:r>
            <a:r>
              <a:t>Second-Level Heading</a:t>
            </a:r>
            <a:r>
              <a:rPr b="1">
                <a:solidFill>
                  <a:schemeClr val="accent4">
                    <a:hueOff val="384618"/>
                    <a:satOff val="3869"/>
                    <a:lumOff val="5802"/>
                  </a:schemeClr>
                </a:solidFill>
              </a:rPr>
              <a:t>&lt;/h2&gt;</a:t>
            </a:r>
          </a:p>
          <a:p>
            <a:pPr marL="457200" marR="457200" algn="l" defTabSz="457200">
              <a:defRPr sz="2000">
                <a:solidFill>
                  <a:srgbClr val="53585F"/>
                </a:solidFill>
                <a:latin typeface="Courier"/>
                <a:ea typeface="Courier"/>
                <a:cs typeface="Courier"/>
                <a:sym typeface="Courier"/>
              </a:defRPr>
            </a:pPr>
            <a:r>
              <a:rPr b="1">
                <a:solidFill>
                  <a:schemeClr val="accent4">
                    <a:hueOff val="384618"/>
                    <a:satOff val="3869"/>
                    <a:lumOff val="5802"/>
                  </a:schemeClr>
                </a:solidFill>
              </a:rPr>
              <a:t>&lt;h3&gt;</a:t>
            </a:r>
            <a:r>
              <a:t>Third-Level heading</a:t>
            </a:r>
            <a:r>
              <a:rPr b="1">
                <a:solidFill>
                  <a:schemeClr val="accent4">
                    <a:hueOff val="384618"/>
                    <a:satOff val="3869"/>
                    <a:lumOff val="5802"/>
                  </a:schemeClr>
                </a:solidFill>
              </a:rPr>
              <a:t>&lt;/h3&gt;</a:t>
            </a:r>
          </a:p>
          <a:p>
            <a:pPr marL="457200" marR="457200" algn="l" defTabSz="457200">
              <a:defRPr sz="2000">
                <a:solidFill>
                  <a:srgbClr val="53585F"/>
                </a:solidFill>
                <a:latin typeface="Courier"/>
                <a:ea typeface="Courier"/>
                <a:cs typeface="Courier"/>
                <a:sym typeface="Courier"/>
              </a:defRPr>
            </a:pPr>
            <a:r>
              <a:t>&lt;p&gt;This is another paragraph for comparison. Of course, you can change the presentation of all of these elements with your own style sheets.&lt;/p&gt;</a:t>
            </a:r>
          </a:p>
          <a:p>
            <a:pPr marL="457200" marR="457200" algn="l" defTabSz="457200">
              <a:defRPr sz="2000">
                <a:solidFill>
                  <a:srgbClr val="53585F"/>
                </a:solidFill>
                <a:latin typeface="Courier"/>
                <a:ea typeface="Courier"/>
                <a:cs typeface="Courier"/>
                <a:sym typeface="Courier"/>
              </a:defRPr>
            </a:pPr>
            <a:endParaRPr/>
          </a:p>
          <a:p>
            <a:pPr marL="457200" marR="457200" algn="l" defTabSz="457200">
              <a:defRPr sz="2000">
                <a:solidFill>
                  <a:srgbClr val="53585F"/>
                </a:solidFill>
                <a:latin typeface="Courier"/>
                <a:ea typeface="Courier"/>
                <a:cs typeface="Courier"/>
                <a:sym typeface="Courier"/>
              </a:defRPr>
            </a:pPr>
            <a:r>
              <a:rPr b="1">
                <a:solidFill>
                  <a:schemeClr val="accent4">
                    <a:hueOff val="384618"/>
                    <a:satOff val="3869"/>
                    <a:lumOff val="5802"/>
                  </a:schemeClr>
                </a:solidFill>
              </a:rPr>
              <a:t>&lt;h4&gt;</a:t>
            </a:r>
            <a:r>
              <a:t>Fourth Level Heading</a:t>
            </a:r>
            <a:r>
              <a:rPr b="1">
                <a:solidFill>
                  <a:schemeClr val="accent4">
                    <a:hueOff val="384618"/>
                    <a:satOff val="3869"/>
                    <a:lumOff val="5802"/>
                  </a:schemeClr>
                </a:solidFill>
              </a:rPr>
              <a:t>&lt;/h4&gt;</a:t>
            </a:r>
            <a:endParaRPr b="1">
              <a:solidFill>
                <a:schemeClr val="accent4"/>
              </a:solidFill>
            </a:endParaRPr>
          </a:p>
          <a:p>
            <a:pPr marL="457200" marR="457200" algn="l" defTabSz="457200">
              <a:defRPr sz="2000">
                <a:solidFill>
                  <a:srgbClr val="53585F"/>
                </a:solidFill>
                <a:latin typeface="Courier"/>
                <a:ea typeface="Courier"/>
                <a:cs typeface="Courier"/>
                <a:sym typeface="Courier"/>
              </a:defRPr>
            </a:pPr>
            <a:r>
              <a:rPr b="1">
                <a:solidFill>
                  <a:schemeClr val="accent4">
                    <a:hueOff val="384618"/>
                    <a:satOff val="3869"/>
                    <a:lumOff val="5802"/>
                  </a:schemeClr>
                </a:solidFill>
              </a:rPr>
              <a:t>&lt;h5&gt;</a:t>
            </a:r>
            <a:r>
              <a:t>Fifth Level Heading</a:t>
            </a:r>
            <a:r>
              <a:rPr b="1">
                <a:solidFill>
                  <a:schemeClr val="accent4">
                    <a:hueOff val="384618"/>
                    <a:satOff val="3869"/>
                    <a:lumOff val="5802"/>
                  </a:schemeClr>
                </a:solidFill>
              </a:rPr>
              <a:t>&lt;/h5&gt;</a:t>
            </a:r>
            <a:endParaRPr b="1">
              <a:solidFill>
                <a:schemeClr val="accent4"/>
              </a:solidFill>
            </a:endParaRPr>
          </a:p>
          <a:p>
            <a:pPr marL="457200" marR="457200" algn="l" defTabSz="457200">
              <a:defRPr sz="2000">
                <a:solidFill>
                  <a:srgbClr val="53585F"/>
                </a:solidFill>
                <a:latin typeface="Courier"/>
                <a:ea typeface="Courier"/>
                <a:cs typeface="Courier"/>
                <a:sym typeface="Courier"/>
              </a:defRPr>
            </a:pPr>
            <a:r>
              <a:rPr b="1">
                <a:solidFill>
                  <a:schemeClr val="accent4">
                    <a:hueOff val="384618"/>
                    <a:satOff val="3869"/>
                    <a:lumOff val="5802"/>
                  </a:schemeClr>
                </a:solidFill>
              </a:rPr>
              <a:t>&lt;h6&gt;</a:t>
            </a:r>
            <a:r>
              <a:t>Sixth-Level Heading</a:t>
            </a:r>
            <a:r>
              <a:rPr b="1">
                <a:solidFill>
                  <a:schemeClr val="accent4">
                    <a:hueOff val="384618"/>
                    <a:satOff val="3869"/>
                    <a:lumOff val="5802"/>
                  </a:schemeClr>
                </a:solidFill>
              </a:rPr>
              <a:t>&lt;/h6&gt;</a:t>
            </a:r>
            <a:endParaRPr b="1">
              <a:solidFill>
                <a:schemeClr val="accent4"/>
              </a:solidFill>
            </a:endParaRPr>
          </a:p>
          <a:p>
            <a:pPr marL="457200" marR="457200" algn="l" defTabSz="457200">
              <a:defRPr sz="2000">
                <a:solidFill>
                  <a:srgbClr val="53585F"/>
                </a:solidFill>
                <a:latin typeface="Courier"/>
                <a:ea typeface="Courier"/>
                <a:cs typeface="Courier"/>
                <a:sym typeface="Courier"/>
              </a:defRPr>
            </a:pPr>
            <a:r>
              <a:t>&lt;p&gt;This is another paragraph to show the default relationship of headings to body paragraphs. Of course, you can change the presentation of all of these elements with your own style sheets.&lt;/p&gt;</a:t>
            </a:r>
          </a:p>
        </p:txBody>
      </p:sp>
    </p:spTree>
  </p:cSld>
  <p:clrMapOvr>
    <a:masterClrMapping/>
  </p:clrMapOvr>
  <p:transition xmlns:p14="http://schemas.microsoft.com/office/powerpoint/2010/mai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Character Entity References"/>
          <p:cNvSpPr txBox="1">
            <a:spLocks noGrp="1"/>
          </p:cNvSpPr>
          <p:nvPr>
            <p:ph type="title"/>
          </p:nvPr>
        </p:nvSpPr>
        <p:spPr>
          <a:prstGeom prst="rect">
            <a:avLst/>
          </a:prstGeom>
        </p:spPr>
        <p:txBody>
          <a:bodyPr/>
          <a:lstStyle/>
          <a:p>
            <a:r>
              <a:t>Character Entity References</a:t>
            </a:r>
          </a:p>
        </p:txBody>
      </p:sp>
      <p:sp>
        <p:nvSpPr>
          <p:cNvPr id="267" name="Character entities always begin with &amp; and end with ;.…"/>
          <p:cNvSpPr txBox="1">
            <a:spLocks noGrp="1"/>
          </p:cNvSpPr>
          <p:nvPr>
            <p:ph type="body" idx="1"/>
          </p:nvPr>
        </p:nvSpPr>
        <p:spPr>
          <a:xfrm>
            <a:off x="999579" y="2434232"/>
            <a:ext cx="11099801" cy="4885136"/>
          </a:xfrm>
          <a:prstGeom prst="rect">
            <a:avLst/>
          </a:prstGeom>
        </p:spPr>
        <p:txBody>
          <a:bodyPr/>
          <a:lstStyle/>
          <a:p>
            <a:pPr marL="0" indent="0">
              <a:buSzTx/>
              <a:buNone/>
              <a:defRPr sz="3000"/>
            </a:pPr>
            <a:r>
              <a:t>Character entities always begin with </a:t>
            </a:r>
            <a:r>
              <a:rPr b="1">
                <a:latin typeface="+mj-lt"/>
                <a:ea typeface="+mj-ea"/>
                <a:cs typeface="+mj-cs"/>
                <a:sym typeface="Helvetica"/>
              </a:rPr>
              <a:t>&amp;</a:t>
            </a:r>
            <a:r>
              <a:t> and end with </a:t>
            </a:r>
            <a:r>
              <a:rPr b="1">
                <a:latin typeface="+mj-lt"/>
                <a:ea typeface="+mj-ea"/>
                <a:cs typeface="+mj-cs"/>
                <a:sym typeface="Helvetica"/>
              </a:rPr>
              <a:t>;</a:t>
            </a:r>
            <a:r>
              <a:t>.</a:t>
            </a:r>
          </a:p>
          <a:p>
            <a:pPr marL="0" indent="0">
              <a:spcBef>
                <a:spcPts val="3000"/>
              </a:spcBef>
              <a:buSzTx/>
              <a:buNone/>
              <a:defRPr sz="3000" b="1">
                <a:latin typeface="+mj-lt"/>
                <a:ea typeface="+mj-ea"/>
                <a:cs typeface="+mj-cs"/>
                <a:sym typeface="Helvetica"/>
              </a:defRPr>
            </a:pPr>
            <a:r>
              <a:t>Named entities</a:t>
            </a:r>
          </a:p>
          <a:p>
            <a:pPr marL="0" indent="0">
              <a:spcBef>
                <a:spcPts val="0"/>
              </a:spcBef>
              <a:buSzTx/>
              <a:buNone/>
              <a:defRPr sz="3000"/>
            </a:pPr>
            <a:r>
              <a:t>Use a predefined name for the character </a:t>
            </a:r>
            <a:br/>
            <a:r>
              <a:t>(example: </a:t>
            </a:r>
            <a:r>
              <a:rPr b="1">
                <a:solidFill>
                  <a:schemeClr val="accent1"/>
                </a:solidFill>
                <a:latin typeface="Courier"/>
                <a:ea typeface="Courier"/>
                <a:cs typeface="Courier"/>
                <a:sym typeface="Courier"/>
              </a:rPr>
              <a:t>&amp;lt;</a:t>
            </a:r>
            <a:r>
              <a:t> for the less-than symbol </a:t>
            </a:r>
            <a:r>
              <a:rPr b="1">
                <a:latin typeface="+mj-lt"/>
                <a:ea typeface="+mj-ea"/>
                <a:cs typeface="+mj-cs"/>
                <a:sym typeface="Helvetica"/>
              </a:rPr>
              <a:t>&lt;</a:t>
            </a:r>
            <a:r>
              <a:t>)</a:t>
            </a:r>
          </a:p>
          <a:p>
            <a:pPr marL="0" indent="0">
              <a:spcBef>
                <a:spcPts val="3000"/>
              </a:spcBef>
              <a:buSzTx/>
              <a:buNone/>
              <a:defRPr sz="3000" b="1">
                <a:latin typeface="+mj-lt"/>
                <a:ea typeface="+mj-ea"/>
                <a:cs typeface="+mj-cs"/>
                <a:sym typeface="Helvetica"/>
              </a:defRPr>
            </a:pPr>
            <a:r>
              <a:t>Numeric entities</a:t>
            </a:r>
          </a:p>
          <a:p>
            <a:pPr marL="0" indent="0">
              <a:spcBef>
                <a:spcPts val="0"/>
              </a:spcBef>
              <a:buSzTx/>
              <a:buNone/>
              <a:defRPr sz="3000"/>
            </a:pPr>
            <a:r>
              <a:t>Use an assigned numeric value that corresponds to its position in a coded character set, such as UTF-8 </a:t>
            </a:r>
            <a:br/>
            <a:r>
              <a:t>(example: </a:t>
            </a:r>
            <a:r>
              <a:rPr b="1">
                <a:solidFill>
                  <a:schemeClr val="accent1"/>
                </a:solidFill>
                <a:latin typeface="Courier"/>
                <a:ea typeface="Courier"/>
                <a:cs typeface="Courier"/>
                <a:sym typeface="Courier"/>
              </a:rPr>
              <a:t>&amp;#060;</a:t>
            </a:r>
            <a:r>
              <a:t> for the less-than symbol </a:t>
            </a:r>
            <a:r>
              <a:rPr b="1">
                <a:latin typeface="+mj-lt"/>
                <a:ea typeface="+mj-ea"/>
                <a:cs typeface="+mj-cs"/>
                <a:sym typeface="Helvetica"/>
              </a:rPr>
              <a:t>&lt;</a:t>
            </a:r>
            <a:r>
              <a:t>).</a:t>
            </a:r>
          </a:p>
        </p:txBody>
      </p:sp>
      <p:sp>
        <p:nvSpPr>
          <p:cNvPr id="268" name="A complete list of HTML named entities and their Unicode code-points is at www.w3.org/TR/html5/syntax.html#named-character-references."/>
          <p:cNvSpPr txBox="1"/>
          <p:nvPr/>
        </p:nvSpPr>
        <p:spPr>
          <a:xfrm>
            <a:off x="1003300" y="7790358"/>
            <a:ext cx="10166747" cy="838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R="457200" algn="l" defTabSz="457200">
              <a:defRPr sz="2400">
                <a:solidFill>
                  <a:srgbClr val="53585F"/>
                </a:solidFill>
                <a:latin typeface="+mj-lt"/>
                <a:ea typeface="+mj-ea"/>
                <a:cs typeface="+mj-cs"/>
                <a:sym typeface="Helvetica"/>
              </a:defRPr>
            </a:pPr>
            <a:r>
              <a:t>A complete list of HTML named entities and their Unicode code-points is at</a:t>
            </a:r>
            <a:br/>
            <a:r>
              <a:rPr u="sng">
                <a:hlinkClick r:id="rId2"/>
              </a:rPr>
              <a:t>www.w3.org/TR/html5/syntax.html#named-character-references</a:t>
            </a:r>
            <a:r>
              <a:t>.</a:t>
            </a:r>
          </a:p>
        </p:txBody>
      </p:sp>
    </p:spTree>
  </p:cSld>
  <p:clrMapOvr>
    <a:masterClrMapping/>
  </p:clrMapOvr>
  <p:transition xmlns:p14="http://schemas.microsoft.com/office/powerpoint/2010/mai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0" name="Table"/>
          <p:cNvGraphicFramePr/>
          <p:nvPr/>
        </p:nvGraphicFramePr>
        <p:xfrm>
          <a:off x="1196645" y="3904605"/>
          <a:ext cx="10705665" cy="4345530"/>
        </p:xfrm>
        <a:graphic>
          <a:graphicData uri="http://schemas.openxmlformats.org/drawingml/2006/table">
            <a:tbl>
              <a:tblPr bandRow="1">
                <a:tableStyleId>{4C3C2611-4C71-4FC5-86AE-919BDF0F9419}</a:tableStyleId>
              </a:tblPr>
              <a:tblGrid>
                <a:gridCol w="1790671"/>
                <a:gridCol w="2950054"/>
                <a:gridCol w="1977274"/>
                <a:gridCol w="1915308"/>
                <a:gridCol w="2072358"/>
              </a:tblGrid>
              <a:tr h="691306">
                <a:tc>
                  <a:txBody>
                    <a:bodyPr/>
                    <a:lstStyle/>
                    <a:p>
                      <a:pPr marR="457200" algn="l" defTabSz="914400">
                        <a:lnSpc>
                          <a:spcPts val="3400"/>
                        </a:lnSpc>
                        <a:spcBef>
                          <a:spcPts val="600"/>
                        </a:spcBef>
                        <a:tabLst>
                          <a:tab pos="1371600" algn="l"/>
                          <a:tab pos="2451100" algn="l"/>
                          <a:tab pos="3352800" algn="l"/>
                        </a:tabLst>
                      </a:pPr>
                      <a:r>
                        <a:rPr b="1" spc="15">
                          <a:latin typeface="+mj-lt"/>
                          <a:ea typeface="+mj-ea"/>
                          <a:cs typeface="+mj-cs"/>
                          <a:sym typeface="Helvetica"/>
                        </a:rPr>
                        <a:t>Character</a:t>
                      </a:r>
                    </a:p>
                  </a:txBody>
                  <a:tcPr marL="50800" marR="50800" marT="50800" marB="50800" horzOverflow="overflow">
                    <a:lnL>
                      <a:solidFill>
                        <a:srgbClr val="000000"/>
                      </a:solidFill>
                      <a:miter lim="400000"/>
                    </a:lnL>
                    <a:lnR w="6350">
                      <a:solidFill>
                        <a:srgbClr val="000000"/>
                      </a:solidFill>
                      <a:miter lim="400000"/>
                    </a:lnR>
                    <a:lnT>
                      <a:solidFill>
                        <a:srgbClr val="CBCBCB"/>
                      </a:solidFill>
                      <a:miter lim="400000"/>
                    </a:lnT>
                    <a:lnB w="6350">
                      <a:solidFill>
                        <a:srgbClr val="CBCBCB"/>
                      </a:solidFill>
                      <a:miter lim="400000"/>
                    </a:lnB>
                  </a:tcPr>
                </a:tc>
                <a:tc>
                  <a:txBody>
                    <a:bodyPr/>
                    <a:lstStyle/>
                    <a:p>
                      <a:pPr marR="457200" algn="l" defTabSz="914400">
                        <a:lnSpc>
                          <a:spcPts val="3400"/>
                        </a:lnSpc>
                        <a:spcBef>
                          <a:spcPts val="600"/>
                        </a:spcBef>
                        <a:tabLst>
                          <a:tab pos="1371600" algn="l"/>
                          <a:tab pos="2451100" algn="l"/>
                          <a:tab pos="3352800" algn="l"/>
                        </a:tabLst>
                      </a:pPr>
                      <a:r>
                        <a:rPr b="1" spc="15">
                          <a:latin typeface="+mj-lt"/>
                          <a:ea typeface="+mj-ea"/>
                          <a:cs typeface="+mj-cs"/>
                          <a:sym typeface="Helvetica"/>
                        </a:rPr>
                        <a:t>Description</a:t>
                      </a:r>
                    </a:p>
                  </a:txBody>
                  <a:tcPr marL="50800" marR="50800" marT="50800" marB="50800" horzOverflow="overflow">
                    <a:lnL w="6350">
                      <a:solidFill>
                        <a:srgbClr val="000000"/>
                      </a:solidFill>
                      <a:miter lim="400000"/>
                    </a:lnL>
                    <a:lnR w="6350">
                      <a:solidFill>
                        <a:srgbClr val="000000"/>
                      </a:solidFill>
                      <a:miter lim="400000"/>
                    </a:lnR>
                    <a:lnT>
                      <a:solidFill>
                        <a:srgbClr val="CBCBCB"/>
                      </a:solidFill>
                      <a:miter lim="400000"/>
                    </a:lnT>
                    <a:lnB w="6350">
                      <a:solidFill>
                        <a:srgbClr val="CBCBCB"/>
                      </a:solidFill>
                      <a:miter lim="400000"/>
                    </a:lnB>
                  </a:tcPr>
                </a:tc>
                <a:tc>
                  <a:txBody>
                    <a:bodyPr/>
                    <a:lstStyle/>
                    <a:p>
                      <a:pPr marR="457200" algn="l" defTabSz="914400">
                        <a:lnSpc>
                          <a:spcPts val="3400"/>
                        </a:lnSpc>
                        <a:spcBef>
                          <a:spcPts val="600"/>
                        </a:spcBef>
                        <a:tabLst>
                          <a:tab pos="1371600" algn="l"/>
                          <a:tab pos="2451100" algn="l"/>
                          <a:tab pos="3352800" algn="l"/>
                        </a:tabLst>
                      </a:pPr>
                      <a:r>
                        <a:rPr b="1" spc="15">
                          <a:latin typeface="+mj-lt"/>
                          <a:ea typeface="+mj-ea"/>
                          <a:cs typeface="+mj-cs"/>
                          <a:sym typeface="Helvetica"/>
                        </a:rPr>
                        <a:t>Entity name</a:t>
                      </a:r>
                    </a:p>
                  </a:txBody>
                  <a:tcPr marL="50800" marR="50800" marT="50800" marB="50800" horzOverflow="overflow">
                    <a:lnL w="6350">
                      <a:solidFill>
                        <a:srgbClr val="000000"/>
                      </a:solidFill>
                      <a:miter lim="400000"/>
                    </a:lnL>
                    <a:lnR w="6350">
                      <a:solidFill>
                        <a:srgbClr val="000000"/>
                      </a:solidFill>
                      <a:miter lim="400000"/>
                    </a:lnR>
                    <a:lnT>
                      <a:solidFill>
                        <a:srgbClr val="CBCBCB"/>
                      </a:solidFill>
                      <a:miter lim="400000"/>
                    </a:lnT>
                    <a:lnB w="6350">
                      <a:solidFill>
                        <a:srgbClr val="CBCBCB"/>
                      </a:solidFill>
                      <a:miter lim="400000"/>
                    </a:lnB>
                  </a:tcPr>
                </a:tc>
                <a:tc>
                  <a:txBody>
                    <a:bodyPr/>
                    <a:lstStyle/>
                    <a:p>
                      <a:pPr marR="457200" algn="l" defTabSz="914400">
                        <a:lnSpc>
                          <a:spcPts val="3400"/>
                        </a:lnSpc>
                        <a:spcBef>
                          <a:spcPts val="600"/>
                        </a:spcBef>
                        <a:tabLst>
                          <a:tab pos="1371600" algn="l"/>
                          <a:tab pos="2451100" algn="l"/>
                          <a:tab pos="3352800" algn="l"/>
                        </a:tabLst>
                      </a:pPr>
                      <a:r>
                        <a:rPr b="1" spc="15">
                          <a:latin typeface="+mj-lt"/>
                          <a:ea typeface="+mj-ea"/>
                          <a:cs typeface="+mj-cs"/>
                          <a:sym typeface="Helvetica"/>
                        </a:rPr>
                        <a:t>Decimal</a:t>
                      </a:r>
                    </a:p>
                  </a:txBody>
                  <a:tcPr marL="50800" marR="50800" marT="50800" marB="50800" horzOverflow="overflow">
                    <a:lnL w="6350">
                      <a:solidFill>
                        <a:srgbClr val="000000"/>
                      </a:solidFill>
                      <a:miter lim="400000"/>
                    </a:lnL>
                    <a:lnR>
                      <a:solidFill>
                        <a:srgbClr val="000000"/>
                      </a:solidFill>
                      <a:miter lim="400000"/>
                    </a:lnR>
                    <a:lnT>
                      <a:solidFill>
                        <a:srgbClr val="CBCBCB"/>
                      </a:solidFill>
                      <a:miter lim="400000"/>
                    </a:lnT>
                    <a:lnB w="6350">
                      <a:solidFill>
                        <a:srgbClr val="CBCBCB"/>
                      </a:solidFill>
                      <a:miter lim="400000"/>
                    </a:lnB>
                  </a:tcPr>
                </a:tc>
                <a:tc>
                  <a:txBody>
                    <a:bodyPr/>
                    <a:lstStyle/>
                    <a:p>
                      <a:pPr marR="457200" algn="l" defTabSz="914400">
                        <a:lnSpc>
                          <a:spcPts val="3400"/>
                        </a:lnSpc>
                        <a:spcBef>
                          <a:spcPts val="600"/>
                        </a:spcBef>
                        <a:tabLst>
                          <a:tab pos="1371600" algn="l"/>
                          <a:tab pos="2451100" algn="l"/>
                          <a:tab pos="3352800" algn="l"/>
                        </a:tabLst>
                      </a:pPr>
                      <a:r>
                        <a:rPr b="1" spc="15">
                          <a:latin typeface="+mj-lt"/>
                          <a:ea typeface="+mj-ea"/>
                          <a:cs typeface="+mj-cs"/>
                          <a:sym typeface="Helvetica"/>
                        </a:rPr>
                        <a:t>Hexadecimal</a:t>
                      </a:r>
                    </a:p>
                  </a:txBody>
                  <a:tcPr marL="63500" marR="63500" marT="0" marB="0" horzOverflow="overflow">
                    <a:lnL>
                      <a:solidFill>
                        <a:srgbClr val="000000"/>
                      </a:solidFill>
                      <a:miter lim="400000"/>
                    </a:lnL>
                    <a:lnR>
                      <a:solidFill>
                        <a:srgbClr val="000000"/>
                      </a:solidFill>
                      <a:miter lim="400000"/>
                    </a:lnR>
                    <a:lnT>
                      <a:solidFill>
                        <a:srgbClr val="CBCBCB"/>
                      </a:solidFill>
                      <a:miter lim="400000"/>
                    </a:lnT>
                    <a:lnB w="6350">
                      <a:solidFill>
                        <a:srgbClr val="CBCBCB"/>
                      </a:solidFill>
                      <a:miter lim="400000"/>
                    </a:lnB>
                  </a:tcPr>
                </a:tc>
              </a:tr>
              <a:tr h="691306">
                <a:tc>
                  <a:txBody>
                    <a:bodyPr/>
                    <a:lstStyle/>
                    <a:p>
                      <a:pPr marR="457200" algn="l" defTabSz="914400">
                        <a:lnSpc>
                          <a:spcPts val="3900"/>
                        </a:lnSpc>
                        <a:spcBef>
                          <a:spcPts val="400"/>
                        </a:spcBef>
                        <a:tabLst>
                          <a:tab pos="1371600" algn="l"/>
                          <a:tab pos="2451100" algn="l"/>
                          <a:tab pos="3352800" algn="l"/>
                        </a:tabLst>
                      </a:pPr>
                      <a:r>
                        <a:rPr sz="2400" spc="20">
                          <a:latin typeface="+mj-lt"/>
                          <a:ea typeface="+mj-ea"/>
                          <a:cs typeface="+mj-cs"/>
                          <a:sym typeface="Helvetica"/>
                        </a:rPr>
                        <a:t>&lt;</a:t>
                      </a:r>
                    </a:p>
                  </a:txBody>
                  <a:tcPr marL="50800" marR="50800" marT="50800" marB="50800" horzOverflow="overflow">
                    <a:lnL>
                      <a:solidFill>
                        <a:srgbClr val="000000"/>
                      </a:solidFill>
                      <a:miter lim="400000"/>
                    </a:lnL>
                    <a:lnR w="6350">
                      <a:solidFill>
                        <a:srgbClr val="000000"/>
                      </a:solidFill>
                      <a:miter lim="400000"/>
                    </a:lnR>
                    <a:lnT w="6350">
                      <a:solidFill>
                        <a:srgbClr val="CBCBCB"/>
                      </a:solidFill>
                      <a:miter lim="400000"/>
                    </a:lnT>
                    <a:lnB w="3175">
                      <a:solidFill>
                        <a:srgbClr val="CBCBCB"/>
                      </a:solidFill>
                      <a:miter lim="400000"/>
                    </a:lnB>
                  </a:tcPr>
                </a:tc>
                <a:tc>
                  <a:txBody>
                    <a:bodyPr/>
                    <a:lstStyle/>
                    <a:p>
                      <a:pPr marR="457200" algn="l" defTabSz="914400">
                        <a:lnSpc>
                          <a:spcPts val="3200"/>
                        </a:lnSpc>
                        <a:spcBef>
                          <a:spcPts val="400"/>
                        </a:spcBef>
                        <a:tabLst>
                          <a:tab pos="1371600" algn="l"/>
                          <a:tab pos="2451100" algn="l"/>
                          <a:tab pos="3352800" algn="l"/>
                        </a:tabLst>
                      </a:pPr>
                      <a:r>
                        <a:rPr spc="15">
                          <a:latin typeface="+mj-lt"/>
                          <a:ea typeface="+mj-ea"/>
                          <a:cs typeface="+mj-cs"/>
                          <a:sym typeface="Helvetica"/>
                        </a:rPr>
                        <a:t>Less-than symbol </a:t>
                      </a:r>
                    </a:p>
                  </a:txBody>
                  <a:tcPr marL="50800" marR="50800" marT="50800" marB="50800" horzOverflow="overflow">
                    <a:lnL w="6350">
                      <a:solidFill>
                        <a:srgbClr val="000000"/>
                      </a:solidFill>
                      <a:miter lim="400000"/>
                    </a:lnL>
                    <a:lnR w="6350">
                      <a:solidFill>
                        <a:srgbClr val="000000"/>
                      </a:solidFill>
                      <a:miter lim="400000"/>
                    </a:lnR>
                    <a:lnT w="6350">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&amp;lt;</a:t>
                      </a:r>
                    </a:p>
                  </a:txBody>
                  <a:tcPr marL="50800" marR="50800" marT="50800" marB="50800" horzOverflow="overflow">
                    <a:lnL w="6350">
                      <a:solidFill>
                        <a:srgbClr val="000000"/>
                      </a:solidFill>
                      <a:miter lim="400000"/>
                    </a:lnL>
                    <a:lnR w="6350">
                      <a:solidFill>
                        <a:srgbClr val="000000"/>
                      </a:solidFill>
                      <a:miter lim="400000"/>
                    </a:lnR>
                    <a:lnT w="6350">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&amp;#060; </a:t>
                      </a:r>
                    </a:p>
                  </a:txBody>
                  <a:tcPr marL="50800" marR="50800" marT="50800" marB="50800" horzOverflow="overflow">
                    <a:lnL w="6350">
                      <a:solidFill>
                        <a:srgbClr val="000000"/>
                      </a:solidFill>
                      <a:miter lim="400000"/>
                    </a:lnL>
                    <a:lnR>
                      <a:solidFill>
                        <a:srgbClr val="000000"/>
                      </a:solidFill>
                      <a:miter lim="400000"/>
                    </a:lnR>
                    <a:lnT w="6350">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&amp;#x3C; </a:t>
                      </a:r>
                    </a:p>
                  </a:txBody>
                  <a:tcPr marL="63500" marR="63500" marT="0" marB="0" horzOverflow="overflow">
                    <a:lnL>
                      <a:solidFill>
                        <a:srgbClr val="000000"/>
                      </a:solidFill>
                      <a:miter lim="400000"/>
                    </a:lnL>
                    <a:lnR>
                      <a:solidFill>
                        <a:srgbClr val="000000"/>
                      </a:solidFill>
                      <a:miter lim="400000"/>
                    </a:lnR>
                    <a:lnT w="6350">
                      <a:solidFill>
                        <a:srgbClr val="CBCBCB"/>
                      </a:solidFill>
                      <a:miter lim="400000"/>
                    </a:lnT>
                    <a:lnB w="3175">
                      <a:solidFill>
                        <a:srgbClr val="CBCBCB"/>
                      </a:solidFill>
                      <a:miter lim="400000"/>
                    </a:lnB>
                  </a:tcPr>
                </a:tc>
              </a:tr>
              <a:tr h="691306">
                <a:tc>
                  <a:txBody>
                    <a:bodyPr/>
                    <a:lstStyle/>
                    <a:p>
                      <a:pPr marR="457200" algn="l" defTabSz="914400">
                        <a:lnSpc>
                          <a:spcPts val="3900"/>
                        </a:lnSpc>
                        <a:spcBef>
                          <a:spcPts val="400"/>
                        </a:spcBef>
                        <a:tabLst>
                          <a:tab pos="1371600" algn="l"/>
                          <a:tab pos="2451100" algn="l"/>
                          <a:tab pos="3352800" algn="l"/>
                        </a:tabLst>
                      </a:pPr>
                      <a:r>
                        <a:rPr sz="2400" spc="20">
                          <a:latin typeface="+mj-lt"/>
                          <a:ea typeface="+mj-ea"/>
                          <a:cs typeface="+mj-cs"/>
                          <a:sym typeface="Helvetica"/>
                        </a:rPr>
                        <a:t>&gt;</a:t>
                      </a:r>
                    </a:p>
                  </a:txBody>
                  <a:tcPr marL="50800" marR="50800" marT="50800" marB="50800" horzOverflow="overflow">
                    <a:lnL>
                      <a:solidFill>
                        <a:srgbClr val="000000"/>
                      </a:solidFill>
                      <a:miter lim="400000"/>
                    </a:lnL>
                    <a:lnR w="6350">
                      <a:solidFill>
                        <a:srgbClr val="000000"/>
                      </a:solidFill>
                      <a:miter lim="400000"/>
                    </a:lnR>
                    <a:lnT w="3175">
                      <a:solidFill>
                        <a:srgbClr val="CBCBCB"/>
                      </a:solidFill>
                      <a:miter lim="400000"/>
                    </a:lnT>
                    <a:lnB w="12700">
                      <a:solidFill>
                        <a:srgbClr val="CBCBCB"/>
                      </a:solidFill>
                      <a:miter lim="400000"/>
                    </a:lnB>
                  </a:tcPr>
                </a:tc>
                <a:tc>
                  <a:txBody>
                    <a:bodyPr/>
                    <a:lstStyle/>
                    <a:p>
                      <a:pPr marR="457200" algn="l" defTabSz="914400">
                        <a:lnSpc>
                          <a:spcPts val="3200"/>
                        </a:lnSpc>
                        <a:spcBef>
                          <a:spcPts val="400"/>
                        </a:spcBef>
                        <a:tabLst>
                          <a:tab pos="1371600" algn="l"/>
                          <a:tab pos="2451100" algn="l"/>
                          <a:tab pos="3352800" algn="l"/>
                        </a:tabLst>
                      </a:pPr>
                      <a:r>
                        <a:rPr spc="15">
                          <a:latin typeface="+mj-lt"/>
                          <a:ea typeface="+mj-ea"/>
                          <a:cs typeface="+mj-cs"/>
                          <a:sym typeface="Helvetica"/>
                        </a:rPr>
                        <a:t>Greater-than symbol </a:t>
                      </a:r>
                    </a:p>
                  </a:txBody>
                  <a:tcPr marL="50800" marR="50800" marT="50800" marB="50800" horzOverflow="overflow">
                    <a:lnL w="6350">
                      <a:solidFill>
                        <a:srgbClr val="000000"/>
                      </a:solidFill>
                      <a:miter lim="400000"/>
                    </a:lnL>
                    <a:lnR w="6350">
                      <a:solidFill>
                        <a:srgbClr val="000000"/>
                      </a:solidFill>
                      <a:miter lim="400000"/>
                    </a:lnR>
                    <a:lnT w="3175">
                      <a:solidFill>
                        <a:srgbClr val="CBCBCB"/>
                      </a:solidFill>
                      <a:miter lim="400000"/>
                    </a:lnT>
                    <a:lnB w="12700">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&amp;gt;</a:t>
                      </a:r>
                    </a:p>
                  </a:txBody>
                  <a:tcPr marL="50800" marR="50800" marT="50800" marB="50800" horzOverflow="overflow">
                    <a:lnL w="6350">
                      <a:solidFill>
                        <a:srgbClr val="000000"/>
                      </a:solidFill>
                      <a:miter lim="400000"/>
                    </a:lnL>
                    <a:lnR w="6350">
                      <a:solidFill>
                        <a:srgbClr val="000000"/>
                      </a:solidFill>
                      <a:miter lim="400000"/>
                    </a:lnR>
                    <a:lnT w="3175">
                      <a:solidFill>
                        <a:srgbClr val="CBCBCB"/>
                      </a:solidFill>
                      <a:miter lim="400000"/>
                    </a:lnT>
                    <a:lnB w="12700">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&amp;#062;</a:t>
                      </a:r>
                    </a:p>
                  </a:txBody>
                  <a:tcPr marL="50800" marR="50800" marT="50800" marB="50800" horzOverflow="overflow">
                    <a:lnL w="6350">
                      <a:solidFill>
                        <a:srgbClr val="000000"/>
                      </a:solidFill>
                      <a:miter lim="400000"/>
                    </a:lnL>
                    <a:lnR>
                      <a:solidFill>
                        <a:srgbClr val="000000"/>
                      </a:solidFill>
                      <a:miter lim="400000"/>
                    </a:lnR>
                    <a:lnT w="3175">
                      <a:solidFill>
                        <a:srgbClr val="CBCBCB"/>
                      </a:solidFill>
                      <a:miter lim="400000"/>
                    </a:lnT>
                    <a:lnB w="12700">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&amp;#x3E;</a:t>
                      </a:r>
                    </a:p>
                  </a:txBody>
                  <a:tcPr marL="63500" marR="63500" marT="0" marB="0" horzOverflow="overflow">
                    <a:lnL>
                      <a:solidFill>
                        <a:srgbClr val="000000"/>
                      </a:solidFill>
                      <a:miter lim="400000"/>
                    </a:lnL>
                    <a:lnR>
                      <a:solidFill>
                        <a:srgbClr val="000000"/>
                      </a:solidFill>
                      <a:miter lim="400000"/>
                    </a:lnR>
                    <a:lnT w="3175">
                      <a:solidFill>
                        <a:srgbClr val="CBCBCB"/>
                      </a:solidFill>
                      <a:miter lim="400000"/>
                    </a:lnT>
                    <a:lnB w="12700">
                      <a:solidFill>
                        <a:srgbClr val="CBCBCB"/>
                      </a:solidFill>
                      <a:miter lim="400000"/>
                    </a:lnB>
                  </a:tcPr>
                </a:tc>
              </a:tr>
              <a:tr h="691306">
                <a:tc>
                  <a:txBody>
                    <a:bodyPr/>
                    <a:lstStyle/>
                    <a:p>
                      <a:pPr marR="457200" algn="l" defTabSz="914400">
                        <a:lnSpc>
                          <a:spcPts val="3900"/>
                        </a:lnSpc>
                        <a:spcBef>
                          <a:spcPts val="400"/>
                        </a:spcBef>
                        <a:tabLst>
                          <a:tab pos="1371600" algn="l"/>
                          <a:tab pos="2451100" algn="l"/>
                          <a:tab pos="3352800" algn="l"/>
                        </a:tabLst>
                        <a:defRPr spc="15">
                          <a:latin typeface="+mj-lt"/>
                          <a:ea typeface="+mj-ea"/>
                          <a:cs typeface="+mj-cs"/>
                          <a:sym typeface="Helvetica"/>
                        </a:defRPr>
                      </a:pPr>
                      <a:r>
                        <a:t> </a:t>
                      </a:r>
                      <a:r>
                        <a:rPr sz="2400" spc="20"/>
                        <a:t>"</a:t>
                      </a:r>
                    </a:p>
                  </a:txBody>
                  <a:tcPr marL="50800" marR="50800" marT="50800" marB="50800" horzOverflow="overflow">
                    <a:lnL>
                      <a:solidFill>
                        <a:srgbClr val="000000"/>
                      </a:solidFill>
                      <a:miter lim="400000"/>
                    </a:lnL>
                    <a:lnR w="6350">
                      <a:solidFill>
                        <a:srgbClr val="000000"/>
                      </a:solidFill>
                      <a:miter lim="400000"/>
                    </a:lnR>
                    <a:lnT w="12700">
                      <a:solidFill>
                        <a:srgbClr val="CBCBCB"/>
                      </a:solidFill>
                      <a:miter lim="400000"/>
                    </a:lnT>
                    <a:lnB w="3175">
                      <a:solidFill>
                        <a:srgbClr val="CBCBCB"/>
                      </a:solidFill>
                      <a:miter lim="400000"/>
                    </a:lnB>
                  </a:tcPr>
                </a:tc>
                <a:tc>
                  <a:txBody>
                    <a:bodyPr/>
                    <a:lstStyle/>
                    <a:p>
                      <a:pPr marR="457200" algn="l" defTabSz="914400">
                        <a:lnSpc>
                          <a:spcPts val="3200"/>
                        </a:lnSpc>
                        <a:spcBef>
                          <a:spcPts val="400"/>
                        </a:spcBef>
                        <a:tabLst>
                          <a:tab pos="1371600" algn="l"/>
                          <a:tab pos="2451100" algn="l"/>
                          <a:tab pos="3352800" algn="l"/>
                        </a:tabLst>
                      </a:pPr>
                      <a:r>
                        <a:rPr spc="15">
                          <a:latin typeface="+mj-lt"/>
                          <a:ea typeface="+mj-ea"/>
                          <a:cs typeface="+mj-cs"/>
                          <a:sym typeface="Helvetica"/>
                        </a:rPr>
                        <a:t>Quote</a:t>
                      </a:r>
                    </a:p>
                  </a:txBody>
                  <a:tcPr marL="50800" marR="50800" marT="50800" marB="50800" horzOverflow="overflow">
                    <a:lnL w="6350">
                      <a:solidFill>
                        <a:srgbClr val="000000"/>
                      </a:solidFill>
                      <a:miter lim="400000"/>
                    </a:lnL>
                    <a:lnR w="6350">
                      <a:solidFill>
                        <a:srgbClr val="000000"/>
                      </a:solidFill>
                      <a:miter lim="400000"/>
                    </a:lnR>
                    <a:lnT w="12700">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&amp;quot;</a:t>
                      </a:r>
                    </a:p>
                  </a:txBody>
                  <a:tcPr marL="50800" marR="50800" marT="50800" marB="50800" horzOverflow="overflow">
                    <a:lnL w="6350">
                      <a:solidFill>
                        <a:srgbClr val="000000"/>
                      </a:solidFill>
                      <a:miter lim="400000"/>
                    </a:lnL>
                    <a:lnR w="6350">
                      <a:solidFill>
                        <a:srgbClr val="000000"/>
                      </a:solidFill>
                      <a:miter lim="400000"/>
                    </a:lnR>
                    <a:lnT w="12700">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&amp;#160;</a:t>
                      </a:r>
                    </a:p>
                  </a:txBody>
                  <a:tcPr marL="50800" marR="50800" marT="50800" marB="50800" horzOverflow="overflow">
                    <a:lnL w="6350">
                      <a:solidFill>
                        <a:srgbClr val="000000"/>
                      </a:solidFill>
                      <a:miter lim="400000"/>
                    </a:lnL>
                    <a:lnR>
                      <a:solidFill>
                        <a:srgbClr val="000000"/>
                      </a:solidFill>
                      <a:miter lim="400000"/>
                    </a:lnR>
                    <a:lnT w="12700">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&amp;#x22;</a:t>
                      </a:r>
                    </a:p>
                  </a:txBody>
                  <a:tcPr marL="63500" marR="63500" marT="0" marB="0" horzOverflow="overflow">
                    <a:lnL>
                      <a:solidFill>
                        <a:srgbClr val="000000"/>
                      </a:solidFill>
                      <a:miter lim="400000"/>
                    </a:lnL>
                    <a:lnR>
                      <a:solidFill>
                        <a:srgbClr val="000000"/>
                      </a:solidFill>
                      <a:miter lim="400000"/>
                    </a:lnR>
                    <a:lnT w="12700">
                      <a:solidFill>
                        <a:srgbClr val="CBCBCB"/>
                      </a:solidFill>
                      <a:miter lim="400000"/>
                    </a:lnT>
                    <a:lnB w="3175">
                      <a:solidFill>
                        <a:srgbClr val="CBCBCB"/>
                      </a:solidFill>
                      <a:miter lim="400000"/>
                    </a:lnB>
                  </a:tcPr>
                </a:tc>
              </a:tr>
              <a:tr h="691306">
                <a:tc>
                  <a:txBody>
                    <a:bodyPr/>
                    <a:lstStyle/>
                    <a:p>
                      <a:pPr marR="457200" algn="l" defTabSz="457200"/>
                      <a:r>
                        <a:rPr sz="2400">
                          <a:latin typeface="TheSansMonoCd W6SemiBold"/>
                          <a:ea typeface="TheSansMonoCd W6SemiBold"/>
                          <a:cs typeface="TheSansMonoCd W6SemiBold"/>
                          <a:sym typeface="TheSansMonoCd W6SemiBold"/>
                        </a:rPr>
                        <a:t>'</a:t>
                      </a:r>
                    </a:p>
                  </a:txBody>
                  <a:tcPr marL="50800" marR="50800" marT="50800" marB="50800" horzOverflow="overflow">
                    <a:lnL>
                      <a:solidFill>
                        <a:srgbClr val="000000"/>
                      </a:solidFill>
                      <a:miter lim="400000"/>
                    </a:lnL>
                    <a:lnR w="6350">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200"/>
                        </a:lnSpc>
                        <a:spcBef>
                          <a:spcPts val="400"/>
                        </a:spcBef>
                        <a:tabLst>
                          <a:tab pos="1371600" algn="l"/>
                          <a:tab pos="2451100" algn="l"/>
                          <a:tab pos="3352800" algn="l"/>
                        </a:tabLst>
                      </a:pPr>
                      <a:r>
                        <a:rPr spc="15">
                          <a:latin typeface="+mj-lt"/>
                          <a:ea typeface="+mj-ea"/>
                          <a:cs typeface="+mj-cs"/>
                          <a:sym typeface="Helvetica"/>
                        </a:rPr>
                        <a:t>Apostrophe</a:t>
                      </a:r>
                    </a:p>
                  </a:txBody>
                  <a:tcPr marL="50800" marR="50800" marT="50800" marB="50800" horzOverflow="overflow">
                    <a:lnL w="6350">
                      <a:solidFill>
                        <a:srgbClr val="000000"/>
                      </a:solidFill>
                      <a:miter lim="400000"/>
                    </a:lnL>
                    <a:lnR w="6350">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&amp;apos;</a:t>
                      </a:r>
                    </a:p>
                  </a:txBody>
                  <a:tcPr marL="50800" marR="50800" marT="50800" marB="50800" horzOverflow="overflow">
                    <a:lnL w="6350">
                      <a:solidFill>
                        <a:srgbClr val="000000"/>
                      </a:solidFill>
                      <a:miter lim="400000"/>
                    </a:lnL>
                    <a:lnR w="6350">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&amp;#039;</a:t>
                      </a:r>
                    </a:p>
                  </a:txBody>
                  <a:tcPr marL="50800" marR="50800" marT="50800" marB="50800" horzOverflow="overflow">
                    <a:lnL w="6350">
                      <a:solidFill>
                        <a:srgbClr val="000000"/>
                      </a:solidFill>
                      <a:miter lim="400000"/>
                    </a:lnL>
                    <a:lnR>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&amp;#x27;</a:t>
                      </a:r>
                    </a:p>
                  </a:txBody>
                  <a:tcPr marL="63500" marR="63500" marT="0" marB="0" horzOverflow="overflow">
                    <a:lnL>
                      <a:solidFill>
                        <a:srgbClr val="000000"/>
                      </a:solidFill>
                      <a:miter lim="400000"/>
                    </a:lnL>
                    <a:lnR>
                      <a:solidFill>
                        <a:srgbClr val="000000"/>
                      </a:solidFill>
                      <a:miter lim="400000"/>
                    </a:lnR>
                    <a:lnT w="3175">
                      <a:solidFill>
                        <a:srgbClr val="CBCBCB"/>
                      </a:solidFill>
                      <a:miter lim="400000"/>
                    </a:lnT>
                    <a:lnB w="3175">
                      <a:solidFill>
                        <a:srgbClr val="CBCBCB"/>
                      </a:solidFill>
                      <a:miter lim="400000"/>
                    </a:lnB>
                  </a:tcPr>
                </a:tc>
              </a:tr>
              <a:tr h="691306">
                <a:tc>
                  <a:txBody>
                    <a:bodyPr/>
                    <a:lstStyle/>
                    <a:p>
                      <a:pPr marR="457200" algn="l" defTabSz="914400">
                        <a:lnSpc>
                          <a:spcPts val="3900"/>
                        </a:lnSpc>
                        <a:spcBef>
                          <a:spcPts val="400"/>
                        </a:spcBef>
                        <a:tabLst>
                          <a:tab pos="1371600" algn="l"/>
                          <a:tab pos="2451100" algn="l"/>
                          <a:tab pos="3352800" algn="l"/>
                        </a:tabLst>
                      </a:pPr>
                      <a:r>
                        <a:rPr sz="2400" spc="20">
                          <a:latin typeface="+mj-lt"/>
                          <a:ea typeface="+mj-ea"/>
                          <a:cs typeface="+mj-cs"/>
                          <a:sym typeface="Helvetica"/>
                        </a:rPr>
                        <a:t>&amp;</a:t>
                      </a:r>
                    </a:p>
                  </a:txBody>
                  <a:tcPr marL="50800" marR="50800" marT="50800" marB="50800" horzOverflow="overflow">
                    <a:lnL>
                      <a:solidFill>
                        <a:srgbClr val="000000"/>
                      </a:solidFill>
                      <a:miter lim="400000"/>
                    </a:lnL>
                    <a:lnR w="6350">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200"/>
                        </a:lnSpc>
                        <a:spcBef>
                          <a:spcPts val="400"/>
                        </a:spcBef>
                        <a:tabLst>
                          <a:tab pos="1371600" algn="l"/>
                          <a:tab pos="2451100" algn="l"/>
                          <a:tab pos="3352800" algn="l"/>
                        </a:tabLst>
                      </a:pPr>
                      <a:r>
                        <a:rPr spc="15">
                          <a:latin typeface="+mj-lt"/>
                          <a:ea typeface="+mj-ea"/>
                          <a:cs typeface="+mj-cs"/>
                          <a:sym typeface="Helvetica"/>
                        </a:rPr>
                        <a:t>Ampersand</a:t>
                      </a:r>
                    </a:p>
                  </a:txBody>
                  <a:tcPr marL="50800" marR="50800" marT="50800" marB="50800" horzOverflow="overflow">
                    <a:lnL w="6350">
                      <a:solidFill>
                        <a:srgbClr val="000000"/>
                      </a:solidFill>
                      <a:miter lim="400000"/>
                    </a:lnL>
                    <a:lnR w="6350">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&amp;amp;</a:t>
                      </a:r>
                    </a:p>
                  </a:txBody>
                  <a:tcPr marL="50800" marR="50800" marT="50800" marB="50800" horzOverflow="overflow">
                    <a:lnL w="6350">
                      <a:solidFill>
                        <a:srgbClr val="000000"/>
                      </a:solidFill>
                      <a:miter lim="400000"/>
                    </a:lnL>
                    <a:lnR w="6350">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&amp;#038;</a:t>
                      </a:r>
                    </a:p>
                  </a:txBody>
                  <a:tcPr marL="50800" marR="50800" marT="50800" marB="50800" horzOverflow="overflow">
                    <a:lnL w="6350">
                      <a:solidFill>
                        <a:srgbClr val="000000"/>
                      </a:solidFill>
                      <a:miter lim="400000"/>
                    </a:lnL>
                    <a:lnR>
                      <a:solidFill>
                        <a:srgbClr val="000000"/>
                      </a:solidFill>
                      <a:miter lim="400000"/>
                    </a:lnR>
                    <a:lnT w="3175">
                      <a:solidFill>
                        <a:srgbClr val="CBCBCB"/>
                      </a:solidFill>
                      <a:miter lim="400000"/>
                    </a:lnT>
                    <a:lnB w="3175">
                      <a:solidFill>
                        <a:srgbClr val="CBCBCB"/>
                      </a:solidFill>
                      <a:miter lim="400000"/>
                    </a:lnB>
                  </a:tcPr>
                </a:tc>
                <a:tc>
                  <a:txBody>
                    <a:bodyPr/>
                    <a:lstStyle/>
                    <a:p>
                      <a:pPr marR="457200" algn="l" defTabSz="914400">
                        <a:lnSpc>
                          <a:spcPts val="3100"/>
                        </a:lnSpc>
                        <a:tabLst>
                          <a:tab pos="381000" algn="l"/>
                        </a:tabLst>
                      </a:pPr>
                      <a:r>
                        <a:rPr spc="15">
                          <a:latin typeface="+mj-lt"/>
                          <a:ea typeface="+mj-ea"/>
                          <a:cs typeface="+mj-cs"/>
                          <a:sym typeface="Helvetica"/>
                        </a:rPr>
                        <a:t>&amp;#x26;</a:t>
                      </a:r>
                    </a:p>
                  </a:txBody>
                  <a:tcPr marL="63500" marR="63500" marT="0" marB="0" horzOverflow="overflow">
                    <a:lnL>
                      <a:solidFill>
                        <a:srgbClr val="000000"/>
                      </a:solidFill>
                      <a:miter lim="400000"/>
                    </a:lnL>
                    <a:lnR>
                      <a:solidFill>
                        <a:srgbClr val="000000"/>
                      </a:solidFill>
                      <a:miter lim="400000"/>
                    </a:lnR>
                    <a:lnT w="3175">
                      <a:solidFill>
                        <a:srgbClr val="CBCBCB"/>
                      </a:solidFill>
                      <a:miter lim="400000"/>
                    </a:lnT>
                    <a:lnB w="3175">
                      <a:solidFill>
                        <a:srgbClr val="CBCBCB"/>
                      </a:solidFill>
                      <a:miter lim="400000"/>
                    </a:lnB>
                  </a:tcPr>
                </a:tc>
              </a:tr>
            </a:tbl>
          </a:graphicData>
        </a:graphic>
      </p:graphicFrame>
      <p:sp>
        <p:nvSpPr>
          <p:cNvPr id="271" name="Escaping HTML Syntax Characters"/>
          <p:cNvSpPr txBox="1">
            <a:spLocks noGrp="1"/>
          </p:cNvSpPr>
          <p:nvPr>
            <p:ph type="title" idx="4294967295"/>
          </p:nvPr>
        </p:nvSpPr>
        <p:spPr>
          <a:prstGeom prst="rect">
            <a:avLst/>
          </a:prstGeom>
        </p:spPr>
        <p:txBody>
          <a:bodyPr/>
          <a:lstStyle/>
          <a:p>
            <a:r>
              <a:t>Escaping HTML Syntax Characters</a:t>
            </a:r>
          </a:p>
        </p:txBody>
      </p:sp>
      <p:sp>
        <p:nvSpPr>
          <p:cNvPr id="272" name="Always escape &lt;, &gt;, and &amp; characters in content.  Escape &quot; and ' when they are in attribute values."/>
          <p:cNvSpPr txBox="1">
            <a:spLocks noGrp="1"/>
          </p:cNvSpPr>
          <p:nvPr>
            <p:ph type="body" sz="quarter" idx="4294967295"/>
          </p:nvPr>
        </p:nvSpPr>
        <p:spPr>
          <a:xfrm>
            <a:off x="999579" y="2360215"/>
            <a:ext cx="11099801" cy="1166566"/>
          </a:xfrm>
          <a:prstGeom prst="rect">
            <a:avLst/>
          </a:prstGeom>
        </p:spPr>
        <p:txBody>
          <a:bodyPr/>
          <a:lstStyle/>
          <a:p>
            <a:pPr marL="0" indent="0" algn="ctr" defTabSz="554990">
              <a:spcBef>
                <a:spcPts val="3900"/>
              </a:spcBef>
              <a:buSzTx/>
              <a:buNone/>
              <a:defRPr sz="3420"/>
            </a:pPr>
            <a:r>
              <a:t>Always escape </a:t>
            </a:r>
            <a:r>
              <a:rPr b="1">
                <a:latin typeface="+mj-lt"/>
                <a:ea typeface="+mj-ea"/>
                <a:cs typeface="+mj-cs"/>
                <a:sym typeface="Helvetica"/>
              </a:rPr>
              <a:t>&lt;</a:t>
            </a:r>
            <a:r>
              <a:t>, </a:t>
            </a:r>
            <a:r>
              <a:rPr b="1">
                <a:latin typeface="+mj-lt"/>
                <a:ea typeface="+mj-ea"/>
                <a:cs typeface="+mj-cs"/>
                <a:sym typeface="Helvetica"/>
              </a:rPr>
              <a:t>&gt;</a:t>
            </a:r>
            <a:r>
              <a:t>, and </a:t>
            </a:r>
            <a:r>
              <a:rPr b="1">
                <a:latin typeface="+mj-lt"/>
                <a:ea typeface="+mj-ea"/>
                <a:cs typeface="+mj-cs"/>
                <a:sym typeface="Helvetica"/>
              </a:rPr>
              <a:t>&amp;</a:t>
            </a:r>
            <a:r>
              <a:t> characters in content. </a:t>
            </a:r>
            <a:br/>
            <a:r>
              <a:t>Escape </a:t>
            </a:r>
            <a:r>
              <a:rPr b="1">
                <a:latin typeface="+mj-lt"/>
                <a:ea typeface="+mj-ea"/>
                <a:cs typeface="+mj-cs"/>
                <a:sym typeface="Helvetica"/>
              </a:rPr>
              <a:t>"</a:t>
            </a:r>
            <a:r>
              <a:t> and </a:t>
            </a:r>
            <a:r>
              <a:rPr b="1">
                <a:latin typeface="+mj-lt"/>
                <a:ea typeface="+mj-ea"/>
                <a:cs typeface="+mj-cs"/>
                <a:sym typeface="Helvetica"/>
              </a:rPr>
              <a:t>'</a:t>
            </a:r>
            <a:r>
              <a:t> when they are in attribute values.</a:t>
            </a:r>
          </a:p>
        </p:txBody>
      </p:sp>
      <p:sp>
        <p:nvSpPr>
          <p:cNvPr id="273" name="(Additional non-required character entities are listed in Chapter 5.)"/>
          <p:cNvSpPr txBox="1"/>
          <p:nvPr/>
        </p:nvSpPr>
        <p:spPr>
          <a:xfrm>
            <a:off x="999579" y="8120508"/>
            <a:ext cx="11099801" cy="116656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lvl1pPr>
              <a:spcBef>
                <a:spcPts val="4200"/>
              </a:spcBef>
              <a:defRPr sz="2400">
                <a:solidFill>
                  <a:srgbClr val="53585F"/>
                </a:solidFill>
              </a:defRPr>
            </a:lvl1pPr>
          </a:lstStyle>
          <a:p>
            <a:r>
              <a:t>(Additional non-required character entities are listed in Chapter 5.)</a:t>
            </a:r>
          </a:p>
        </p:txBody>
      </p:sp>
    </p:spTree>
  </p:cSld>
  <p:clrMapOvr>
    <a:masterClrMapping/>
  </p:clrMapOvr>
  <p:transition xmlns:p14="http://schemas.microsoft.com/office/powerpoint/2010/mai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Headings (cont’d)"/>
          <p:cNvSpPr txBox="1">
            <a:spLocks noGrp="1"/>
          </p:cNvSpPr>
          <p:nvPr>
            <p:ph type="title"/>
          </p:nvPr>
        </p:nvSpPr>
        <p:spPr>
          <a:xfrm>
            <a:off x="952500" y="713554"/>
            <a:ext cx="11099800" cy="702073"/>
          </a:xfrm>
          <a:prstGeom prst="rect">
            <a:avLst/>
          </a:prstGeom>
        </p:spPr>
        <p:txBody>
          <a:bodyPr/>
          <a:lstStyle>
            <a:lvl1pPr>
              <a:defRPr sz="3600"/>
            </a:lvl1pPr>
          </a:lstStyle>
          <a:p>
            <a:r>
              <a:t>Headings (cont’d)</a:t>
            </a:r>
          </a:p>
        </p:txBody>
      </p:sp>
      <p:grpSp>
        <p:nvGrpSpPr>
          <p:cNvPr id="107" name="Group"/>
          <p:cNvGrpSpPr/>
          <p:nvPr/>
        </p:nvGrpSpPr>
        <p:grpSpPr>
          <a:xfrm>
            <a:off x="1149312" y="1991136"/>
            <a:ext cx="10292488" cy="6431305"/>
            <a:chOff x="0" y="0"/>
            <a:chExt cx="10292486" cy="6431303"/>
          </a:xfrm>
        </p:grpSpPr>
        <p:pic>
          <p:nvPicPr>
            <p:cNvPr id="100" name="lwd5_0501b_headings.png" descr="lwd5_0501b_headings.png"/>
            <p:cNvPicPr>
              <a:picLocks noChangeAspect="1"/>
            </p:cNvPicPr>
            <p:nvPr/>
          </p:nvPicPr>
          <p:blipFill>
            <a:blip r:embed="rId2">
              <a:extLst/>
            </a:blip>
            <a:stretch>
              <a:fillRect/>
            </a:stretch>
          </p:blipFill>
          <p:spPr>
            <a:xfrm>
              <a:off x="831887" y="0"/>
              <a:ext cx="9460600" cy="6431304"/>
            </a:xfrm>
            <a:prstGeom prst="rect">
              <a:avLst/>
            </a:prstGeom>
            <a:ln w="12700" cap="flat">
              <a:noFill/>
              <a:miter lim="400000"/>
            </a:ln>
            <a:effectLst/>
          </p:spPr>
        </p:pic>
        <p:sp>
          <p:nvSpPr>
            <p:cNvPr id="101" name="h1"/>
            <p:cNvSpPr txBox="1"/>
            <p:nvPr/>
          </p:nvSpPr>
          <p:spPr>
            <a:xfrm>
              <a:off x="0" y="244063"/>
              <a:ext cx="57157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000" b="1">
                  <a:solidFill>
                    <a:schemeClr val="accent4"/>
                  </a:solidFill>
                  <a:latin typeface="Courier"/>
                  <a:ea typeface="Courier"/>
                  <a:cs typeface="Courier"/>
                  <a:sym typeface="Courier"/>
                </a:defRPr>
              </a:lvl1pPr>
            </a:lstStyle>
            <a:p>
              <a:r>
                <a:t>h1</a:t>
              </a:r>
            </a:p>
          </p:txBody>
        </p:sp>
        <p:sp>
          <p:nvSpPr>
            <p:cNvPr id="102" name="h2"/>
            <p:cNvSpPr txBox="1"/>
            <p:nvPr/>
          </p:nvSpPr>
          <p:spPr>
            <a:xfrm>
              <a:off x="0" y="1762137"/>
              <a:ext cx="57157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000" b="1">
                  <a:solidFill>
                    <a:schemeClr val="accent4"/>
                  </a:solidFill>
                  <a:latin typeface="Courier"/>
                  <a:ea typeface="Courier"/>
                  <a:cs typeface="Courier"/>
                  <a:sym typeface="Courier"/>
                </a:defRPr>
              </a:lvl1pPr>
            </a:lstStyle>
            <a:p>
              <a:r>
                <a:t>h2</a:t>
              </a:r>
            </a:p>
          </p:txBody>
        </p:sp>
        <p:sp>
          <p:nvSpPr>
            <p:cNvPr id="103" name="h3"/>
            <p:cNvSpPr txBox="1"/>
            <p:nvPr/>
          </p:nvSpPr>
          <p:spPr>
            <a:xfrm>
              <a:off x="0" y="2394530"/>
              <a:ext cx="57157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000" b="1">
                  <a:solidFill>
                    <a:schemeClr val="accent4"/>
                  </a:solidFill>
                  <a:latin typeface="Courier"/>
                  <a:ea typeface="Courier"/>
                  <a:cs typeface="Courier"/>
                  <a:sym typeface="Courier"/>
                </a:defRPr>
              </a:lvl1pPr>
            </a:lstStyle>
            <a:p>
              <a:r>
                <a:t>h3</a:t>
              </a:r>
            </a:p>
          </p:txBody>
        </p:sp>
        <p:sp>
          <p:nvSpPr>
            <p:cNvPr id="104" name="h4"/>
            <p:cNvSpPr txBox="1"/>
            <p:nvPr/>
          </p:nvSpPr>
          <p:spPr>
            <a:xfrm>
              <a:off x="0" y="3714338"/>
              <a:ext cx="57157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000" b="1">
                  <a:solidFill>
                    <a:schemeClr val="accent4"/>
                  </a:solidFill>
                  <a:latin typeface="Courier"/>
                  <a:ea typeface="Courier"/>
                  <a:cs typeface="Courier"/>
                  <a:sym typeface="Courier"/>
                </a:defRPr>
              </a:lvl1pPr>
            </a:lstStyle>
            <a:p>
              <a:r>
                <a:t>h4</a:t>
              </a:r>
            </a:p>
          </p:txBody>
        </p:sp>
        <p:sp>
          <p:nvSpPr>
            <p:cNvPr id="105" name="h5"/>
            <p:cNvSpPr txBox="1"/>
            <p:nvPr/>
          </p:nvSpPr>
          <p:spPr>
            <a:xfrm>
              <a:off x="0" y="4260438"/>
              <a:ext cx="57157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000" b="1">
                  <a:solidFill>
                    <a:schemeClr val="accent4"/>
                  </a:solidFill>
                  <a:latin typeface="Courier"/>
                  <a:ea typeface="Courier"/>
                  <a:cs typeface="Courier"/>
                  <a:sym typeface="Courier"/>
                </a:defRPr>
              </a:lvl1pPr>
            </a:lstStyle>
            <a:p>
              <a:r>
                <a:t>h5</a:t>
              </a:r>
            </a:p>
          </p:txBody>
        </p:sp>
        <p:sp>
          <p:nvSpPr>
            <p:cNvPr id="106" name="h6"/>
            <p:cNvSpPr txBox="1"/>
            <p:nvPr/>
          </p:nvSpPr>
          <p:spPr>
            <a:xfrm>
              <a:off x="0" y="4823684"/>
              <a:ext cx="571575" cy="558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3000" b="1">
                  <a:solidFill>
                    <a:schemeClr val="accent4"/>
                  </a:solidFill>
                  <a:latin typeface="Courier"/>
                  <a:ea typeface="Courier"/>
                  <a:cs typeface="Courier"/>
                  <a:sym typeface="Courier"/>
                </a:defRPr>
              </a:lvl1pPr>
            </a:lstStyle>
            <a:p>
              <a:r>
                <a:t>h6</a:t>
              </a:r>
            </a:p>
          </p:txBody>
        </p:sp>
      </p:grpSp>
    </p:spTree>
  </p:cSld>
  <p:clrMapOvr>
    <a:masterClrMapping/>
  </p:clrMapOvr>
  <p:transition xmlns:p14="http://schemas.microsoft.com/office/powerpoint/2010/mai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Headings (cont’d)"/>
          <p:cNvSpPr txBox="1">
            <a:spLocks noGrp="1"/>
          </p:cNvSpPr>
          <p:nvPr>
            <p:ph type="title"/>
          </p:nvPr>
        </p:nvSpPr>
        <p:spPr>
          <a:xfrm>
            <a:off x="952500" y="1113631"/>
            <a:ext cx="11099800" cy="820738"/>
          </a:xfrm>
          <a:prstGeom prst="rect">
            <a:avLst/>
          </a:prstGeom>
        </p:spPr>
        <p:txBody>
          <a:bodyPr/>
          <a:lstStyle>
            <a:lvl1pPr>
              <a:defRPr sz="3600"/>
            </a:lvl1pPr>
          </a:lstStyle>
          <a:p>
            <a:r>
              <a:t>Headings (cont’d)</a:t>
            </a:r>
          </a:p>
        </p:txBody>
      </p:sp>
      <p:sp>
        <p:nvSpPr>
          <p:cNvPr id="110" name="Used to create the document outline.…"/>
          <p:cNvSpPr txBox="1">
            <a:spLocks noGrp="1"/>
          </p:cNvSpPr>
          <p:nvPr>
            <p:ph type="body" idx="1"/>
          </p:nvPr>
        </p:nvSpPr>
        <p:spPr>
          <a:xfrm>
            <a:off x="952500" y="2616200"/>
            <a:ext cx="11099800" cy="4927849"/>
          </a:xfrm>
          <a:prstGeom prst="rect">
            <a:avLst/>
          </a:prstGeom>
        </p:spPr>
        <p:txBody>
          <a:bodyPr anchor="t"/>
          <a:lstStyle/>
          <a:p>
            <a:pPr>
              <a:defRPr sz="3000"/>
            </a:pPr>
            <a:r>
              <a:t>Used to create the document outline.</a:t>
            </a:r>
          </a:p>
          <a:p>
            <a:pPr>
              <a:defRPr sz="3000"/>
            </a:pPr>
            <a:r>
              <a:t>Help with accessibility and search engine indexing.</a:t>
            </a:r>
          </a:p>
          <a:p>
            <a:pPr>
              <a:defRPr sz="3000"/>
            </a:pPr>
            <a:r>
              <a:t>Recommended to start with </a:t>
            </a:r>
            <a:r>
              <a:rPr b="1">
                <a:latin typeface="Courier"/>
                <a:ea typeface="Courier"/>
                <a:cs typeface="Courier"/>
                <a:sym typeface="Courier"/>
              </a:rPr>
              <a:t>h1</a:t>
            </a:r>
            <a:r>
              <a:t> and add subsequent levels in logical order.</a:t>
            </a:r>
          </a:p>
          <a:p>
            <a:pPr>
              <a:defRPr sz="3000"/>
            </a:pPr>
            <a:r>
              <a:t>Don’t choose headings based on how they look; use a style sheet to change them.</a:t>
            </a:r>
          </a:p>
        </p:txBody>
      </p:sp>
    </p:spTree>
  </p:cSld>
  <p:clrMapOvr>
    <a:masterClrMapping/>
  </p:clrMapOvr>
  <p:transition xmlns:p14="http://schemas.microsoft.com/office/powerpoint/2010/mai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Long Quotations (blockquotes)"/>
          <p:cNvSpPr txBox="1">
            <a:spLocks noGrp="1"/>
          </p:cNvSpPr>
          <p:nvPr>
            <p:ph type="title"/>
          </p:nvPr>
        </p:nvSpPr>
        <p:spPr>
          <a:xfrm>
            <a:off x="952500" y="-25400"/>
            <a:ext cx="11099800" cy="2159000"/>
          </a:xfrm>
          <a:prstGeom prst="rect">
            <a:avLst/>
          </a:prstGeom>
        </p:spPr>
        <p:txBody>
          <a:bodyPr/>
          <a:lstStyle/>
          <a:p>
            <a:r>
              <a:t>Long Quotations (blockquotes)</a:t>
            </a:r>
          </a:p>
        </p:txBody>
      </p:sp>
      <p:sp>
        <p:nvSpPr>
          <p:cNvPr id="113" name="&lt;p&gt;Renowned type designer, Matthew Carter, has this to say about his profession:&lt;/p&gt;…"/>
          <p:cNvSpPr txBox="1"/>
          <p:nvPr/>
        </p:nvSpPr>
        <p:spPr>
          <a:xfrm>
            <a:off x="881701" y="2531467"/>
            <a:ext cx="11649472" cy="3454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200" marR="457200" algn="l" defTabSz="457200">
              <a:defRPr sz="1800">
                <a:latin typeface="Courier"/>
                <a:ea typeface="Courier"/>
                <a:cs typeface="Courier"/>
                <a:sym typeface="Courier"/>
              </a:defRPr>
            </a:pPr>
            <a:r>
              <a:t>&lt;p&gt;Renowned type designer, Matthew Carter, has this to say about his profession:&lt;/p&gt;</a:t>
            </a:r>
          </a:p>
          <a:p>
            <a:pPr marL="457200" marR="457200" algn="l" defTabSz="457200">
              <a:defRPr sz="1800">
                <a:latin typeface="Courier"/>
                <a:ea typeface="Courier"/>
                <a:cs typeface="Courier"/>
                <a:sym typeface="Courier"/>
              </a:defRPr>
            </a:pPr>
            <a:endParaRPr/>
          </a:p>
          <a:p>
            <a:pPr marL="457200" marR="457200" algn="l" defTabSz="457200">
              <a:defRPr sz="1800" b="1">
                <a:solidFill>
                  <a:schemeClr val="accent4">
                    <a:hueOff val="384618"/>
                    <a:satOff val="3869"/>
                    <a:lumOff val="5802"/>
                  </a:schemeClr>
                </a:solidFill>
                <a:latin typeface="Courier"/>
                <a:ea typeface="Courier"/>
                <a:cs typeface="Courier"/>
                <a:sym typeface="Courier"/>
              </a:defRPr>
            </a:pPr>
            <a:r>
              <a:t>&lt;blockquote&gt;</a:t>
            </a:r>
          </a:p>
          <a:p>
            <a:pPr marL="457200" marR="457200" algn="l" defTabSz="457200">
              <a:defRPr sz="1800">
                <a:latin typeface="Courier"/>
                <a:ea typeface="Courier"/>
                <a:cs typeface="Courier"/>
                <a:sym typeface="Courier"/>
              </a:defRPr>
            </a:pPr>
            <a:r>
              <a:t>  &lt;p&gt;Our alphabet hasn't changed in eons; there isn't much latitude in what a designer can do with the individual letters.&lt;/p&gt;</a:t>
            </a:r>
          </a:p>
          <a:p>
            <a:pPr marL="457200" marR="457200" algn="l" defTabSz="457200">
              <a:defRPr sz="1800">
                <a:latin typeface="Courier"/>
                <a:ea typeface="Courier"/>
                <a:cs typeface="Courier"/>
                <a:sym typeface="Courier"/>
              </a:defRPr>
            </a:pPr>
            <a:endParaRPr/>
          </a:p>
          <a:p>
            <a:pPr marL="457200" marR="457200" algn="l" defTabSz="457200">
              <a:defRPr sz="1800">
                <a:latin typeface="Courier"/>
                <a:ea typeface="Courier"/>
                <a:cs typeface="Courier"/>
                <a:sym typeface="Courier"/>
              </a:defRPr>
            </a:pPr>
            <a:r>
              <a:t>  &lt;p&gt;Much like a piece of classical music, the score is written down. It's not something that is tampered with, and yet, each conductor interprets that score differently. There is tension in the interpretation.&lt;/p&gt;</a:t>
            </a:r>
          </a:p>
          <a:p>
            <a:pPr marL="457200" marR="457200" algn="l" defTabSz="457200">
              <a:defRPr sz="1800" b="1">
                <a:solidFill>
                  <a:schemeClr val="accent4">
                    <a:hueOff val="384618"/>
                    <a:satOff val="3869"/>
                    <a:lumOff val="5802"/>
                  </a:schemeClr>
                </a:solidFill>
                <a:latin typeface="Courier"/>
                <a:ea typeface="Courier"/>
                <a:cs typeface="Courier"/>
                <a:sym typeface="Courier"/>
              </a:defRPr>
            </a:pPr>
            <a:r>
              <a:t>&lt;/blockquote&gt;</a:t>
            </a:r>
          </a:p>
        </p:txBody>
      </p:sp>
      <p:pic>
        <p:nvPicPr>
          <p:cNvPr id="114" name="lwd5_0507-green.png" descr="lwd5_0507-green.png"/>
          <p:cNvPicPr>
            <a:picLocks noChangeAspect="1"/>
          </p:cNvPicPr>
          <p:nvPr/>
        </p:nvPicPr>
        <p:blipFill>
          <a:blip r:embed="rId2">
            <a:extLst/>
          </a:blip>
          <a:stretch>
            <a:fillRect/>
          </a:stretch>
        </p:blipFill>
        <p:spPr>
          <a:xfrm>
            <a:off x="0" y="6103066"/>
            <a:ext cx="13004800" cy="3287868"/>
          </a:xfrm>
          <a:prstGeom prst="rect">
            <a:avLst/>
          </a:prstGeom>
          <a:ln w="12700">
            <a:miter lim="400000"/>
          </a:ln>
        </p:spPr>
      </p:pic>
      <p:sp>
        <p:nvSpPr>
          <p:cNvPr id="115" name="&lt;blockquote&gt; &lt;/blockquote&gt;"/>
          <p:cNvSpPr txBox="1">
            <a:spLocks noGrp="1"/>
          </p:cNvSpPr>
          <p:nvPr>
            <p:ph type="body" sz="quarter" idx="4294967295"/>
          </p:nvPr>
        </p:nvSpPr>
        <p:spPr>
          <a:xfrm>
            <a:off x="952500" y="1676400"/>
            <a:ext cx="11099800" cy="554584"/>
          </a:xfrm>
          <a:prstGeom prst="rect">
            <a:avLst/>
          </a:prstGeom>
        </p:spPr>
        <p:txBody>
          <a:bodyPr/>
          <a:lstStyle>
            <a:lvl1pPr marL="0" indent="0" algn="ctr">
              <a:buSzTx/>
              <a:buNone/>
              <a:defRPr sz="3000" b="1">
                <a:solidFill>
                  <a:schemeClr val="accent1"/>
                </a:solidFill>
                <a:latin typeface="Courier"/>
                <a:ea typeface="Courier"/>
                <a:cs typeface="Courier"/>
                <a:sym typeface="Courier"/>
              </a:defRPr>
            </a:lvl1pPr>
          </a:lstStyle>
          <a:p>
            <a:r>
              <a:t>&lt;blockquote&gt; &lt;/blockquote&gt;</a:t>
            </a:r>
          </a:p>
        </p:txBody>
      </p:sp>
    </p:spTree>
  </p:cSld>
  <p:clrMapOvr>
    <a:masterClrMapping/>
  </p:clrMapOvr>
  <p:transition xmlns:p14="http://schemas.microsoft.com/office/powerpoint/2010/mai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Preformatted Text"/>
          <p:cNvSpPr txBox="1">
            <a:spLocks noGrp="1"/>
          </p:cNvSpPr>
          <p:nvPr>
            <p:ph type="title"/>
          </p:nvPr>
        </p:nvSpPr>
        <p:spPr>
          <a:prstGeom prst="rect">
            <a:avLst/>
          </a:prstGeom>
        </p:spPr>
        <p:txBody>
          <a:bodyPr/>
          <a:lstStyle/>
          <a:p>
            <a:r>
              <a:t>Preformatted Text</a:t>
            </a:r>
          </a:p>
        </p:txBody>
      </p:sp>
      <p:sp>
        <p:nvSpPr>
          <p:cNvPr id="118" name="&lt;pre&gt; &lt;/pre&gt;…"/>
          <p:cNvSpPr txBox="1">
            <a:spLocks noGrp="1"/>
          </p:cNvSpPr>
          <p:nvPr>
            <p:ph type="body" sz="quarter" idx="4294967295"/>
          </p:nvPr>
        </p:nvSpPr>
        <p:spPr>
          <a:xfrm>
            <a:off x="622300" y="1993900"/>
            <a:ext cx="11523465" cy="2159000"/>
          </a:xfrm>
          <a:prstGeom prst="rect">
            <a:avLst/>
          </a:prstGeom>
        </p:spPr>
        <p:txBody>
          <a:bodyPr/>
          <a:lstStyle/>
          <a:p>
            <a:pPr marL="0" indent="0" algn="ctr" defTabSz="549148">
              <a:spcBef>
                <a:spcPts val="3900"/>
              </a:spcBef>
              <a:buSzTx/>
              <a:buNone/>
              <a:defRPr sz="2820" b="1">
                <a:solidFill>
                  <a:schemeClr val="accent1"/>
                </a:solidFill>
                <a:latin typeface="Courier"/>
                <a:ea typeface="Courier"/>
                <a:cs typeface="Courier"/>
                <a:sym typeface="Courier"/>
              </a:defRPr>
            </a:pPr>
            <a:r>
              <a:t>&lt;pre&gt; &lt;/pre&gt;</a:t>
            </a:r>
          </a:p>
          <a:p>
            <a:pPr marL="0" indent="0" defTabSz="549148">
              <a:spcBef>
                <a:spcPts val="2200"/>
              </a:spcBef>
              <a:buSzTx/>
              <a:buNone/>
              <a:defRPr sz="2820"/>
            </a:pPr>
            <a:r>
              <a:rPr b="1">
                <a:latin typeface="+mj-lt"/>
                <a:ea typeface="+mj-ea"/>
                <a:cs typeface="+mj-cs"/>
                <a:sym typeface="Helvetica"/>
              </a:rPr>
              <a:t>Preformatted text</a:t>
            </a:r>
            <a:r>
              <a:t> preserves white space when it is important for conveying meaning. By default, </a:t>
            </a:r>
            <a:r>
              <a:rPr b="1">
                <a:latin typeface="Courier"/>
                <a:ea typeface="Courier"/>
                <a:cs typeface="Courier"/>
                <a:sym typeface="Courier"/>
              </a:rPr>
              <a:t>pre</a:t>
            </a:r>
            <a:r>
              <a:t> text displays in a constant-width font, such as Courier.</a:t>
            </a:r>
          </a:p>
        </p:txBody>
      </p:sp>
      <p:sp>
        <p:nvSpPr>
          <p:cNvPr id="119" name="&lt;pre&gt;…"/>
          <p:cNvSpPr txBox="1"/>
          <p:nvPr/>
        </p:nvSpPr>
        <p:spPr>
          <a:xfrm>
            <a:off x="1872946" y="4306956"/>
            <a:ext cx="8787198" cy="2413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marR="457200" algn="just" defTabSz="457200">
              <a:defRPr sz="2200" b="1">
                <a:solidFill>
                  <a:schemeClr val="accent4"/>
                </a:solidFill>
                <a:latin typeface="Courier"/>
                <a:ea typeface="Courier"/>
                <a:cs typeface="Courier"/>
                <a:sym typeface="Courier"/>
              </a:defRPr>
            </a:pPr>
            <a:r>
              <a:rPr>
                <a:solidFill>
                  <a:schemeClr val="accent4">
                    <a:hueOff val="384618"/>
                    <a:satOff val="3869"/>
                    <a:lumOff val="5802"/>
                  </a:schemeClr>
                </a:solidFill>
              </a:rPr>
              <a:t>&lt;pre&gt;</a:t>
            </a:r>
            <a:r>
              <a:t> </a:t>
            </a:r>
          </a:p>
          <a:p>
            <a:pPr marL="457200" marR="457200" algn="just" defTabSz="457200">
              <a:defRPr sz="2200">
                <a:latin typeface="Courier"/>
                <a:ea typeface="Courier"/>
                <a:cs typeface="Courier"/>
                <a:sym typeface="Courier"/>
              </a:defRPr>
            </a:pPr>
            <a:r>
              <a:t>This is               an             example of </a:t>
            </a:r>
          </a:p>
          <a:p>
            <a:pPr marL="457200" marR="457200" algn="just" defTabSz="457200">
              <a:defRPr sz="2200">
                <a:latin typeface="Courier"/>
                <a:ea typeface="Courier"/>
                <a:cs typeface="Courier"/>
                <a:sym typeface="Courier"/>
              </a:defRPr>
            </a:pPr>
            <a:r>
              <a:t>      text with a          lot of</a:t>
            </a:r>
          </a:p>
          <a:p>
            <a:pPr marL="457200" marR="457200" algn="just" defTabSz="457200">
              <a:defRPr sz="2200">
                <a:latin typeface="Courier"/>
                <a:ea typeface="Courier"/>
                <a:cs typeface="Courier"/>
                <a:sym typeface="Courier"/>
              </a:defRPr>
            </a:pPr>
            <a:r>
              <a:t>                          curious</a:t>
            </a:r>
          </a:p>
          <a:p>
            <a:pPr marL="457200" marR="457200" algn="just" defTabSz="457200">
              <a:defRPr sz="2200">
                <a:latin typeface="Courier"/>
                <a:ea typeface="Courier"/>
                <a:cs typeface="Courier"/>
                <a:sym typeface="Courier"/>
              </a:defRPr>
            </a:pPr>
            <a:r>
              <a:t>                          whitespace. </a:t>
            </a:r>
          </a:p>
          <a:p>
            <a:pPr marL="457200" marR="457200" algn="just" defTabSz="457200">
              <a:defRPr sz="2200" b="1">
                <a:solidFill>
                  <a:schemeClr val="accent4">
                    <a:hueOff val="384618"/>
                    <a:satOff val="3869"/>
                    <a:lumOff val="5802"/>
                  </a:schemeClr>
                </a:solidFill>
                <a:latin typeface="Courier"/>
                <a:ea typeface="Courier"/>
                <a:cs typeface="Courier"/>
                <a:sym typeface="Courier"/>
              </a:defRPr>
            </a:pPr>
            <a:r>
              <a:t>&lt;/pre&gt; </a:t>
            </a:r>
          </a:p>
        </p:txBody>
      </p:sp>
      <p:pic>
        <p:nvPicPr>
          <p:cNvPr id="120" name="lwd5_0508_pre_green.png" descr="lwd5_0508_pre_green.png"/>
          <p:cNvPicPr>
            <a:picLocks noChangeAspect="1"/>
          </p:cNvPicPr>
          <p:nvPr/>
        </p:nvPicPr>
        <p:blipFill>
          <a:blip r:embed="rId2">
            <a:extLst/>
          </a:blip>
          <a:stretch>
            <a:fillRect/>
          </a:stretch>
        </p:blipFill>
        <p:spPr>
          <a:xfrm>
            <a:off x="-44450" y="6874012"/>
            <a:ext cx="13093700" cy="2479538"/>
          </a:xfrm>
          <a:prstGeom prst="rect">
            <a:avLst/>
          </a:prstGeom>
          <a:ln w="12700">
            <a:miter lim="400000"/>
          </a:ln>
        </p:spPr>
      </p:pic>
    </p:spTree>
  </p:cSld>
  <p:clrMapOvr>
    <a:masterClrMapping/>
  </p:clrMapOvr>
  <p:transition xmlns:p14="http://schemas.microsoft.com/office/powerpoint/2010/mai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3640</Words>
  <Application>Microsoft Macintosh PowerPoint</Application>
  <PresentationFormat>Custom</PresentationFormat>
  <Paragraphs>435</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White</vt:lpstr>
      <vt:lpstr>PowerPoint Presentation</vt:lpstr>
      <vt:lpstr>PowerPoint Presentation</vt:lpstr>
      <vt:lpstr>Markup Tips</vt:lpstr>
      <vt:lpstr>Paragraphs</vt:lpstr>
      <vt:lpstr>Headings</vt:lpstr>
      <vt:lpstr>Headings (cont’d)</vt:lpstr>
      <vt:lpstr>Headings (cont’d)</vt:lpstr>
      <vt:lpstr>Long Quotations (blockquotes)</vt:lpstr>
      <vt:lpstr>Preformatted Text</vt:lpstr>
      <vt:lpstr>Line Breaks</vt:lpstr>
      <vt:lpstr>Thematic Breaks (Horizontal Rules)</vt:lpstr>
      <vt:lpstr>Lists</vt:lpstr>
      <vt:lpstr>Unordered Lists</vt:lpstr>
      <vt:lpstr>Unordered Lists (cont’d)</vt:lpstr>
      <vt:lpstr>Ordered Lists</vt:lpstr>
      <vt:lpstr>Ordered Lists (cont’d.)</vt:lpstr>
      <vt:lpstr>Description Lists</vt:lpstr>
      <vt:lpstr>Description Lists (cont’d)</vt:lpstr>
      <vt:lpstr>Page Organizing Elements</vt:lpstr>
      <vt:lpstr>Main Content</vt:lpstr>
      <vt:lpstr>Headers and Footers</vt:lpstr>
      <vt:lpstr>Headers and Footers (cont’d)</vt:lpstr>
      <vt:lpstr>Sections</vt:lpstr>
      <vt:lpstr>Articles</vt:lpstr>
      <vt:lpstr>Aside (Sidebar)</vt:lpstr>
      <vt:lpstr>Navigation</vt:lpstr>
      <vt:lpstr>Inline Elements</vt:lpstr>
      <vt:lpstr>Inline Elements Emphasis</vt:lpstr>
      <vt:lpstr>Inline Elements Short Quotations</vt:lpstr>
      <vt:lpstr>Inline Elements Abbreviations and Acronyms</vt:lpstr>
      <vt:lpstr>Inline Elements Superscript and Subscript</vt:lpstr>
      <vt:lpstr>Inline Elements Citations</vt:lpstr>
      <vt:lpstr>Inline Elements Defining Terms</vt:lpstr>
      <vt:lpstr>Inline Elements Code-Related Elements</vt:lpstr>
      <vt:lpstr>Inline Elements New Semantic Definitions for  Old Presentational Inline Elements</vt:lpstr>
      <vt:lpstr>Inline Elements Highlighted Text</vt:lpstr>
      <vt:lpstr>Inline Elements Dates and Times</vt:lpstr>
      <vt:lpstr>Inline Elements Machine-Readable Information</vt:lpstr>
      <vt:lpstr>Inline Elements Inserted and Deleted Content</vt:lpstr>
      <vt:lpstr>Generic Elements</vt:lpstr>
      <vt:lpstr>Div Example</vt:lpstr>
      <vt:lpstr>Span Example</vt:lpstr>
      <vt:lpstr>id and class Attributes</vt:lpstr>
      <vt:lpstr>The id Attribute</vt:lpstr>
      <vt:lpstr>The class Attribute</vt:lpstr>
      <vt:lpstr>Brief ARIA Introduction</vt:lpstr>
      <vt:lpstr>ARIA Roles</vt:lpstr>
      <vt:lpstr>ARIA States and Properties</vt:lpstr>
      <vt:lpstr>Escaping Characters</vt:lpstr>
      <vt:lpstr>Character Entity References</vt:lpstr>
      <vt:lpstr>Escaping HTML Syntax Characters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Jen Robbins</cp:lastModifiedBy>
  <cp:revision>1</cp:revision>
  <dcterms:modified xsi:type="dcterms:W3CDTF">2018-09-21T12:31:51Z</dcterms:modified>
</cp:coreProperties>
</file>