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1pPr>
    <a:lvl2pPr marL="0" marR="0" indent="228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2pPr>
    <a:lvl3pPr marL="0" marR="0" indent="457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3pPr>
    <a:lvl4pPr marL="0" marR="0" indent="685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4pPr>
    <a:lvl5pPr marL="0" marR="0" indent="9144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5pPr>
    <a:lvl6pPr marL="0" marR="0" indent="11430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6pPr>
    <a:lvl7pPr marL="0" marR="0" indent="1371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7pPr>
    <a:lvl8pPr marL="0" marR="0" indent="1600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8pPr>
    <a:lvl9pPr marL="0" marR="0" indent="1828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 b="def" i="def"/>
      <a:tcStyle>
        <a:tcBdr/>
        <a:fill>
          <a:solidFill>
            <a:srgbClr val="E3E5E8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E1E0DA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2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3D7"/>
          </a:solidFill>
        </a:fill>
      </a:tcStyle>
    </a:wholeTbl>
    <a:band2H>
      <a:tcTxStyle b="def" i="def"/>
      <a:tcStyle>
        <a:tcBdr/>
        <a:fill>
          <a:solidFill>
            <a:srgbClr val="C3C2C2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DCE5E6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 b="def" i="def"/>
      <a:tcStyle>
        <a:tcBdr/>
        <a:fill>
          <a:solidFill>
            <a:srgbClr val="DEDEDF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DEEEE"/>
          </a:solidFill>
        </a:fill>
      </a:tcStyle>
    </a:band2H>
    <a:firstCol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Relationship Id="rId20" Type="http://schemas.openxmlformats.org/officeDocument/2006/relationships/slide" Target="slides/slide13.xml"/><Relationship Id="rId21" Type="http://schemas.openxmlformats.org/officeDocument/2006/relationships/slide" Target="slides/slide14.xml"/><Relationship Id="rId22" Type="http://schemas.openxmlformats.org/officeDocument/2006/relationships/slide" Target="slides/slide15.xml"/><Relationship Id="rId23" Type="http://schemas.openxmlformats.org/officeDocument/2006/relationships/slide" Target="slides/slide16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82" name="Shape 82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0" showMasterPhAnim="1">
  <p:cSld name="PART I Open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artI_header.png" descr="partI_header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13004800" cy="1676400"/>
          </a:xfrm>
          <a:prstGeom prst="rect">
            <a:avLst/>
          </a:prstGeom>
          <a:ln w="12700">
            <a:miter lim="400000"/>
          </a:ln>
        </p:spPr>
      </p:pic>
      <p:pic>
        <p:nvPicPr>
          <p:cNvPr id="17" name="slide_footer.png" descr="slide_footer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0" y="9366250"/>
            <a:ext cx="13004800" cy="393700"/>
          </a:xfrm>
          <a:prstGeom prst="rect">
            <a:avLst/>
          </a:prstGeom>
          <a:ln w="12700">
            <a:miter lim="400000"/>
          </a:ln>
        </p:spPr>
      </p:pic>
      <p:sp>
        <p:nvSpPr>
          <p:cNvPr id="18" name="2 HOW THE WEB WORKS"/>
          <p:cNvSpPr txBox="1"/>
          <p:nvPr/>
        </p:nvSpPr>
        <p:spPr>
          <a:xfrm>
            <a:off x="519633" y="2527300"/>
            <a:ext cx="11965534" cy="3302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b">
            <a:normAutofit fontScale="100000" lnSpcReduction="0"/>
          </a:bodyPr>
          <a:lstStyle/>
          <a:p>
            <a:pPr>
              <a:defRPr sz="8000">
                <a:solidFill>
                  <a:srgbClr val="53585F"/>
                </a:solidFill>
                <a:latin typeface="+mj-lt"/>
                <a:ea typeface="+mj-ea"/>
                <a:cs typeface="+mj-cs"/>
                <a:sym typeface="Helvetica"/>
              </a:defRPr>
            </a:pPr>
            <a:r>
              <a:rPr b="1" sz="9000">
                <a:solidFill>
                  <a:srgbClr val="ABCD38"/>
                </a:solidFill>
              </a:rPr>
              <a:t>2</a:t>
            </a:r>
            <a:br>
              <a:rPr sz="4000"/>
            </a:br>
            <a:r>
              <a:rPr sz="6000">
                <a:latin typeface="+mn-lt"/>
                <a:ea typeface="+mn-ea"/>
                <a:cs typeface="+mn-cs"/>
                <a:sym typeface="Helvetica Light"/>
              </a:rPr>
              <a:t>HOW THE WEB WORKS</a:t>
            </a:r>
          </a:p>
        </p:txBody>
      </p:sp>
      <p:sp>
        <p:nvSpPr>
          <p:cNvPr id="19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ART I title + bullets 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he internet vs. the web…"/>
          <p:cNvSpPr txBox="1"/>
          <p:nvPr>
            <p:ph type="body" sz="half" idx="13"/>
          </p:nvPr>
        </p:nvSpPr>
        <p:spPr>
          <a:xfrm>
            <a:off x="2270621" y="3094260"/>
            <a:ext cx="9781679" cy="5105848"/>
          </a:xfrm>
          <a:prstGeom prst="rect">
            <a:avLst/>
          </a:prstGeom>
        </p:spPr>
        <p:txBody>
          <a:bodyPr/>
          <a:lstStyle/>
          <a:p>
            <a:pPr marL="373379" indent="-373379" defTabSz="490727">
              <a:spcBef>
                <a:spcPts val="3500"/>
              </a:spcBef>
              <a:defRPr b="1" sz="3024">
                <a:latin typeface="+mj-lt"/>
                <a:ea typeface="+mj-ea"/>
                <a:cs typeface="+mj-cs"/>
                <a:sym typeface="Helvetica"/>
              </a:defRPr>
            </a:pPr>
            <a:r>
              <a:t>The internet vs. the web</a:t>
            </a:r>
          </a:p>
          <a:p>
            <a:pPr marL="373379" indent="-373379" defTabSz="490727">
              <a:spcBef>
                <a:spcPts val="3500"/>
              </a:spcBef>
              <a:defRPr b="1" sz="3024">
                <a:latin typeface="+mj-lt"/>
                <a:ea typeface="+mj-ea"/>
                <a:cs typeface="+mj-cs"/>
                <a:sym typeface="Helvetica"/>
              </a:defRPr>
            </a:pPr>
            <a:r>
              <a:t>History of the web</a:t>
            </a:r>
          </a:p>
          <a:p>
            <a:pPr marL="373379" indent="-373379" defTabSz="490727">
              <a:spcBef>
                <a:spcPts val="3500"/>
              </a:spcBef>
              <a:defRPr b="1" sz="3024">
                <a:latin typeface="+mj-lt"/>
                <a:ea typeface="+mj-ea"/>
                <a:cs typeface="+mj-cs"/>
                <a:sym typeface="Helvetica"/>
              </a:defRPr>
            </a:pPr>
            <a:r>
              <a:t>What servers do</a:t>
            </a:r>
          </a:p>
          <a:p>
            <a:pPr marL="373379" indent="-373379" defTabSz="490727">
              <a:spcBef>
                <a:spcPts val="3500"/>
              </a:spcBef>
              <a:defRPr b="1" sz="3024">
                <a:latin typeface="+mj-lt"/>
                <a:ea typeface="+mj-ea"/>
                <a:cs typeface="+mj-cs"/>
                <a:sym typeface="Helvetica"/>
              </a:defRPr>
            </a:pPr>
            <a:r>
              <a:t>What browsers do</a:t>
            </a:r>
          </a:p>
          <a:p>
            <a:pPr marL="373379" indent="-373379" defTabSz="490727">
              <a:spcBef>
                <a:spcPts val="3500"/>
              </a:spcBef>
              <a:defRPr b="1" sz="3024">
                <a:latin typeface="+mj-lt"/>
                <a:ea typeface="+mj-ea"/>
                <a:cs typeface="+mj-cs"/>
                <a:sym typeface="Helvetica"/>
              </a:defRPr>
            </a:pPr>
            <a:r>
              <a:t>URLs</a:t>
            </a:r>
          </a:p>
          <a:p>
            <a:pPr marL="373379" indent="-373379" defTabSz="490727">
              <a:spcBef>
                <a:spcPts val="3500"/>
              </a:spcBef>
              <a:defRPr b="1" sz="3024">
                <a:latin typeface="+mj-lt"/>
                <a:ea typeface="+mj-ea"/>
                <a:cs typeface="+mj-cs"/>
                <a:sym typeface="Helvetica"/>
              </a:defRPr>
            </a:pPr>
            <a:r>
              <a:t>How web pages are constructed </a:t>
            </a:r>
          </a:p>
        </p:txBody>
      </p:sp>
      <p:sp>
        <p:nvSpPr>
          <p:cNvPr id="27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PART I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footer.png" descr="footer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9353550"/>
            <a:ext cx="13004800" cy="393700"/>
          </a:xfrm>
          <a:prstGeom prst="rect">
            <a:avLst/>
          </a:prstGeom>
          <a:ln w="12700">
            <a:miter lim="400000"/>
          </a:ln>
        </p:spPr>
      </p:pic>
      <p:sp>
        <p:nvSpPr>
          <p:cNvPr id="35" name="Rectangle"/>
          <p:cNvSpPr/>
          <p:nvPr/>
        </p:nvSpPr>
        <p:spPr>
          <a:xfrm>
            <a:off x="-12700" y="0"/>
            <a:ext cx="13124359" cy="230585"/>
          </a:xfrm>
          <a:prstGeom prst="rect">
            <a:avLst/>
          </a:prstGeom>
          <a:solidFill>
            <a:srgbClr val="ABCE38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</a:p>
        </p:txBody>
      </p:sp>
      <p:sp>
        <p:nvSpPr>
          <p:cNvPr id="36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PART I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pic>
        <p:nvPicPr>
          <p:cNvPr id="44" name="footer.png" descr="footer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9353550"/>
            <a:ext cx="13004800" cy="393700"/>
          </a:xfrm>
          <a:prstGeom prst="rect">
            <a:avLst/>
          </a:prstGeom>
          <a:ln w="12700">
            <a:miter lim="400000"/>
          </a:ln>
        </p:spPr>
      </p:pic>
      <p:sp>
        <p:nvSpPr>
          <p:cNvPr id="45" name="Rectangle"/>
          <p:cNvSpPr/>
          <p:nvPr/>
        </p:nvSpPr>
        <p:spPr>
          <a:xfrm>
            <a:off x="-12700" y="0"/>
            <a:ext cx="13124359" cy="230585"/>
          </a:xfrm>
          <a:prstGeom prst="rect">
            <a:avLst/>
          </a:prstGeom>
          <a:solidFill>
            <a:srgbClr val="ABCE38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</a:p>
        </p:txBody>
      </p:sp>
      <p:sp>
        <p:nvSpPr>
          <p:cNvPr id="46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PART I title +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54" name="Body Level One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pic>
        <p:nvPicPr>
          <p:cNvPr id="55" name="footer.png" descr="footer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9353550"/>
            <a:ext cx="13004800" cy="393700"/>
          </a:xfrm>
          <a:prstGeom prst="rect">
            <a:avLst/>
          </a:prstGeom>
          <a:ln w="12700">
            <a:miter lim="400000"/>
          </a:ln>
        </p:spPr>
      </p:pic>
      <p:sp>
        <p:nvSpPr>
          <p:cNvPr id="56" name="Rectangle"/>
          <p:cNvSpPr/>
          <p:nvPr/>
        </p:nvSpPr>
        <p:spPr>
          <a:xfrm>
            <a:off x="-12700" y="0"/>
            <a:ext cx="13124359" cy="230585"/>
          </a:xfrm>
          <a:prstGeom prst="rect">
            <a:avLst/>
          </a:prstGeom>
          <a:solidFill>
            <a:srgbClr val="ABCE38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</a:p>
        </p:txBody>
      </p:sp>
      <p:sp>
        <p:nvSpPr>
          <p:cNvPr id="57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PART I title, centered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pic>
        <p:nvPicPr>
          <p:cNvPr id="65" name="footer.png" descr="footer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9353550"/>
            <a:ext cx="13004800" cy="393700"/>
          </a:xfrm>
          <a:prstGeom prst="rect">
            <a:avLst/>
          </a:prstGeom>
          <a:ln w="12700">
            <a:miter lim="400000"/>
          </a:ln>
        </p:spPr>
      </p:pic>
      <p:sp>
        <p:nvSpPr>
          <p:cNvPr id="66" name="Rectangle"/>
          <p:cNvSpPr/>
          <p:nvPr/>
        </p:nvSpPr>
        <p:spPr>
          <a:xfrm>
            <a:off x="-12700" y="0"/>
            <a:ext cx="13124359" cy="230585"/>
          </a:xfrm>
          <a:prstGeom prst="rect">
            <a:avLst/>
          </a:prstGeom>
          <a:solidFill>
            <a:srgbClr val="ABCE38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</a:p>
        </p:txBody>
      </p:sp>
      <p:sp>
        <p:nvSpPr>
          <p:cNvPr id="67" name="Body Level One…"/>
          <p:cNvSpPr txBox="1"/>
          <p:nvPr>
            <p:ph type="body" idx="1"/>
          </p:nvPr>
        </p:nvSpPr>
        <p:spPr>
          <a:xfrm>
            <a:off x="952500" y="2609850"/>
            <a:ext cx="11099800" cy="6286500"/>
          </a:xfrm>
          <a:prstGeom prst="rect">
            <a:avLst/>
          </a:prstGeom>
        </p:spPr>
        <p:txBody>
          <a:bodyPr/>
          <a:lstStyle>
            <a:lvl1pPr marL="0" indent="0" algn="ctr">
              <a:buSzTx/>
              <a:buNone/>
              <a:defRPr sz="4000"/>
            </a:lvl1pPr>
            <a:lvl2pPr marL="0" indent="228600" algn="ctr">
              <a:buSzTx/>
              <a:buNone/>
              <a:defRPr sz="4000"/>
            </a:lvl2pPr>
            <a:lvl3pPr marL="0" indent="457200" algn="ctr">
              <a:buSzTx/>
              <a:buNone/>
              <a:defRPr sz="4000"/>
            </a:lvl3pPr>
            <a:lvl4pPr marL="0" indent="685800" algn="ctr">
              <a:buSzTx/>
              <a:buNone/>
              <a:defRPr sz="4000"/>
            </a:lvl4pPr>
            <a:lvl5pPr marL="0" indent="914400" algn="ctr">
              <a:buSzTx/>
              <a:buNone/>
              <a:defRPr sz="40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footer.png" descr="footer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9353550"/>
            <a:ext cx="13004800" cy="393700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Rectangle"/>
          <p:cNvSpPr/>
          <p:nvPr/>
        </p:nvSpPr>
        <p:spPr>
          <a:xfrm>
            <a:off x="-12700" y="0"/>
            <a:ext cx="13124359" cy="230585"/>
          </a:xfrm>
          <a:prstGeom prst="rect">
            <a:avLst/>
          </a:prstGeom>
          <a:solidFill>
            <a:srgbClr val="ABCE38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</a:p>
        </p:txBody>
      </p:sp>
      <p:sp>
        <p:nvSpPr>
          <p:cNvPr id="4" name="OVERVIEW"/>
          <p:cNvSpPr txBox="1"/>
          <p:nvPr/>
        </p:nvSpPr>
        <p:spPr>
          <a:xfrm>
            <a:off x="952500" y="533400"/>
            <a:ext cx="11099800" cy="2159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>
            <a:lvl1pPr>
              <a:defRPr b="1" sz="4800">
                <a:solidFill>
                  <a:srgbClr val="53585F"/>
                </a:solidFill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pPr/>
            <a:r>
              <a:t>OVERVIEW</a:t>
            </a:r>
          </a:p>
        </p:txBody>
      </p:sp>
      <p:sp>
        <p:nvSpPr>
          <p:cNvPr id="5" name="Line"/>
          <p:cNvSpPr/>
          <p:nvPr/>
        </p:nvSpPr>
        <p:spPr>
          <a:xfrm>
            <a:off x="1197470" y="2074763"/>
            <a:ext cx="10609860" cy="1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400"/>
            </a:pPr>
          </a:p>
        </p:txBody>
      </p:sp>
      <p:sp>
        <p:nvSpPr>
          <p:cNvPr id="6" name="Line"/>
          <p:cNvSpPr/>
          <p:nvPr/>
        </p:nvSpPr>
        <p:spPr>
          <a:xfrm>
            <a:off x="1197470" y="1146323"/>
            <a:ext cx="10609860" cy="1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400"/>
            </a:pPr>
          </a:p>
        </p:txBody>
      </p:sp>
      <p:sp>
        <p:nvSpPr>
          <p:cNvPr id="7" name="Title Text"/>
          <p:cNvSpPr txBox="1"/>
          <p:nvPr>
            <p:ph type="title"/>
          </p:nvPr>
        </p:nvSpPr>
        <p:spPr>
          <a:xfrm>
            <a:off x="952500" y="444500"/>
            <a:ext cx="11099800" cy="2159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8" name="Body Level One…"/>
          <p:cNvSpPr txBox="1"/>
          <p:nvPr>
            <p:ph type="body" idx="1"/>
          </p:nvPr>
        </p:nvSpPr>
        <p:spPr>
          <a:xfrm>
            <a:off x="952500" y="2603500"/>
            <a:ext cx="11099800" cy="628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" name="Slide Number"/>
          <p:cNvSpPr txBox="1"/>
          <p:nvPr>
            <p:ph type="sldNum" sz="quarter" idx="2"/>
          </p:nvPr>
        </p:nvSpPr>
        <p:spPr>
          <a:xfrm>
            <a:off x="6311798" y="9251950"/>
            <a:ext cx="368504" cy="3810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1800"/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</p:sldLayoutIdLst>
  <p:transition xmlns:p14="http://schemas.microsoft.com/office/powerpoint/2010/main" spd="med" advClick="1"/>
  <p:txStyles>
    <p:titleStyle>
      <a:lvl1pPr marL="0" marR="0" indent="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4800" u="none">
          <a:ln>
            <a:noFill/>
          </a:ln>
          <a:solidFill>
            <a:srgbClr val="53585F"/>
          </a:solidFill>
          <a:uFillTx/>
          <a:latin typeface="+mj-lt"/>
          <a:ea typeface="+mj-ea"/>
          <a:cs typeface="+mj-cs"/>
          <a:sym typeface="Helvetica"/>
        </a:defRPr>
      </a:lvl1pPr>
      <a:lvl2pPr marL="0" marR="0" indent="228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4800" u="none">
          <a:ln>
            <a:noFill/>
          </a:ln>
          <a:solidFill>
            <a:srgbClr val="53585F"/>
          </a:solidFill>
          <a:uFillTx/>
          <a:latin typeface="+mj-lt"/>
          <a:ea typeface="+mj-ea"/>
          <a:cs typeface="+mj-cs"/>
          <a:sym typeface="Helvetica"/>
        </a:defRPr>
      </a:lvl2pPr>
      <a:lvl3pPr marL="0" marR="0" indent="457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4800" u="none">
          <a:ln>
            <a:noFill/>
          </a:ln>
          <a:solidFill>
            <a:srgbClr val="53585F"/>
          </a:solidFill>
          <a:uFillTx/>
          <a:latin typeface="+mj-lt"/>
          <a:ea typeface="+mj-ea"/>
          <a:cs typeface="+mj-cs"/>
          <a:sym typeface="Helvetica"/>
        </a:defRPr>
      </a:lvl3pPr>
      <a:lvl4pPr marL="0" marR="0" indent="685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4800" u="none">
          <a:ln>
            <a:noFill/>
          </a:ln>
          <a:solidFill>
            <a:srgbClr val="53585F"/>
          </a:solidFill>
          <a:uFillTx/>
          <a:latin typeface="+mj-lt"/>
          <a:ea typeface="+mj-ea"/>
          <a:cs typeface="+mj-cs"/>
          <a:sym typeface="Helvetica"/>
        </a:defRPr>
      </a:lvl4pPr>
      <a:lvl5pPr marL="0" marR="0" indent="9144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4800" u="none">
          <a:ln>
            <a:noFill/>
          </a:ln>
          <a:solidFill>
            <a:srgbClr val="53585F"/>
          </a:solidFill>
          <a:uFillTx/>
          <a:latin typeface="+mj-lt"/>
          <a:ea typeface="+mj-ea"/>
          <a:cs typeface="+mj-cs"/>
          <a:sym typeface="Helvetica"/>
        </a:defRPr>
      </a:lvl5pPr>
      <a:lvl6pPr marL="0" marR="0" indent="11430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4800" u="none">
          <a:ln>
            <a:noFill/>
          </a:ln>
          <a:solidFill>
            <a:srgbClr val="53585F"/>
          </a:solidFill>
          <a:uFillTx/>
          <a:latin typeface="+mj-lt"/>
          <a:ea typeface="+mj-ea"/>
          <a:cs typeface="+mj-cs"/>
          <a:sym typeface="Helvetica"/>
        </a:defRPr>
      </a:lvl6pPr>
      <a:lvl7pPr marL="0" marR="0" indent="1371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4800" u="none">
          <a:ln>
            <a:noFill/>
          </a:ln>
          <a:solidFill>
            <a:srgbClr val="53585F"/>
          </a:solidFill>
          <a:uFillTx/>
          <a:latin typeface="+mj-lt"/>
          <a:ea typeface="+mj-ea"/>
          <a:cs typeface="+mj-cs"/>
          <a:sym typeface="Helvetica"/>
        </a:defRPr>
      </a:lvl7pPr>
      <a:lvl8pPr marL="0" marR="0" indent="1600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4800" u="none">
          <a:ln>
            <a:noFill/>
          </a:ln>
          <a:solidFill>
            <a:srgbClr val="53585F"/>
          </a:solidFill>
          <a:uFillTx/>
          <a:latin typeface="+mj-lt"/>
          <a:ea typeface="+mj-ea"/>
          <a:cs typeface="+mj-cs"/>
          <a:sym typeface="Helvetica"/>
        </a:defRPr>
      </a:lvl8pPr>
      <a:lvl9pPr marL="0" marR="0" indent="1828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4800" u="none">
          <a:ln>
            <a:noFill/>
          </a:ln>
          <a:solidFill>
            <a:srgbClr val="53585F"/>
          </a:solidFill>
          <a:uFillTx/>
          <a:latin typeface="+mj-lt"/>
          <a:ea typeface="+mj-ea"/>
          <a:cs typeface="+mj-cs"/>
          <a:sym typeface="Helvetica"/>
        </a:defRPr>
      </a:lvl9pPr>
    </p:titleStyle>
    <p:bodyStyle>
      <a:lvl1pPr marL="444500" marR="0" indent="-444500" algn="l" defTabSz="58420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53585F"/>
          </a:solidFill>
          <a:uFillTx/>
          <a:latin typeface="+mn-lt"/>
          <a:ea typeface="+mn-ea"/>
          <a:cs typeface="+mn-cs"/>
          <a:sym typeface="Helvetica Light"/>
        </a:defRPr>
      </a:lvl1pPr>
      <a:lvl2pPr marL="889000" marR="0" indent="-444500" algn="l" defTabSz="58420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53585F"/>
          </a:solidFill>
          <a:uFillTx/>
          <a:latin typeface="+mn-lt"/>
          <a:ea typeface="+mn-ea"/>
          <a:cs typeface="+mn-cs"/>
          <a:sym typeface="Helvetica Light"/>
        </a:defRPr>
      </a:lvl2pPr>
      <a:lvl3pPr marL="1333500" marR="0" indent="-444500" algn="l" defTabSz="58420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53585F"/>
          </a:solidFill>
          <a:uFillTx/>
          <a:latin typeface="+mn-lt"/>
          <a:ea typeface="+mn-ea"/>
          <a:cs typeface="+mn-cs"/>
          <a:sym typeface="Helvetica Light"/>
        </a:defRPr>
      </a:lvl3pPr>
      <a:lvl4pPr marL="1778000" marR="0" indent="-444500" algn="l" defTabSz="58420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53585F"/>
          </a:solidFill>
          <a:uFillTx/>
          <a:latin typeface="+mn-lt"/>
          <a:ea typeface="+mn-ea"/>
          <a:cs typeface="+mn-cs"/>
          <a:sym typeface="Helvetica Light"/>
        </a:defRPr>
      </a:lvl4pPr>
      <a:lvl5pPr marL="2222500" marR="0" indent="-444500" algn="l" defTabSz="58420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53585F"/>
          </a:solidFill>
          <a:uFillTx/>
          <a:latin typeface="+mn-lt"/>
          <a:ea typeface="+mn-ea"/>
          <a:cs typeface="+mn-cs"/>
          <a:sym typeface="Helvetica Light"/>
        </a:defRPr>
      </a:lvl5pPr>
      <a:lvl6pPr marL="2667000" marR="0" indent="-444500" algn="l" defTabSz="58420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53585F"/>
          </a:solidFill>
          <a:uFillTx/>
          <a:latin typeface="+mn-lt"/>
          <a:ea typeface="+mn-ea"/>
          <a:cs typeface="+mn-cs"/>
          <a:sym typeface="Helvetica Light"/>
        </a:defRPr>
      </a:lvl6pPr>
      <a:lvl7pPr marL="3111500" marR="0" indent="-444500" algn="l" defTabSz="58420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53585F"/>
          </a:solidFill>
          <a:uFillTx/>
          <a:latin typeface="+mn-lt"/>
          <a:ea typeface="+mn-ea"/>
          <a:cs typeface="+mn-cs"/>
          <a:sym typeface="Helvetica Light"/>
        </a:defRPr>
      </a:lvl7pPr>
      <a:lvl8pPr marL="3556000" marR="0" indent="-444500" algn="l" defTabSz="58420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53585F"/>
          </a:solidFill>
          <a:uFillTx/>
          <a:latin typeface="+mn-lt"/>
          <a:ea typeface="+mn-ea"/>
          <a:cs typeface="+mn-cs"/>
          <a:sym typeface="Helvetica Light"/>
        </a:defRPr>
      </a:lvl8pPr>
      <a:lvl9pPr marL="4000500" marR="0" indent="-444500" algn="l" defTabSz="58420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53585F"/>
          </a:solidFill>
          <a:uFillTx/>
          <a:latin typeface="+mn-lt"/>
          <a:ea typeface="+mn-ea"/>
          <a:cs typeface="+mn-cs"/>
          <a:sym typeface="Helvetica Light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228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685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143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600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6.png"/></Relationships>
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/Relationships>
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7.png"/></Relationships>
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8.png"/></Relationships>
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/Relationships>

</file>

<file path=ppt/slides/_rels/slide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9.png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hyperlink" Target="http://oreilly.com" TargetMode="External"/></Relationships>
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xmlns:p14="http://schemas.microsoft.com/office/powerpoint/2010/main"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" name="lwd5_0201_urlparts.png" descr="lwd5_0201_urlparts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778000" y="3041650"/>
            <a:ext cx="10160000" cy="2120900"/>
          </a:xfrm>
          <a:prstGeom prst="rect">
            <a:avLst/>
          </a:prstGeom>
          <a:ln w="12700">
            <a:miter lim="400000"/>
          </a:ln>
        </p:spPr>
      </p:pic>
      <p:sp>
        <p:nvSpPr>
          <p:cNvPr id="113" name="Identifies the protocol as “web” (HTTP)…"/>
          <p:cNvSpPr txBox="1"/>
          <p:nvPr/>
        </p:nvSpPr>
        <p:spPr>
          <a:xfrm>
            <a:off x="1465454" y="6007102"/>
            <a:ext cx="9967974" cy="19304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marL="635000" indent="-635000" algn="l">
              <a:lnSpc>
                <a:spcPct val="150000"/>
              </a:lnSpc>
              <a:buSzPct val="100000"/>
              <a:buAutoNum type="arabicPeriod" startAt="1"/>
              <a:defRPr sz="3000">
                <a:solidFill>
                  <a:srgbClr val="53585F"/>
                </a:solidFill>
              </a:defRPr>
            </a:pPr>
            <a:r>
              <a:t>Identifies the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protocol</a:t>
            </a:r>
            <a:r>
              <a:t> as “web” (HTTP)</a:t>
            </a:r>
          </a:p>
          <a:p>
            <a:pPr marL="635000" indent="-635000" algn="l">
              <a:lnSpc>
                <a:spcPct val="150000"/>
              </a:lnSpc>
              <a:buSzPct val="100000"/>
              <a:buAutoNum type="arabicPeriod" startAt="1"/>
              <a:defRPr sz="3000">
                <a:solidFill>
                  <a:srgbClr val="53585F"/>
                </a:solidFill>
              </a:defRPr>
            </a:pPr>
            <a:r>
              <a:t>Identifies the site by its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domain name</a:t>
            </a:r>
          </a:p>
          <a:p>
            <a:pPr marL="635000" indent="-635000" algn="l">
              <a:lnSpc>
                <a:spcPct val="150000"/>
              </a:lnSpc>
              <a:buSzPct val="100000"/>
              <a:buAutoNum type="arabicPeriod" startAt="1"/>
              <a:defRPr sz="3000">
                <a:solidFill>
                  <a:srgbClr val="53585F"/>
                </a:solidFill>
              </a:defRPr>
            </a:pPr>
            <a:r>
              <a:rPr b="1">
                <a:latin typeface="+mj-lt"/>
                <a:ea typeface="+mj-ea"/>
                <a:cs typeface="+mj-cs"/>
                <a:sym typeface="Helvetica"/>
              </a:rPr>
              <a:t>Path</a:t>
            </a:r>
            <a:r>
              <a:t> through directories on the server to the target file</a:t>
            </a:r>
          </a:p>
        </p:txBody>
      </p:sp>
      <p:sp>
        <p:nvSpPr>
          <p:cNvPr id="114" name="Parts of a URL"/>
          <p:cNvSpPr txBox="1"/>
          <p:nvPr>
            <p:ph type="title" idx="4294967295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Parts of a URL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The protocol is implied and will be added by browser…"/>
          <p:cNvSpPr txBox="1"/>
          <p:nvPr/>
        </p:nvSpPr>
        <p:spPr>
          <a:xfrm>
            <a:off x="763810" y="4483097"/>
            <a:ext cx="11477180" cy="322583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635000" indent="-635000" algn="l">
              <a:lnSpc>
                <a:spcPct val="200000"/>
              </a:lnSpc>
              <a:buSzPct val="100000"/>
              <a:buAutoNum type="arabicPeriod" startAt="1"/>
              <a:defRPr sz="3400">
                <a:solidFill>
                  <a:srgbClr val="53585F"/>
                </a:solidFill>
              </a:defRPr>
            </a:pPr>
            <a:r>
              <a:t>The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protocol</a:t>
            </a:r>
            <a:r>
              <a:t> is implied and will be added by browser</a:t>
            </a:r>
          </a:p>
          <a:p>
            <a:pPr marL="635000" indent="-635000" algn="l">
              <a:lnSpc>
                <a:spcPct val="200000"/>
              </a:lnSpc>
              <a:buSzPct val="100000"/>
              <a:buAutoNum type="arabicPeriod" startAt="1"/>
              <a:defRPr sz="3400">
                <a:solidFill>
                  <a:srgbClr val="53585F"/>
                </a:solidFill>
              </a:defRPr>
            </a:pPr>
            <a:r>
              <a:rPr b="1">
                <a:latin typeface="+mj-lt"/>
                <a:ea typeface="+mj-ea"/>
                <a:cs typeface="+mj-cs"/>
                <a:sym typeface="Helvetica"/>
              </a:rPr>
              <a:t>Domain name</a:t>
            </a:r>
            <a:r>
              <a:t> is identified</a:t>
            </a:r>
          </a:p>
          <a:p>
            <a:pPr marL="635000" indent="-635000" algn="l">
              <a:buSzPct val="100000"/>
              <a:buAutoNum type="arabicPeriod" startAt="1"/>
              <a:defRPr sz="3400">
                <a:solidFill>
                  <a:srgbClr val="53585F"/>
                </a:solidFill>
              </a:defRPr>
            </a:pPr>
            <a:r>
              <a:t>If there is no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path</a:t>
            </a:r>
            <a:r>
              <a:t> or filename, it means the URL is pointing to a default file (usually</a:t>
            </a:r>
            <a:r>
              <a:rPr i="1">
                <a:latin typeface="+mj-lt"/>
                <a:ea typeface="+mj-ea"/>
                <a:cs typeface="+mj-cs"/>
                <a:sym typeface="Helvetica"/>
              </a:rPr>
              <a:t> index.html</a:t>
            </a:r>
            <a:r>
              <a:t>)</a:t>
            </a:r>
          </a:p>
        </p:txBody>
      </p:sp>
      <p:sp>
        <p:nvSpPr>
          <p:cNvPr id="117" name="What’s Going On with Simple URLs"/>
          <p:cNvSpPr txBox="1"/>
          <p:nvPr>
            <p:ph type="title" idx="4294967295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What’s Going On with Simple URLs</a:t>
            </a:r>
          </a:p>
        </p:txBody>
      </p:sp>
      <p:sp>
        <p:nvSpPr>
          <p:cNvPr id="118" name="http://example.com/index.html"/>
          <p:cNvSpPr txBox="1"/>
          <p:nvPr/>
        </p:nvSpPr>
        <p:spPr>
          <a:xfrm>
            <a:off x="2246812" y="2696760"/>
            <a:ext cx="8866776" cy="8636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5000">
                <a:solidFill>
                  <a:srgbClr val="DCDEE0"/>
                </a:solidFill>
              </a:defRPr>
            </a:pPr>
            <a:r>
              <a:t>http://</a:t>
            </a:r>
            <a:r>
              <a:rPr b="1">
                <a:solidFill>
                  <a:schemeClr val="accent1">
                    <a:satOff val="-3355"/>
                    <a:lumOff val="26614"/>
                  </a:schemeClr>
                </a:solidFill>
                <a:latin typeface="+mj-lt"/>
                <a:ea typeface="+mj-ea"/>
                <a:cs typeface="+mj-cs"/>
                <a:sym typeface="Helvetica"/>
              </a:rPr>
              <a:t>example.com</a:t>
            </a:r>
            <a:r>
              <a:t>/index.html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Anatomy of a Web Page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Anatomy of a Web Page</a:t>
            </a:r>
          </a:p>
        </p:txBody>
      </p:sp>
      <p:sp>
        <p:nvSpPr>
          <p:cNvPr id="121" name="The page you see in the browser window is nearly always made up of multiple files, including:…"/>
          <p:cNvSpPr txBox="1"/>
          <p:nvPr>
            <p:ph type="body" idx="1"/>
          </p:nvPr>
        </p:nvSpPr>
        <p:spPr>
          <a:xfrm>
            <a:off x="999579" y="2705100"/>
            <a:ext cx="11099801" cy="5180311"/>
          </a:xfrm>
          <a:prstGeom prst="rect">
            <a:avLst/>
          </a:prstGeom>
        </p:spPr>
        <p:txBody>
          <a:bodyPr/>
          <a:lstStyle/>
          <a:p>
            <a:pPr marL="0" indent="0" defTabSz="490727">
              <a:spcBef>
                <a:spcPts val="3500"/>
              </a:spcBef>
              <a:buSzTx/>
              <a:buNone/>
              <a:defRPr sz="3024"/>
            </a:pPr>
            <a:r>
              <a:t>The page you see in the browser window is nearly always made up of multiple files, including:</a:t>
            </a:r>
          </a:p>
          <a:p>
            <a:pPr marL="373379" indent="-373379" defTabSz="490727">
              <a:spcBef>
                <a:spcPts val="3500"/>
              </a:spcBef>
              <a:defRPr sz="3024"/>
            </a:pPr>
            <a:r>
              <a:t>An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HTML document</a:t>
            </a:r>
            <a:r>
              <a:t> (gives the content structure)</a:t>
            </a:r>
          </a:p>
          <a:p>
            <a:pPr marL="373379" indent="-373379" defTabSz="490727">
              <a:spcBef>
                <a:spcPts val="3500"/>
              </a:spcBef>
              <a:defRPr sz="3024"/>
            </a:pPr>
            <a:r>
              <a:rPr b="1">
                <a:latin typeface="+mj-lt"/>
                <a:ea typeface="+mj-ea"/>
                <a:cs typeface="+mj-cs"/>
                <a:sym typeface="Helvetica"/>
              </a:rPr>
              <a:t>Style sheets</a:t>
            </a:r>
            <a:r>
              <a:t> (describes how it should look)</a:t>
            </a:r>
          </a:p>
          <a:p>
            <a:pPr marL="373379" indent="-373379" defTabSz="490727">
              <a:spcBef>
                <a:spcPts val="3500"/>
              </a:spcBef>
              <a:defRPr sz="3024"/>
            </a:pPr>
            <a:r>
              <a:rPr b="1">
                <a:latin typeface="+mj-lt"/>
                <a:ea typeface="+mj-ea"/>
                <a:cs typeface="+mj-cs"/>
                <a:sym typeface="Helvetica"/>
              </a:rPr>
              <a:t>Images and other media</a:t>
            </a:r>
            <a:r>
              <a:t> (embedded on the page on the fly)</a:t>
            </a:r>
          </a:p>
          <a:p>
            <a:pPr marL="373379" indent="-373379" defTabSz="490727">
              <a:spcBef>
                <a:spcPts val="3500"/>
              </a:spcBef>
              <a:defRPr sz="3024"/>
            </a:pPr>
            <a:r>
              <a:rPr b="1">
                <a:latin typeface="+mj-lt"/>
                <a:ea typeface="+mj-ea"/>
                <a:cs typeface="+mj-cs"/>
                <a:sym typeface="Helvetica"/>
              </a:rPr>
              <a:t>Scripts</a:t>
            </a:r>
            <a:r>
              <a:t> (add behaviors and functionality)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A Web Page and Its Component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A Web Page and Its Components</a:t>
            </a:r>
          </a:p>
        </p:txBody>
      </p:sp>
      <p:pic>
        <p:nvPicPr>
          <p:cNvPr id="124" name="lwd5_0203_kitchen.png" descr="lwd5_0203_kitchen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52400" y="2320486"/>
            <a:ext cx="12700000" cy="658162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What Style Sheets Do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What Style Sheets Do</a:t>
            </a:r>
          </a:p>
        </p:txBody>
      </p:sp>
      <p:pic>
        <p:nvPicPr>
          <p:cNvPr id="127" name="lwd5_0204_styles.png" descr="lwd5_0204_styles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99698" y="2817415"/>
            <a:ext cx="12499563" cy="3791535"/>
          </a:xfrm>
          <a:prstGeom prst="rect">
            <a:avLst/>
          </a:prstGeom>
          <a:ln w="12700">
            <a:miter lim="400000"/>
          </a:ln>
        </p:spPr>
      </p:pic>
      <p:sp>
        <p:nvSpPr>
          <p:cNvPr id="128" name="Browser’s default rendering"/>
          <p:cNvSpPr txBox="1"/>
          <p:nvPr/>
        </p:nvSpPr>
        <p:spPr>
          <a:xfrm>
            <a:off x="953896" y="6867314"/>
            <a:ext cx="4772407" cy="558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000">
                <a:solidFill>
                  <a:srgbClr val="53585F"/>
                </a:solidFill>
              </a:defRPr>
            </a:lvl1pPr>
          </a:lstStyle>
          <a:p>
            <a:pPr/>
            <a:r>
              <a:t>Browser’s default rendering</a:t>
            </a:r>
          </a:p>
        </p:txBody>
      </p:sp>
      <p:sp>
        <p:nvSpPr>
          <p:cNvPr id="129" name="Simple style sheet applied"/>
          <p:cNvSpPr txBox="1"/>
          <p:nvPr/>
        </p:nvSpPr>
        <p:spPr>
          <a:xfrm>
            <a:off x="7350759" y="6867314"/>
            <a:ext cx="4602481" cy="558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000">
                <a:solidFill>
                  <a:srgbClr val="53585F"/>
                </a:solidFill>
              </a:defRPr>
            </a:lvl1pPr>
          </a:lstStyle>
          <a:p>
            <a:pPr/>
            <a:r>
              <a:t>Simple style sheet applied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Web Page Assembly Proces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Web Page Assembly Process</a:t>
            </a:r>
          </a:p>
        </p:txBody>
      </p:sp>
      <p:sp>
        <p:nvSpPr>
          <p:cNvPr id="132" name="Request a page using its URL…"/>
          <p:cNvSpPr txBox="1"/>
          <p:nvPr>
            <p:ph type="body" idx="4294967295"/>
          </p:nvPr>
        </p:nvSpPr>
        <p:spPr>
          <a:xfrm>
            <a:off x="1161281" y="2817415"/>
            <a:ext cx="10776397" cy="5628780"/>
          </a:xfrm>
          <a:prstGeom prst="rect">
            <a:avLst/>
          </a:prstGeom>
        </p:spPr>
        <p:txBody>
          <a:bodyPr/>
          <a:lstStyle/>
          <a:p>
            <a:pPr marL="533400" indent="-533400" defTabSz="490727">
              <a:spcBef>
                <a:spcPts val="3500"/>
              </a:spcBef>
              <a:buSzPct val="100000"/>
              <a:buAutoNum type="arabicPeriod" startAt="1"/>
              <a:defRPr sz="3024"/>
            </a:pPr>
            <a:r>
              <a:t>Request a page using its URL</a:t>
            </a:r>
          </a:p>
          <a:p>
            <a:pPr marL="533400" indent="-533400" defTabSz="490727">
              <a:spcBef>
                <a:spcPts val="3500"/>
              </a:spcBef>
              <a:buSzPct val="100000"/>
              <a:buAutoNum type="arabicPeriod" startAt="1"/>
              <a:defRPr sz="3024"/>
            </a:pPr>
            <a:r>
              <a:t>Browser sends HTTP request to server</a:t>
            </a:r>
          </a:p>
          <a:p>
            <a:pPr marL="533400" indent="-533400" defTabSz="490727">
              <a:spcBef>
                <a:spcPts val="3500"/>
              </a:spcBef>
              <a:buSzPct val="100000"/>
              <a:buAutoNum type="arabicPeriod" startAt="1"/>
              <a:defRPr sz="3024"/>
            </a:pPr>
            <a:r>
              <a:t>Server returns the file (or a “404 Not Found” message)</a:t>
            </a:r>
          </a:p>
          <a:p>
            <a:pPr marL="533400" indent="-533400" defTabSz="490727">
              <a:spcBef>
                <a:spcPts val="3500"/>
              </a:spcBef>
              <a:buSzPct val="100000"/>
              <a:buAutoNum type="arabicPeriod" startAt="1"/>
              <a:defRPr sz="3024"/>
            </a:pPr>
            <a:r>
              <a:t>Browser looks at the HTML document. If there are external files (like images or style sheets), it contacts the server again for each resource</a:t>
            </a:r>
          </a:p>
          <a:p>
            <a:pPr marL="533400" indent="-533400" defTabSz="490727">
              <a:spcBef>
                <a:spcPts val="3500"/>
              </a:spcBef>
              <a:buSzPct val="100000"/>
              <a:buAutoNum type="arabicPeriod" startAt="1"/>
              <a:defRPr sz="3024"/>
            </a:pPr>
            <a:r>
              <a:t>The server returns the additional files, and the browser assembles the final page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4" name="lwd5_0205_process.png" descr="lwd5_0205_process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393950" y="431800"/>
            <a:ext cx="8216900" cy="88900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OVERVIEW"/>
          <p:cNvSpPr txBox="1"/>
          <p:nvPr>
            <p:ph type="title"/>
          </p:nvPr>
        </p:nvSpPr>
        <p:spPr>
          <a:xfrm>
            <a:off x="952500" y="533400"/>
            <a:ext cx="11099800" cy="2159000"/>
          </a:xfrm>
          <a:prstGeom prst="rect">
            <a:avLst/>
          </a:prstGeom>
        </p:spPr>
        <p:txBody>
          <a:bodyPr/>
          <a:lstStyle/>
          <a:p>
            <a:pPr/>
            <a:r>
              <a:t>OVERVIEW</a:t>
            </a:r>
          </a:p>
        </p:txBody>
      </p:sp>
      <p:sp>
        <p:nvSpPr>
          <p:cNvPr id="86" name="The internet vs. the web…"/>
          <p:cNvSpPr txBox="1"/>
          <p:nvPr>
            <p:ph type="body" sz="half" idx="1"/>
          </p:nvPr>
        </p:nvSpPr>
        <p:spPr>
          <a:xfrm>
            <a:off x="2270621" y="3094260"/>
            <a:ext cx="9781679" cy="5105848"/>
          </a:xfrm>
          <a:prstGeom prst="rect">
            <a:avLst/>
          </a:prstGeom>
        </p:spPr>
        <p:txBody>
          <a:bodyPr/>
          <a:lstStyle/>
          <a:p>
            <a:pPr marL="373379" indent="-373379" defTabSz="490727">
              <a:spcBef>
                <a:spcPts val="3500"/>
              </a:spcBef>
              <a:defRPr b="1" sz="3024">
                <a:latin typeface="+mj-lt"/>
                <a:ea typeface="+mj-ea"/>
                <a:cs typeface="+mj-cs"/>
                <a:sym typeface="Helvetica"/>
              </a:defRPr>
            </a:pPr>
            <a:r>
              <a:t>The internet vs. the web</a:t>
            </a:r>
          </a:p>
          <a:p>
            <a:pPr marL="373379" indent="-373379" defTabSz="490727">
              <a:spcBef>
                <a:spcPts val="3500"/>
              </a:spcBef>
              <a:defRPr b="1" sz="3024">
                <a:latin typeface="+mj-lt"/>
                <a:ea typeface="+mj-ea"/>
                <a:cs typeface="+mj-cs"/>
                <a:sym typeface="Helvetica"/>
              </a:defRPr>
            </a:pPr>
            <a:r>
              <a:t>History of the web</a:t>
            </a:r>
          </a:p>
          <a:p>
            <a:pPr marL="373379" indent="-373379" defTabSz="490727">
              <a:spcBef>
                <a:spcPts val="3500"/>
              </a:spcBef>
              <a:defRPr b="1" sz="3024">
                <a:latin typeface="+mj-lt"/>
                <a:ea typeface="+mj-ea"/>
                <a:cs typeface="+mj-cs"/>
                <a:sym typeface="Helvetica"/>
              </a:defRPr>
            </a:pPr>
            <a:r>
              <a:t>What servers do</a:t>
            </a:r>
          </a:p>
          <a:p>
            <a:pPr marL="373379" indent="-373379" defTabSz="490727">
              <a:spcBef>
                <a:spcPts val="3500"/>
              </a:spcBef>
              <a:defRPr b="1" sz="3024">
                <a:latin typeface="+mj-lt"/>
                <a:ea typeface="+mj-ea"/>
                <a:cs typeface="+mj-cs"/>
                <a:sym typeface="Helvetica"/>
              </a:defRPr>
            </a:pPr>
            <a:r>
              <a:t>What browsers do</a:t>
            </a:r>
          </a:p>
          <a:p>
            <a:pPr marL="373379" indent="-373379" defTabSz="490727">
              <a:spcBef>
                <a:spcPts val="3500"/>
              </a:spcBef>
              <a:defRPr b="1" sz="3024">
                <a:latin typeface="+mj-lt"/>
                <a:ea typeface="+mj-ea"/>
                <a:cs typeface="+mj-cs"/>
                <a:sym typeface="Helvetica"/>
              </a:defRPr>
            </a:pPr>
            <a:r>
              <a:t>URLs</a:t>
            </a:r>
          </a:p>
          <a:p>
            <a:pPr marL="373379" indent="-373379" defTabSz="490727">
              <a:spcBef>
                <a:spcPts val="3500"/>
              </a:spcBef>
              <a:defRPr b="1" sz="3024">
                <a:latin typeface="+mj-lt"/>
                <a:ea typeface="+mj-ea"/>
                <a:cs typeface="+mj-cs"/>
                <a:sym typeface="Helvetica"/>
              </a:defRPr>
            </a:pPr>
            <a:r>
              <a:t>How web pages are constructed </a:t>
            </a:r>
          </a:p>
        </p:txBody>
      </p:sp>
      <p:sp>
        <p:nvSpPr>
          <p:cNvPr id="87" name="Line"/>
          <p:cNvSpPr/>
          <p:nvPr/>
        </p:nvSpPr>
        <p:spPr>
          <a:xfrm>
            <a:off x="1197470" y="2074763"/>
            <a:ext cx="10609860" cy="1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400"/>
            </a:pPr>
          </a:p>
        </p:txBody>
      </p:sp>
      <p:sp>
        <p:nvSpPr>
          <p:cNvPr id="88" name="Line"/>
          <p:cNvSpPr/>
          <p:nvPr/>
        </p:nvSpPr>
        <p:spPr>
          <a:xfrm>
            <a:off x="1197470" y="1146323"/>
            <a:ext cx="10609860" cy="1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400"/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Internet vs. Web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Internet vs. Web</a:t>
            </a:r>
          </a:p>
        </p:txBody>
      </p:sp>
      <p:sp>
        <p:nvSpPr>
          <p:cNvPr id="91" name="internet International network of connected computers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marL="0" indent="0">
              <a:buSzTx/>
              <a:buNone/>
              <a:defRPr sz="3000"/>
            </a:pPr>
            <a:r>
              <a:rPr b="1">
                <a:latin typeface="+mj-lt"/>
                <a:ea typeface="+mj-ea"/>
                <a:cs typeface="+mj-cs"/>
                <a:sym typeface="Helvetica"/>
              </a:rPr>
              <a:t>internet</a:t>
            </a:r>
            <a:br/>
            <a:r>
              <a:t>International network of connected computers</a:t>
            </a:r>
          </a:p>
          <a:p>
            <a:pPr marL="0" indent="0">
              <a:buSzTx/>
              <a:buNone/>
              <a:defRPr sz="3000"/>
            </a:pPr>
            <a:r>
              <a:rPr b="1">
                <a:latin typeface="+mj-lt"/>
                <a:ea typeface="+mj-ea"/>
                <a:cs typeface="+mj-cs"/>
                <a:sym typeface="Helvetica"/>
              </a:rPr>
              <a:t>protocol</a:t>
            </a:r>
            <a:br/>
            <a:r>
              <a:t>A standardized method for transferring data or documents over a network (for example, FTP, STMP, HTTP)</a:t>
            </a:r>
          </a:p>
          <a:p>
            <a:pPr marL="0" indent="0">
              <a:buSzTx/>
              <a:buNone/>
              <a:defRPr sz="3000"/>
            </a:pPr>
            <a:r>
              <a:rPr b="1">
                <a:latin typeface="+mj-lt"/>
                <a:ea typeface="+mj-ea"/>
                <a:cs typeface="+mj-cs"/>
                <a:sym typeface="Helvetica"/>
              </a:rPr>
              <a:t>web</a:t>
            </a:r>
            <a:br/>
            <a:r>
              <a:t>Information shared over the internet using the Hypertext Transfer Protocol (HTTP), which is one of many ways to share information over the internet</a:t>
            </a:r>
            <a:br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A Brief History of the Web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A Brief History of the Web</a:t>
            </a:r>
          </a:p>
        </p:txBody>
      </p:sp>
      <p:sp>
        <p:nvSpPr>
          <p:cNvPr id="94" name="Started at CERN, a particle physics lab in Geneva, Switzerland…"/>
          <p:cNvSpPr txBox="1"/>
          <p:nvPr>
            <p:ph type="body" idx="1"/>
          </p:nvPr>
        </p:nvSpPr>
        <p:spPr>
          <a:xfrm>
            <a:off x="999579" y="2571750"/>
            <a:ext cx="11099801" cy="5822950"/>
          </a:xfrm>
          <a:prstGeom prst="rect">
            <a:avLst/>
          </a:prstGeom>
        </p:spPr>
        <p:txBody>
          <a:bodyPr/>
          <a:lstStyle/>
          <a:p>
            <a:pPr>
              <a:defRPr sz="3000"/>
            </a:pPr>
            <a:r>
              <a:t>Started at CERN, a particle physics lab in Geneva, Switzerland</a:t>
            </a:r>
          </a:p>
          <a:p>
            <a:pPr>
              <a:defRPr sz="3000"/>
            </a:pPr>
            <a:r>
              <a:t>1989: Tim Berners-Lee proposed a system for sharing documents via “hyperlinks”</a:t>
            </a:r>
          </a:p>
          <a:p>
            <a:pPr>
              <a:defRPr sz="3000"/>
            </a:pPr>
            <a:r>
              <a:t>1990: Prototypes built, first by Tim B-L, then Robert Cailliau</a:t>
            </a:r>
          </a:p>
          <a:p>
            <a:pPr>
              <a:defRPr sz="3000"/>
            </a:pPr>
            <a:r>
              <a:t>1992: Approximately 25 servers worldwide</a:t>
            </a:r>
          </a:p>
          <a:p>
            <a:pPr>
              <a:defRPr sz="3000"/>
            </a:pPr>
            <a:r>
              <a:t>1993: Web opened up for commercial use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The Web Server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The Web Server</a:t>
            </a:r>
          </a:p>
        </p:txBody>
      </p:sp>
      <p:sp>
        <p:nvSpPr>
          <p:cNvPr id="97" name="server A program that delivers documents and data on request…"/>
          <p:cNvSpPr txBox="1"/>
          <p:nvPr>
            <p:ph type="body" idx="1"/>
          </p:nvPr>
        </p:nvSpPr>
        <p:spPr>
          <a:xfrm>
            <a:off x="1114201" y="2064742"/>
            <a:ext cx="10776398" cy="5454651"/>
          </a:xfrm>
          <a:prstGeom prst="rect">
            <a:avLst/>
          </a:prstGeom>
        </p:spPr>
        <p:txBody>
          <a:bodyPr/>
          <a:lstStyle/>
          <a:p>
            <a:pPr marL="0" indent="0">
              <a:buSzTx/>
              <a:buNone/>
            </a:pPr>
            <a:r>
              <a:rPr b="1">
                <a:latin typeface="+mj-lt"/>
                <a:ea typeface="+mj-ea"/>
                <a:cs typeface="+mj-cs"/>
                <a:sym typeface="Helvetica"/>
              </a:rPr>
              <a:t>server</a:t>
            </a:r>
            <a:br>
              <a:rPr b="1">
                <a:latin typeface="+mj-lt"/>
                <a:ea typeface="+mj-ea"/>
                <a:cs typeface="+mj-cs"/>
                <a:sym typeface="Helvetica"/>
              </a:rPr>
            </a:br>
            <a:r>
              <a:t>A program that delivers documents and data on request</a:t>
            </a:r>
          </a:p>
          <a:p>
            <a:pPr marL="0" indent="0">
              <a:buSzTx/>
              <a:buNone/>
            </a:pPr>
            <a:r>
              <a:rPr b="1">
                <a:latin typeface="+mj-lt"/>
                <a:ea typeface="+mj-ea"/>
                <a:cs typeface="+mj-cs"/>
                <a:sym typeface="Helvetica"/>
              </a:rPr>
              <a:t>web server</a:t>
            </a:r>
            <a:br>
              <a:rPr b="1">
                <a:latin typeface="+mj-lt"/>
                <a:ea typeface="+mj-ea"/>
                <a:cs typeface="+mj-cs"/>
                <a:sym typeface="Helvetica"/>
              </a:rPr>
            </a:br>
            <a:r>
              <a:t>Any computer running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web server software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."/>
          <p:cNvSpPr txBox="1"/>
          <p:nvPr>
            <p:ph type="title"/>
          </p:nvPr>
        </p:nvSpPr>
        <p:spPr>
          <a:xfrm>
            <a:off x="952500" y="444500"/>
            <a:ext cx="11099800" cy="1102916"/>
          </a:xfrm>
          <a:prstGeom prst="rect">
            <a:avLst/>
          </a:prstGeom>
        </p:spPr>
        <p:txBody>
          <a:bodyPr/>
          <a:lstStyle>
            <a:lvl1pPr>
              <a:defRPr sz="3600"/>
            </a:lvl1pPr>
          </a:lstStyle>
          <a:p>
            <a:pPr/>
            <a:r>
              <a:t>.</a:t>
            </a:r>
          </a:p>
        </p:txBody>
      </p:sp>
      <p:sp>
        <p:nvSpPr>
          <p:cNvPr id="100" name="IP address A unique number assigned to a device connected to the internet (IP = Internet Protocol). Example: 199.27.145.64…"/>
          <p:cNvSpPr txBox="1"/>
          <p:nvPr>
            <p:ph type="body" idx="1"/>
          </p:nvPr>
        </p:nvSpPr>
        <p:spPr>
          <a:xfrm>
            <a:off x="1114201" y="2052265"/>
            <a:ext cx="10776398" cy="6334870"/>
          </a:xfrm>
          <a:prstGeom prst="rect">
            <a:avLst/>
          </a:prstGeom>
        </p:spPr>
        <p:txBody>
          <a:bodyPr/>
          <a:lstStyle/>
          <a:p>
            <a:pPr marL="0" indent="0" defTabSz="525779">
              <a:spcBef>
                <a:spcPts val="3700"/>
              </a:spcBef>
              <a:buSzTx/>
              <a:buNone/>
              <a:defRPr sz="2700"/>
            </a:pPr>
            <a:r>
              <a:rPr b="1">
                <a:latin typeface="+mj-lt"/>
                <a:ea typeface="+mj-ea"/>
                <a:cs typeface="+mj-cs"/>
                <a:sym typeface="Helvetica"/>
              </a:rPr>
              <a:t>IP address</a:t>
            </a:r>
            <a:br>
              <a:rPr b="1">
                <a:latin typeface="+mj-lt"/>
                <a:ea typeface="+mj-ea"/>
                <a:cs typeface="+mj-cs"/>
                <a:sym typeface="Helvetica"/>
              </a:rPr>
            </a:br>
            <a:r>
              <a:t>A unique number assigned to a device connected to the internet (IP = Internet Protocol). Example: 199.27.145.64</a:t>
            </a:r>
          </a:p>
          <a:p>
            <a:pPr marL="0" indent="0" defTabSz="525779">
              <a:spcBef>
                <a:spcPts val="3700"/>
              </a:spcBef>
              <a:buSzTx/>
              <a:buNone/>
              <a:defRPr sz="2700"/>
            </a:pPr>
            <a:r>
              <a:rPr b="1">
                <a:latin typeface="+mj-lt"/>
                <a:ea typeface="+mj-ea"/>
                <a:cs typeface="+mj-cs"/>
                <a:sym typeface="Helvetica"/>
              </a:rPr>
              <a:t>Domain Name System (DNS)</a:t>
            </a:r>
            <a:br/>
            <a:r>
              <a:t>A system that allows internet users to refer to servers by name rather than number</a:t>
            </a:r>
          </a:p>
          <a:p>
            <a:pPr marL="0" indent="0" defTabSz="525779">
              <a:spcBef>
                <a:spcPts val="3700"/>
              </a:spcBef>
              <a:buSzTx/>
              <a:buNone/>
              <a:defRPr sz="2700"/>
            </a:pPr>
            <a:r>
              <a:rPr b="1">
                <a:latin typeface="+mj-lt"/>
                <a:ea typeface="+mj-ea"/>
                <a:cs typeface="+mj-cs"/>
                <a:sym typeface="Helvetica"/>
              </a:rPr>
              <a:t>Domain name</a:t>
            </a:r>
            <a:br>
              <a:rPr b="1">
                <a:latin typeface="+mj-lt"/>
                <a:ea typeface="+mj-ea"/>
                <a:cs typeface="+mj-cs"/>
                <a:sym typeface="Helvetica"/>
              </a:rPr>
            </a:br>
            <a:r>
              <a:t>A name assigned to a web server (easier to use than IP numbers). Example: </a:t>
            </a:r>
            <a:r>
              <a:rPr u="sng">
                <a:hlinkClick r:id="rId2" invalidUrl="" action="" tgtFrame="" tooltip="" history="1" highlightClick="0" endSnd="0"/>
              </a:rPr>
              <a:t>oreilly.com</a:t>
            </a:r>
          </a:p>
          <a:p>
            <a:pPr marL="0" indent="0" defTabSz="525779">
              <a:spcBef>
                <a:spcPts val="3700"/>
              </a:spcBef>
              <a:buSzTx/>
              <a:buNone/>
              <a:defRPr sz="2700"/>
            </a:pPr>
            <a:r>
              <a:rPr b="1">
                <a:latin typeface="+mj-lt"/>
                <a:ea typeface="+mj-ea"/>
                <a:cs typeface="+mj-cs"/>
                <a:sym typeface="Helvetica"/>
              </a:rPr>
              <a:t>DNS server</a:t>
            </a:r>
            <a:br/>
            <a:r>
              <a:t>A server that matches domain names to their respective IP addresses</a:t>
            </a:r>
          </a:p>
        </p:txBody>
      </p:sp>
      <p:sp>
        <p:nvSpPr>
          <p:cNvPr id="101" name="The Web Server (cont’d)"/>
          <p:cNvSpPr txBox="1"/>
          <p:nvPr/>
        </p:nvSpPr>
        <p:spPr>
          <a:xfrm>
            <a:off x="1079500" y="571500"/>
            <a:ext cx="11099800" cy="11029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>
            <a:lvl1pPr>
              <a:defRPr b="1">
                <a:solidFill>
                  <a:srgbClr val="53585F"/>
                </a:solidFill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pPr/>
            <a:r>
              <a:t>The Web Server (cont’d)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The Browser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The Browser</a:t>
            </a:r>
          </a:p>
        </p:txBody>
      </p:sp>
      <p:sp>
        <p:nvSpPr>
          <p:cNvPr id="104" name="The software that requests data or documents from the web server…"/>
          <p:cNvSpPr txBox="1"/>
          <p:nvPr>
            <p:ph type="body" idx="1"/>
          </p:nvPr>
        </p:nvSpPr>
        <p:spPr>
          <a:xfrm>
            <a:off x="1161281" y="2817415"/>
            <a:ext cx="10776397" cy="5137846"/>
          </a:xfrm>
          <a:prstGeom prst="rect">
            <a:avLst/>
          </a:prstGeom>
        </p:spPr>
        <p:txBody>
          <a:bodyPr/>
          <a:lstStyle/>
          <a:p>
            <a:pPr marL="373379" indent="-373379" defTabSz="490727">
              <a:spcBef>
                <a:spcPts val="3500"/>
              </a:spcBef>
              <a:defRPr sz="3024"/>
            </a:pPr>
            <a:r>
              <a:t>The software that requests data or documents from the web server </a:t>
            </a:r>
          </a:p>
          <a:p>
            <a:pPr marL="373379" indent="-373379" defTabSz="490727">
              <a:spcBef>
                <a:spcPts val="3500"/>
              </a:spcBef>
              <a:defRPr sz="3024"/>
            </a:pPr>
            <a:r>
              <a:t>Also referred to as the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client</a:t>
            </a:r>
            <a:r>
              <a:t> or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user agent</a:t>
            </a:r>
          </a:p>
          <a:p>
            <a:pPr marL="373379" indent="-373379" defTabSz="490727">
              <a:spcBef>
                <a:spcPts val="3500"/>
              </a:spcBef>
              <a:defRPr sz="3024"/>
            </a:pPr>
            <a:r>
              <a:t>Could be on a desktop machine, smartphone, other connected device, or an assistive device such as a screen reader</a:t>
            </a:r>
          </a:p>
          <a:p>
            <a:pPr marL="373379" indent="-373379" defTabSz="490727">
              <a:spcBef>
                <a:spcPts val="3500"/>
              </a:spcBef>
              <a:defRPr sz="3024"/>
            </a:pPr>
            <a:r>
              <a:t>The program in the browser that interprets HTML/CSS/JavaScript is called the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 rendering engine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Server-side vs. Client-side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Server-side vs. Client-side</a:t>
            </a:r>
          </a:p>
        </p:txBody>
      </p:sp>
      <p:sp>
        <p:nvSpPr>
          <p:cNvPr id="107" name="Indicates which machine is doing the processing:…"/>
          <p:cNvSpPr txBox="1"/>
          <p:nvPr>
            <p:ph type="body" idx="1"/>
          </p:nvPr>
        </p:nvSpPr>
        <p:spPr>
          <a:xfrm>
            <a:off x="1161281" y="2817415"/>
            <a:ext cx="10776397" cy="5137846"/>
          </a:xfrm>
          <a:prstGeom prst="rect">
            <a:avLst/>
          </a:prstGeom>
        </p:spPr>
        <p:txBody>
          <a:bodyPr/>
          <a:lstStyle/>
          <a:p>
            <a:pPr marL="0" indent="0">
              <a:buSzTx/>
              <a:buNone/>
            </a:pPr>
            <a:r>
              <a:t>Indicates which machine is doing the processing:</a:t>
            </a:r>
          </a:p>
          <a:p>
            <a:pPr/>
            <a:r>
              <a:rPr b="1">
                <a:latin typeface="+mj-lt"/>
                <a:ea typeface="+mj-ea"/>
                <a:cs typeface="+mj-cs"/>
                <a:sym typeface="Helvetica"/>
              </a:rPr>
              <a:t>Client-side</a:t>
            </a:r>
            <a:r>
              <a:t> applications run on the user’s machine</a:t>
            </a:r>
          </a:p>
          <a:p>
            <a:pPr/>
            <a:r>
              <a:rPr b="1">
                <a:latin typeface="+mj-lt"/>
                <a:ea typeface="+mj-ea"/>
                <a:cs typeface="+mj-cs"/>
                <a:sym typeface="Helvetica"/>
              </a:rPr>
              <a:t>Server-side</a:t>
            </a:r>
            <a:r>
              <a:t> applications use the processing power of the server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Web Page Addresses (URLs)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Web Page Addresses (URLs)</a:t>
            </a:r>
          </a:p>
        </p:txBody>
      </p:sp>
      <p:sp>
        <p:nvSpPr>
          <p:cNvPr id="110" name="URL = Uniform Resource Locator…"/>
          <p:cNvSpPr txBox="1"/>
          <p:nvPr/>
        </p:nvSpPr>
        <p:spPr>
          <a:xfrm>
            <a:off x="1003300" y="3733792"/>
            <a:ext cx="10766823" cy="22860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>
              <a:lnSpc>
                <a:spcPct val="200000"/>
              </a:lnSpc>
              <a:defRPr>
                <a:solidFill>
                  <a:srgbClr val="53585F"/>
                </a:solidFill>
              </a:defRPr>
            </a:pPr>
            <a:r>
              <a:rPr b="1">
                <a:latin typeface="+mj-lt"/>
                <a:ea typeface="+mj-ea"/>
                <a:cs typeface="+mj-cs"/>
                <a:sym typeface="Helvetica"/>
              </a:rPr>
              <a:t>URL</a:t>
            </a:r>
            <a:r>
              <a:t> = Uniform Resource Locator</a:t>
            </a:r>
          </a:p>
          <a:p>
            <a:pPr>
              <a:defRPr>
                <a:solidFill>
                  <a:srgbClr val="53585F"/>
                </a:solidFill>
              </a:defRPr>
            </a:pPr>
            <a:r>
              <a:t>Every page and resource on the web </a:t>
            </a:r>
            <a:br/>
            <a:r>
              <a:t>has its own URL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theme/_rels/theme1.xml.rels><?xml version="1.0" encoding="UTF-8"?>
<Relationships xmlns="http://schemas.openxmlformats.org/package/2006/relationships"><Relationship Id="rId1" Type="http://schemas.openxmlformats.org/officeDocument/2006/relationships/image" Target="../media/image2.png"/></Relationships>

</file>

<file path=ppt/theme/_rels/theme2.xml.rels><?xml version="1.0" encoding="UTF-8"?>
<Relationships xmlns="http://schemas.openxmlformats.org/package/2006/relationships"><Relationship Id="rId1" Type="http://schemas.openxmlformats.org/officeDocument/2006/relationships/image" Target="../media/image5.png"/></Relationships>

</file>

<file path=ppt/theme/theme1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"/>
        <a:ea typeface="Helvetica"/>
        <a:cs typeface="Helvetica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50800" dist="12700" dir="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r:embed="rId1"/>
          <a:srcRect l="0" t="0" r="0" b="0"/>
          <a:tile tx="0" ty="0" sx="100000" sy="100000" flip="none" algn="tl"/>
        </a:blipFill>
        <a:ln w="12700" cap="flat">
          <a:noFill/>
          <a:miter lim="400000"/>
        </a:ln>
        <a:effectLst>
          <a:outerShdw sx="100000" sy="100000" kx="0" ky="0" algn="b" rotWithShape="0" blurRad="38100" dist="25400" dir="540000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6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"/>
        <a:ea typeface="Helvetica"/>
        <a:cs typeface="Helvetica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50800" dist="12700" dir="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r:embed="rId1"/>
          <a:srcRect l="0" t="0" r="0" b="0"/>
          <a:tile tx="0" ty="0" sx="100000" sy="100000" flip="none" algn="tl"/>
        </a:blipFill>
        <a:ln w="12700" cap="flat">
          <a:noFill/>
          <a:miter lim="400000"/>
        </a:ln>
        <a:effectLst>
          <a:outerShdw sx="100000" sy="100000" kx="0" ky="0" algn="b" rotWithShape="0" blurRad="38100" dist="25400" dir="540000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6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