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463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1 INTRODUCING CSS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11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INTRODUCING CSS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Declaration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4900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Declarations (cont’d)</a:t>
            </a:r>
          </a:p>
        </p:txBody>
      </p:sp>
      <p:sp>
        <p:nvSpPr>
          <p:cNvPr id="121" name="End each declaration with a semicolon to keep it separate from the next declaration.…"/>
          <p:cNvSpPr txBox="1">
            <a:spLocks noGrp="1"/>
          </p:cNvSpPr>
          <p:nvPr>
            <p:ph type="body" idx="1"/>
          </p:nvPr>
        </p:nvSpPr>
        <p:spPr>
          <a:xfrm>
            <a:off x="952500" y="1931243"/>
            <a:ext cx="11099800" cy="6990309"/>
          </a:xfrm>
          <a:prstGeom prst="rect">
            <a:avLst/>
          </a:prstGeom>
        </p:spPr>
        <p:txBody>
          <a:bodyPr anchor="t"/>
          <a:lstStyle/>
          <a:p>
            <a:pPr marL="417830" indent="-417830" defTabSz="549148">
              <a:spcBef>
                <a:spcPts val="3900"/>
              </a:spcBef>
              <a:defRPr sz="2820"/>
            </a:pPr>
            <a:r>
              <a:t>End each declaration with a semicolon to keep it separate from the next declaration. </a:t>
            </a:r>
          </a:p>
          <a:p>
            <a:pPr marL="417830" indent="-417830" defTabSz="549148">
              <a:spcBef>
                <a:spcPts val="3900"/>
              </a:spcBef>
              <a:defRPr sz="2820"/>
            </a:pPr>
            <a:r>
              <a:t>White space is ignored, so you can stack declarations to make them easier to read.</a:t>
            </a:r>
          </a:p>
          <a:p>
            <a:pPr marL="417830" indent="-417830" defTabSz="549148">
              <a:spcBef>
                <a:spcPts val="39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Properties</a:t>
            </a:r>
            <a:r>
              <a:t> are defined in the CSS specifications.</a:t>
            </a:r>
          </a:p>
          <a:p>
            <a:pPr marL="417830" indent="-417830" defTabSz="549148">
              <a:spcBef>
                <a:spcPts val="39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</a:t>
            </a:r>
            <a:r>
              <a:t> are dependent on the type of property:</a:t>
            </a:r>
          </a:p>
          <a:p>
            <a:pPr marL="1253489" lvl="2" indent="-417830" defTabSz="549148">
              <a:spcBef>
                <a:spcPts val="1800"/>
              </a:spcBef>
              <a:defRPr sz="2820"/>
            </a:pPr>
            <a:r>
              <a:t>Measurements</a:t>
            </a:r>
          </a:p>
          <a:p>
            <a:pPr marL="1253489" lvl="2" indent="-417830" defTabSz="549148">
              <a:spcBef>
                <a:spcPts val="1800"/>
              </a:spcBef>
              <a:defRPr sz="2820"/>
            </a:pPr>
            <a:r>
              <a:t>Keywords</a:t>
            </a:r>
          </a:p>
          <a:p>
            <a:pPr marL="1253489" lvl="2" indent="-417830" defTabSz="549148">
              <a:spcBef>
                <a:spcPts val="1800"/>
              </a:spcBef>
              <a:defRPr sz="2820"/>
            </a:pPr>
            <a:r>
              <a:t>Color values</a:t>
            </a:r>
          </a:p>
          <a:p>
            <a:pPr marL="1253489" lvl="2" indent="-417830" defTabSz="549148">
              <a:spcBef>
                <a:spcPts val="1800"/>
              </a:spcBef>
              <a:defRPr sz="2820"/>
            </a:pPr>
            <a:r>
              <a:t>More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SS Com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Comments</a:t>
            </a:r>
          </a:p>
        </p:txBody>
      </p:sp>
      <p:sp>
        <p:nvSpPr>
          <p:cNvPr id="124" name="/* comment goes here */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212706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/*</a:t>
            </a:r>
            <a:r>
              <a:t> comment goes here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*/</a:t>
            </a:r>
          </a:p>
          <a:p>
            <a:pPr>
              <a:spcBef>
                <a:spcPts val="7200"/>
              </a:spcBef>
              <a:defRPr sz="3000"/>
            </a:pPr>
            <a:r>
              <a:t>Content between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/*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*/</a:t>
            </a:r>
            <a:r>
              <a:t> will be ignored by the browser.</a:t>
            </a:r>
          </a:p>
          <a:p>
            <a:pPr>
              <a:defRPr sz="3000"/>
            </a:pPr>
            <a:r>
              <a:t>Useful for leaving notes or section labels in the style sheet.</a:t>
            </a:r>
          </a:p>
          <a:p>
            <a:pPr>
              <a:defRPr sz="3000"/>
            </a:pPr>
            <a:r>
              <a:t>Can be used within rules to temporarily hide style declarations in the design process.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Adding Styles to the Docu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Styles to the Document</a:t>
            </a:r>
          </a:p>
        </p:txBody>
      </p:sp>
      <p:sp>
        <p:nvSpPr>
          <p:cNvPr id="127" name="There are three ways to attach a style sheet to a document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49148">
              <a:spcBef>
                <a:spcPts val="3900"/>
              </a:spcBef>
              <a:buSzTx/>
              <a:buNone/>
              <a:defRPr sz="2820"/>
            </a:pPr>
            <a:r>
              <a:t>There are three ways to attach a style sheet to a document:</a:t>
            </a:r>
          </a:p>
          <a:p>
            <a:pPr marL="0" indent="0" defTabSz="549148">
              <a:spcBef>
                <a:spcPts val="3900"/>
              </a:spcBef>
              <a:buSzTx/>
              <a:buNone/>
              <a:defRPr sz="2820" b="1">
                <a:latin typeface="+mj-lt"/>
                <a:ea typeface="+mj-ea"/>
                <a:cs typeface="+mj-cs"/>
                <a:sym typeface="Helvetica"/>
              </a:defRPr>
            </a:pPr>
            <a:r>
              <a:t>External style sheets</a:t>
            </a:r>
          </a:p>
          <a:p>
            <a:pPr marL="0" indent="0" defTabSz="549148">
              <a:spcBef>
                <a:spcPts val="500"/>
              </a:spcBef>
              <a:buSzTx/>
              <a:buNone/>
              <a:defRPr sz="2820"/>
            </a:pPr>
            <a:r>
              <a:t>A separate, text-only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 associated with the document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link</a:t>
            </a:r>
            <a:r>
              <a:t> element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t> rule</a:t>
            </a:r>
          </a:p>
          <a:p>
            <a:pPr marL="0" indent="0" defTabSz="549148">
              <a:spcBef>
                <a:spcPts val="3900"/>
              </a:spcBef>
              <a:buSzTx/>
              <a:buNone/>
              <a:defRPr sz="2820" b="1">
                <a:latin typeface="+mj-lt"/>
                <a:ea typeface="+mj-ea"/>
                <a:cs typeface="+mj-cs"/>
                <a:sym typeface="Helvetica"/>
              </a:defRPr>
            </a:pPr>
            <a:r>
              <a:t>Embedded style sheets</a:t>
            </a:r>
          </a:p>
          <a:p>
            <a:pPr marL="0" indent="0" defTabSz="549148">
              <a:spcBef>
                <a:spcPts val="500"/>
              </a:spcBef>
              <a:buSzTx/>
              <a:buNone/>
              <a:defRPr sz="2820"/>
            </a:pPr>
            <a:r>
              <a:t>Styles are listed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of the HTML document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element.</a:t>
            </a:r>
          </a:p>
          <a:p>
            <a:pPr marL="0" indent="0" defTabSz="549148">
              <a:spcBef>
                <a:spcPts val="3900"/>
              </a:spcBef>
              <a:buSzTx/>
              <a:buNone/>
              <a:defRPr sz="2820" b="1">
                <a:latin typeface="+mj-lt"/>
                <a:ea typeface="+mj-ea"/>
                <a:cs typeface="+mj-cs"/>
                <a:sym typeface="Helvetica"/>
              </a:defRPr>
            </a:pPr>
            <a:r>
              <a:t>Inline styles</a:t>
            </a:r>
          </a:p>
          <a:p>
            <a:pPr marL="0" indent="0" defTabSz="549148">
              <a:spcBef>
                <a:spcPts val="500"/>
              </a:spcBef>
              <a:buSzTx/>
              <a:buNone/>
              <a:defRPr sz="2820"/>
            </a:pPr>
            <a:r>
              <a:t>Properties and values are added to an individual element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attribute.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External Style She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External Style Sheets</a:t>
            </a:r>
          </a:p>
        </p:txBody>
      </p:sp>
      <p:sp>
        <p:nvSpPr>
          <p:cNvPr id="130" name="The style rules are saved in a separate text-only .css file and attached via link or @import."/>
          <p:cNvSpPr txBox="1">
            <a:spLocks noGrp="1"/>
          </p:cNvSpPr>
          <p:nvPr>
            <p:ph type="body" sz="quarter" idx="1"/>
          </p:nvPr>
        </p:nvSpPr>
        <p:spPr>
          <a:xfrm>
            <a:off x="952500" y="2078685"/>
            <a:ext cx="11099800" cy="105504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The style rules are saved in a separate text-only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 and attached via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link</a:t>
            </a:r>
            <a:r>
              <a:t>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.</a:t>
            </a:r>
          </a:p>
        </p:txBody>
      </p:sp>
      <p:sp>
        <p:nvSpPr>
          <p:cNvPr id="131" name="Via link element in HTML:…"/>
          <p:cNvSpPr txBox="1"/>
          <p:nvPr/>
        </p:nvSpPr>
        <p:spPr>
          <a:xfrm>
            <a:off x="2222525" y="3400533"/>
            <a:ext cx="8953761" cy="203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Via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link</a:t>
            </a:r>
            <a:r>
              <a:t> element in HTML:</a:t>
            </a:r>
          </a:p>
          <a:p>
            <a:pPr algn="l">
              <a:spcBef>
                <a:spcPts val="1200"/>
              </a:spcBef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&lt;title&gt;Titles are require&lt;/title&gt;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&lt;link rel="stylesheet"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href="/path/example.css"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  <a:endParaRPr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  <p:sp>
        <p:nvSpPr>
          <p:cNvPr id="132" name="Via @import rule in a style sheet:…"/>
          <p:cNvSpPr txBox="1"/>
          <p:nvPr/>
        </p:nvSpPr>
        <p:spPr>
          <a:xfrm>
            <a:off x="2222525" y="5880209"/>
            <a:ext cx="6485658" cy="3028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Via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t> rule in a style sheet:</a:t>
            </a:r>
          </a:p>
          <a:p>
            <a:pPr algn="l">
              <a:spcBef>
                <a:spcPts val="1200"/>
              </a:spcBef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&lt;title&gt;Titles are required&lt;/title&gt;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&lt;style&gt;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@import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url("/path/example.css");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p {font-face: Verdana;}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&lt;/style&gt;</a:t>
            </a:r>
          </a:p>
          <a:p>
            <a:pPr algn="l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Embedded Style She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Embedded Style Sheets</a:t>
            </a:r>
          </a:p>
        </p:txBody>
      </p:sp>
      <p:sp>
        <p:nvSpPr>
          <p:cNvPr id="135" name="Embedded style sheets are placed in the head of the document via the style element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478125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Embedded style sheets are placed in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of the document via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element:</a:t>
            </a:r>
          </a:p>
          <a:p>
            <a:pPr marL="0" lvl="3" indent="685800"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&lt;title&gt;Titles are required&lt;/title&gt;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/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&lt;style&gt;</a:t>
            </a:r>
            <a:endParaRPr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/* style rules go here */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/>
              <a:t>&lt;/style&gt;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nline Sty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Inline Styles</a:t>
            </a:r>
          </a:p>
        </p:txBody>
      </p:sp>
      <p:sp>
        <p:nvSpPr>
          <p:cNvPr id="138" name="Apply a style declaration to a single element with the style attribute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499814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Apply a style declaration to a single element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attribute</a:t>
            </a:r>
            <a:r>
              <a:t>:</a:t>
            </a:r>
          </a:p>
          <a:p>
            <a:pPr marL="0" indent="0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&lt;p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style=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"font-size: large;"</a:t>
            </a:r>
            <a:r>
              <a:t>&gt;Paragraph text...&lt;/p&gt;</a:t>
            </a:r>
          </a:p>
          <a:p>
            <a:pPr marL="0" indent="0">
              <a:spcBef>
                <a:spcPts val="7200"/>
              </a:spcBef>
              <a:buSzTx/>
              <a:buNone/>
              <a:defRPr sz="3000"/>
            </a:pPr>
            <a:r>
              <a:t>To add multiple properties, separate them with semicolons: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&lt;</a:t>
            </a:r>
            <a:r>
              <a:rPr sz="2700"/>
              <a:t>h3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style="</a:t>
            </a:r>
            <a:r>
              <a:rPr sz="27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color: red; margin-top: 30px;"</a:t>
            </a:r>
            <a:r>
              <a:rPr sz="2700"/>
              <a:t>&gt;Intro&lt;/h3&gt;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Document 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Document Structure</a:t>
            </a:r>
          </a:p>
        </p:txBody>
      </p:sp>
      <p:sp>
        <p:nvSpPr>
          <p:cNvPr id="141" name="Documents have an implicit structure.…"/>
          <p:cNvSpPr txBox="1"/>
          <p:nvPr/>
        </p:nvSpPr>
        <p:spPr>
          <a:xfrm>
            <a:off x="1069568" y="2666988"/>
            <a:ext cx="10959824" cy="574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24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Documents have an implicit structure.</a:t>
            </a:r>
          </a:p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t>We give certain relationships names, as if they’re a family:</a:t>
            </a:r>
          </a:p>
          <a:p>
            <a:pPr marL="814916" lvl="1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All the elements contained in a given element are its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descendents</a:t>
            </a:r>
            <a:r>
              <a:t>.</a:t>
            </a:r>
          </a:p>
          <a:p>
            <a:pPr marL="814916" lvl="1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An element that is directly contained within another element is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child</a:t>
            </a:r>
            <a:r>
              <a:t> of that element.</a:t>
            </a:r>
          </a:p>
          <a:p>
            <a:pPr marL="814916" lvl="1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containing element is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parent</a:t>
            </a:r>
            <a:r>
              <a:t> of the contained element.</a:t>
            </a:r>
          </a:p>
          <a:p>
            <a:pPr marL="814916" lvl="1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Two elements with the same parent are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siblings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Inheritan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Inheritance</a:t>
            </a:r>
          </a:p>
        </p:txBody>
      </p:sp>
      <p:sp>
        <p:nvSpPr>
          <p:cNvPr id="144" name="Many properties applied to elements are passed down to the elements they contain. This is called inheritance.…"/>
          <p:cNvSpPr txBox="1">
            <a:spLocks noGrp="1"/>
          </p:cNvSpPr>
          <p:nvPr>
            <p:ph type="body" sz="half" idx="1"/>
          </p:nvPr>
        </p:nvSpPr>
        <p:spPr>
          <a:xfrm>
            <a:off x="952500" y="2362200"/>
            <a:ext cx="11099800" cy="2724299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Many properties applied to elements are passed down to the elements they contain. This is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inheritance</a:t>
            </a:r>
            <a:r>
              <a:t>.</a:t>
            </a:r>
          </a:p>
          <a:p>
            <a:pPr>
              <a:defRPr sz="3000"/>
            </a:pPr>
            <a:r>
              <a:t>For example, applying a sans-serif font to 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</a:t>
            </a:r>
            <a:r>
              <a:t> element causes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em</a:t>
            </a:r>
            <a:r>
              <a:t> element it contains to be sans-serif as well:</a:t>
            </a:r>
          </a:p>
        </p:txBody>
      </p:sp>
      <p:pic>
        <p:nvPicPr>
          <p:cNvPr id="145" name="lwd5_1107.png" descr="lwd5_11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4186" y="5327798"/>
            <a:ext cx="7676428" cy="34352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Inheritance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Inheritance (cont’d)</a:t>
            </a:r>
          </a:p>
        </p:txBody>
      </p:sp>
      <p:sp>
        <p:nvSpPr>
          <p:cNvPr id="148" name="Some properties inherit; others do not.  Properties related to text usually inherit; properties related to layout generally don’t.…"/>
          <p:cNvSpPr txBox="1">
            <a:spLocks noGrp="1"/>
          </p:cNvSpPr>
          <p:nvPr>
            <p:ph type="body" idx="4294967295"/>
          </p:nvPr>
        </p:nvSpPr>
        <p:spPr>
          <a:xfrm>
            <a:off x="952500" y="2603500"/>
            <a:ext cx="11099800" cy="5127675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Some properties inherit; others do not.</a:t>
            </a:r>
            <a:r>
              <a:t> </a:t>
            </a:r>
            <a:br/>
            <a:r>
              <a:t>Properties related to text usually inherit; properties related to layout generally don’t.</a:t>
            </a:r>
          </a:p>
          <a:p>
            <a:pPr>
              <a:defRPr sz="3000"/>
            </a:pPr>
            <a:r>
              <a:t>Styles explicitly applied to specific elements override inherited styles. </a:t>
            </a:r>
          </a:p>
          <a:p>
            <a:pPr>
              <a:defRPr sz="3000"/>
            </a:pPr>
            <a:r>
              <a:t>You’ll learn to use inheritance strategically to keep your style rules simple.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he Cascad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Cascade</a:t>
            </a:r>
          </a:p>
        </p:txBody>
      </p:sp>
      <p:sp>
        <p:nvSpPr>
          <p:cNvPr id="151" name="The cascade refers to the system for resolving conflicts when several styles apply to the same element.…"/>
          <p:cNvSpPr txBox="1">
            <a:spLocks noGrp="1"/>
          </p:cNvSpPr>
          <p:nvPr>
            <p:ph type="body" idx="1"/>
          </p:nvPr>
        </p:nvSpPr>
        <p:spPr>
          <a:xfrm>
            <a:off x="952500" y="2311400"/>
            <a:ext cx="11099800" cy="6286500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cascade</a:t>
            </a:r>
            <a:r>
              <a:t> refers to the system for resolving conflicts when several styles apply to the same element.</a:t>
            </a:r>
          </a:p>
          <a:p>
            <a:pPr>
              <a:defRPr sz="3000"/>
            </a:pPr>
            <a:r>
              <a:t>Style information is passed down (it “cascades” down) until overwritten by a style rule with more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weight</a:t>
            </a:r>
            <a:r>
              <a:t>.</a:t>
            </a:r>
          </a:p>
          <a:p>
            <a:pPr>
              <a:defRPr sz="3000"/>
            </a:pPr>
            <a:r>
              <a:t>Weight is considered based on:</a:t>
            </a:r>
          </a:p>
          <a:p>
            <a:pPr lvl="2">
              <a:spcBef>
                <a:spcPts val="3000"/>
              </a:spcBef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Priority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of style rule source</a:t>
            </a:r>
          </a:p>
          <a:p>
            <a:pPr lvl="2">
              <a:spcBef>
                <a:spcPts val="3000"/>
              </a:spcBef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Specificity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of the selector</a:t>
            </a:r>
          </a:p>
          <a:p>
            <a:pPr lvl="2">
              <a:spcBef>
                <a:spcPts val="3000"/>
              </a:spcBef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Rule order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he benefits of CSS…"/>
          <p:cNvSpPr txBox="1">
            <a:spLocks noGrp="1"/>
          </p:cNvSpPr>
          <p:nvPr>
            <p:ph type="body" idx="13"/>
          </p:nvPr>
        </p:nvSpPr>
        <p:spPr>
          <a:xfrm>
            <a:off x="1191121" y="3094260"/>
            <a:ext cx="10622558" cy="5105848"/>
          </a:xfrm>
          <a:prstGeom prst="rect">
            <a:avLst/>
          </a:prstGeom>
        </p:spPr>
        <p:txBody>
          <a:bodyPr numCol="2" spcCol="531127" anchor="t"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The benefits of CSS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Understanding document structure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Writing style rules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Attaching styles to the HTML document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Inheritance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The cascade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The box model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units of measurement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he Cascade: Prior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Cascade: Priority</a:t>
            </a:r>
          </a:p>
        </p:txBody>
      </p:sp>
      <p:sp>
        <p:nvSpPr>
          <p:cNvPr id="154" name="Style rules from sources higher in this list override rules from sources listed below them.…"/>
          <p:cNvSpPr txBox="1"/>
          <p:nvPr/>
        </p:nvSpPr>
        <p:spPr>
          <a:xfrm>
            <a:off x="999579" y="2482850"/>
            <a:ext cx="11099801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 defTabSz="566674">
              <a:spcBef>
                <a:spcPts val="4000"/>
              </a:spcBef>
              <a:defRPr sz="291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Style rules from sources higher in this list override rules from sources listed below them. </a:t>
            </a:r>
          </a:p>
          <a:p>
            <a:pPr marL="431165" indent="-431165" algn="l" defTabSz="566674">
              <a:spcBef>
                <a:spcPts val="4000"/>
              </a:spcBef>
              <a:buSzPct val="75000"/>
              <a:buChar char="•"/>
              <a:defRPr sz="2910">
                <a:solidFill>
                  <a:srgbClr val="53585F"/>
                </a:solidFill>
              </a:defRPr>
            </a:pPr>
            <a:r>
              <a:t>Any style marked as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!important</a:t>
            </a:r>
            <a:r>
              <a:t> by the user (to accommodate potential accessibility settings)</a:t>
            </a:r>
          </a:p>
          <a:p>
            <a:pPr marL="431165" indent="-431165" algn="l" defTabSz="566674">
              <a:spcBef>
                <a:spcPts val="4000"/>
              </a:spcBef>
              <a:buSzPct val="75000"/>
              <a:buChar char="•"/>
              <a:defRPr sz="2910">
                <a:solidFill>
                  <a:srgbClr val="53585F"/>
                </a:solidFill>
              </a:defRPr>
            </a:pPr>
            <a:r>
              <a:t>Any style marked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!important</a:t>
            </a:r>
            <a:r>
              <a:t> by the author (of the web page)</a:t>
            </a:r>
          </a:p>
          <a:p>
            <a:pPr marL="431165" indent="-431165" algn="l" defTabSz="566674">
              <a:spcBef>
                <a:spcPts val="4000"/>
              </a:spcBef>
              <a:buSzPct val="75000"/>
              <a:buChar char="•"/>
              <a:defRPr sz="291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Author styles</a:t>
            </a:r>
            <a:r>
              <a:t> (style sheets created in web site production)</a:t>
            </a:r>
          </a:p>
          <a:p>
            <a:pPr marL="431165" indent="-431165" algn="l" defTabSz="566674">
              <a:spcBef>
                <a:spcPts val="4000"/>
              </a:spcBef>
              <a:buSzPct val="75000"/>
              <a:buChar char="•"/>
              <a:defRPr sz="291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User styles</a:t>
            </a:r>
            <a:r>
              <a:t> (added by the reader)</a:t>
            </a:r>
          </a:p>
          <a:p>
            <a:pPr marL="431165" indent="-431165" algn="l" defTabSz="566674">
              <a:spcBef>
                <a:spcPts val="4000"/>
              </a:spcBef>
              <a:buSzPct val="75000"/>
              <a:buChar char="•"/>
              <a:defRPr sz="291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User agent styles</a:t>
            </a:r>
            <a:r>
              <a:t> (browser defaults)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he Cascade: Specific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Cascade: Specificity</a:t>
            </a:r>
          </a:p>
        </p:txBody>
      </p:sp>
      <p:sp>
        <p:nvSpPr>
          <p:cNvPr id="157" name="When two rules in a single style sheet conflict, the type of selector is used to determine which rule has more weight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When two rules in a single style sheet conflict,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type of selector is used to determine which rule has more weight</a:t>
            </a:r>
            <a:r>
              <a:t>.</a:t>
            </a:r>
          </a:p>
          <a:p>
            <a:pPr>
              <a:defRPr sz="3000"/>
            </a:pPr>
            <a:r>
              <a:t>For example, ID selectors are more specific than general element selectors.</a:t>
            </a:r>
          </a:p>
          <a:p>
            <a:pPr marL="0" indent="0">
              <a:spcBef>
                <a:spcPts val="72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Specificity will be discussed once we have covered more selector types.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he Cascade: Rule Or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Cascade: Rule Order</a:t>
            </a:r>
          </a:p>
        </p:txBody>
      </p:sp>
      <p:sp>
        <p:nvSpPr>
          <p:cNvPr id="160" name="When two rules have equal weight, rule order is used. Whichever rule appears last “wins.”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533400" indent="-533400">
              <a:defRPr sz="3000"/>
            </a:pPr>
            <a:r>
              <a:t>When two rules have equal weight, rule order is used.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Whichever rule appears last “wins.”</a:t>
            </a:r>
          </a:p>
          <a:p>
            <a:pPr marL="0" lvl="3" indent="685800">
              <a:spcBef>
                <a:spcPts val="24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&lt;style&gt;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p {color: red;}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p {color: blue;}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p {color: green;}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&lt;/style&gt;</a:t>
            </a:r>
          </a:p>
          <a:p>
            <a:pPr marL="0" lvl="3" indent="685800">
              <a:spcBef>
                <a:spcPts val="2400"/>
              </a:spcBef>
              <a:buSzTx/>
              <a:buNone/>
              <a:defRPr sz="3000"/>
            </a:pPr>
            <a:r>
              <a:t>In this example, paragraphs would be green.</a:t>
            </a:r>
          </a:p>
          <a:p>
            <a:pPr>
              <a:defRPr sz="3000"/>
            </a:pPr>
            <a:r>
              <a:t>Styles may come in from external style sheets, embedded style rules, and inline styles. The style rule that gets parsed last (the one closest to the content) will apply.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he Box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Box Model</a:t>
            </a:r>
          </a:p>
        </p:txBody>
      </p:sp>
      <p:sp>
        <p:nvSpPr>
          <p:cNvPr id="163" name="Browsers see every element on the page as being contained in a little rectangular box. Block elements and inline elements participate in the box model.…"/>
          <p:cNvSpPr txBox="1">
            <a:spLocks noGrp="1"/>
          </p:cNvSpPr>
          <p:nvPr>
            <p:ph type="body" sz="half" idx="1"/>
          </p:nvPr>
        </p:nvSpPr>
        <p:spPr>
          <a:xfrm>
            <a:off x="952500" y="2235200"/>
            <a:ext cx="11099800" cy="269493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Browsers see every element on the page as being contained in a little rectangular box.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Block elements and inline elements participate in the box model.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In this example, a blue border is added to all elements.</a:t>
            </a:r>
          </a:p>
        </p:txBody>
      </p:sp>
      <p:pic>
        <p:nvPicPr>
          <p:cNvPr id="164" name="lwd5_1109_boxmodel.png" descr="lwd5_1109_boxmode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8555" y="5213350"/>
            <a:ext cx="6809690" cy="35495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he Box Model (cont’d)"/>
          <p:cNvSpPr txBox="1">
            <a:spLocks noGrp="1"/>
          </p:cNvSpPr>
          <p:nvPr>
            <p:ph type="title"/>
          </p:nvPr>
        </p:nvSpPr>
        <p:spPr>
          <a:xfrm>
            <a:off x="952500" y="902741"/>
            <a:ext cx="11099800" cy="102860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The Box Model (cont’d)</a:t>
            </a:r>
          </a:p>
        </p:txBody>
      </p:sp>
      <p:sp>
        <p:nvSpPr>
          <p:cNvPr id="167" name="The box model is the foundation of CSS page layout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4821833"/>
          </a:xfrm>
          <a:prstGeom prst="rect">
            <a:avLst/>
          </a:prstGeom>
        </p:spPr>
        <p:txBody>
          <a:bodyPr/>
          <a:lstStyle/>
          <a:p>
            <a:pPr>
              <a:defRPr sz="33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box model</a:t>
            </a:r>
            <a:r>
              <a:t> is the foundation of CSS page layout. </a:t>
            </a:r>
          </a:p>
          <a:p>
            <a:pPr>
              <a:defRPr sz="3300"/>
            </a:pPr>
            <a:r>
              <a:t>Apply properties such as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borders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margins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padding</a:t>
            </a:r>
            <a:r>
              <a:t>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backgrounds</a:t>
            </a:r>
            <a:r>
              <a:t> to element boxes.</a:t>
            </a:r>
          </a:p>
          <a:p>
            <a:pPr>
              <a:defRPr sz="3300"/>
            </a:pPr>
            <a:r>
              <a:t>Position, move, grow, and shrink boxes to create fixed or flexible page layouts.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SS Units of Measur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Units of Measurement</a:t>
            </a:r>
          </a:p>
        </p:txBody>
      </p:sp>
      <p:sp>
        <p:nvSpPr>
          <p:cNvPr id="170" name="CSS provides a variety ways to specify measurement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CSS provides a variety ways to specify measurements: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Absolute units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Have predefined meanings or real-world equivalents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Relative units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Based on the size of something else, such as the default text size or the size of the parent element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endParaRPr/>
          </a:p>
          <a:p>
            <a:pPr marL="0" indent="0">
              <a:spcBef>
                <a:spcPts val="0"/>
              </a:spcBef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Percentages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Calculated relative to another value, such as the size of the parent element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Absolute Un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Absolute Units</a:t>
            </a:r>
          </a:p>
        </p:txBody>
      </p:sp>
      <p:sp>
        <p:nvSpPr>
          <p:cNvPr id="173" name="With the exception of pixels, absolute units are not appropriate for web design:…"/>
          <p:cNvSpPr txBox="1">
            <a:spLocks noGrp="1"/>
          </p:cNvSpPr>
          <p:nvPr>
            <p:ph type="body" idx="1"/>
          </p:nvPr>
        </p:nvSpPr>
        <p:spPr>
          <a:xfrm>
            <a:off x="952500" y="2489200"/>
            <a:ext cx="11099800" cy="5861447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With the exception of pixels, absolute units are not appropriate for web design:</a:t>
            </a:r>
          </a:p>
          <a:p>
            <a:pPr marL="0" lvl="2" indent="457200">
              <a:spcBef>
                <a:spcPts val="30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px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pixel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in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inches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mm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millimeters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centimeters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q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 </a:t>
            </a:r>
            <a:r>
              <a:t>1/4 millimeter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pt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points (1/72 inch)</a:t>
            </a:r>
          </a:p>
          <a:p>
            <a:pPr marL="0" lvl="2" indent="45720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pc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pica (1 pica = 12 points = 1/6 inch)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lative Un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Relative Units</a:t>
            </a:r>
          </a:p>
        </p:txBody>
      </p:sp>
      <p:sp>
        <p:nvSpPr>
          <p:cNvPr id="176" name="Relative units are based on the size of something else:…"/>
          <p:cNvSpPr txBox="1">
            <a:spLocks noGrp="1"/>
          </p:cNvSpPr>
          <p:nvPr>
            <p:ph type="body" idx="1"/>
          </p:nvPr>
        </p:nvSpPr>
        <p:spPr>
          <a:xfrm>
            <a:off x="559965" y="2387600"/>
            <a:ext cx="11979028" cy="6178699"/>
          </a:xfrm>
          <a:prstGeom prst="rect">
            <a:avLst/>
          </a:prstGeom>
        </p:spPr>
        <p:txBody>
          <a:bodyPr anchor="t"/>
          <a:lstStyle/>
          <a:p>
            <a:pPr marL="0" indent="0" defTabSz="549148">
              <a:spcBef>
                <a:spcPts val="3900"/>
              </a:spcBef>
              <a:buSzTx/>
              <a:buNone/>
              <a:defRPr sz="2820"/>
            </a:pPr>
            <a:r>
              <a:t>Relative units are based on the size of something else:</a:t>
            </a:r>
          </a:p>
          <a:p>
            <a:pPr marL="0" lvl="2" indent="429768" defTabSz="549148">
              <a:spcBef>
                <a:spcPts val="28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em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a unit equal to the current font size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ex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x-height, equal to the height of a lowercase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x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rem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t>root em, equal to the font size of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ch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zero width, equal to the width of a zero (0)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vw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viewport width unit (equal to 1/100 of viewport width)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t>viewport height unit (1/100 of viewport height)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vmin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t>viewport minimum unit (value of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t>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vw</a:t>
            </a:r>
            <a:r>
              <a:t>, whichever is smaller)</a:t>
            </a:r>
          </a:p>
          <a:p>
            <a:pPr marL="0" lvl="2" indent="429768" defTabSz="549148">
              <a:spcBef>
                <a:spcPts val="1500"/>
              </a:spcBef>
              <a:buSzTx/>
              <a:buNone/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vmax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t>viewport maximum unit (value of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t>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vw</a:t>
            </a:r>
            <a:r>
              <a:t>, whichever is larger)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LATIVE UNIT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3000" b="0">
                <a:latin typeface="+mn-lt"/>
                <a:ea typeface="+mn-ea"/>
                <a:cs typeface="+mn-cs"/>
                <a:sym typeface="Helvetica Light"/>
              </a:defRPr>
            </a:pPr>
            <a:r>
              <a:t>RELATIVE UNITS</a:t>
            </a:r>
          </a:p>
          <a:p>
            <a:pPr>
              <a:spcBef>
                <a:spcPts val="600"/>
              </a:spcBef>
            </a:pPr>
            <a:r>
              <a:t>The rem Unit</a:t>
            </a:r>
          </a:p>
        </p:txBody>
      </p:sp>
      <p:sp>
        <p:nvSpPr>
          <p:cNvPr id="179" name="The rem (root em) unit is based on the font size of the html element, whatever that happens to be.…"/>
          <p:cNvSpPr txBox="1">
            <a:spLocks noGrp="1"/>
          </p:cNvSpPr>
          <p:nvPr>
            <p:ph type="body" idx="1"/>
          </p:nvPr>
        </p:nvSpPr>
        <p:spPr>
          <a:xfrm>
            <a:off x="952500" y="3060700"/>
            <a:ext cx="11099800" cy="5835650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rem</a:t>
            </a:r>
            <a:r>
              <a:t>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root em</a:t>
            </a:r>
            <a:r>
              <a:t>) unit is based on the font size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element, whatever that happens to be.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Default</a:t>
            </a:r>
            <a:r>
              <a:t> in modern browsers: Root font size is 16 pixels, so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rem = a 16-pixel unit</a:t>
            </a:r>
            <a:r>
              <a:t>.</a:t>
            </a:r>
          </a:p>
          <a:p>
            <a:pPr>
              <a:defRPr sz="3000"/>
            </a:pPr>
            <a:r>
              <a:t>If the root font size of the document changes, so does the size of a rem (and that’s good for keeping elements proportional).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ELATIVE UNIT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3000" b="0">
                <a:latin typeface="+mn-lt"/>
                <a:ea typeface="+mn-ea"/>
                <a:cs typeface="+mn-cs"/>
                <a:sym typeface="Helvetica Light"/>
              </a:defRPr>
            </a:pPr>
            <a:r>
              <a:t>RELATIVE UNITS</a:t>
            </a:r>
          </a:p>
          <a:p>
            <a:pPr>
              <a:spcBef>
                <a:spcPts val="600"/>
              </a:spcBef>
            </a:pPr>
            <a:r>
              <a:t>The em Unit</a:t>
            </a:r>
          </a:p>
        </p:txBody>
      </p:sp>
      <p:sp>
        <p:nvSpPr>
          <p:cNvPr id="182" name="The em unit is traditionally based on the width of a capital letter M in the font.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6031509"/>
          </a:xfrm>
          <a:prstGeom prst="rect">
            <a:avLst/>
          </a:prstGeom>
        </p:spPr>
        <p:txBody>
          <a:bodyPr anchor="t"/>
          <a:lstStyle/>
          <a:p>
            <a:pPr marL="431165" indent="-431165" defTabSz="566674">
              <a:spcBef>
                <a:spcPts val="4000"/>
              </a:spcBef>
              <a:defRPr sz="291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</a:t>
            </a:r>
            <a:r>
              <a:t> unit is traditionally based on the width of a capital letter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M</a:t>
            </a:r>
            <a:r>
              <a:t> in the font.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When the font size is 16 pixels,1em = 16 pixels, 2em = 32 pixels, and so on.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endParaRPr/>
          </a:p>
          <a:p>
            <a:pPr marL="0" indent="0" defTabSz="566674">
              <a:spcBef>
                <a:spcPts val="4000"/>
              </a:spcBef>
              <a:buSzTx/>
              <a:buNone/>
              <a:defRPr sz="2910"/>
            </a:pPr>
            <a:endParaRPr/>
          </a:p>
          <a:p>
            <a:pPr marL="0" indent="0" defTabSz="566674">
              <a:spcBef>
                <a:spcPts val="5800"/>
              </a:spcBef>
              <a:buSzTx/>
              <a:buNone/>
              <a:defRPr sz="2619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 Because they’re based on the font size of the current element, the size of an em may not be consistent across a page.</a:t>
            </a:r>
          </a:p>
        </p:txBody>
      </p:sp>
      <p:pic>
        <p:nvPicPr>
          <p:cNvPr id="183" name="lwd5_1110_em.png" descr="lwd5_1110_e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2059" y="5034384"/>
            <a:ext cx="8254841" cy="2548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he Benefits of C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Benefits of CSS</a:t>
            </a:r>
          </a:p>
        </p:txBody>
      </p:sp>
      <p:sp>
        <p:nvSpPr>
          <p:cNvPr id="94" name="Precise type and layout control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4907062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Precise type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layout control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Less work:</a:t>
            </a:r>
            <a:r>
              <a:t> Change look of the whole site with one edit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Accessibility:</a:t>
            </a:r>
            <a:r>
              <a:t> Markup stays semantic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Flexibility:</a:t>
            </a:r>
            <a:r>
              <a:t> The same HTML markup can be made to appear in  dramatically different ways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LATIVE UNIT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3000" b="0">
                <a:latin typeface="+mn-lt"/>
                <a:ea typeface="+mn-ea"/>
                <a:cs typeface="+mn-cs"/>
                <a:sym typeface="Helvetica Light"/>
              </a:defRPr>
            </a:pPr>
            <a:r>
              <a:t>RELATIVE UNITS</a:t>
            </a:r>
          </a:p>
          <a:p>
            <a:pPr>
              <a:spcBef>
                <a:spcPts val="600"/>
              </a:spcBef>
            </a:pPr>
            <a:r>
              <a:t>Viewport Percentage Lengths (vw/vh)</a:t>
            </a:r>
          </a:p>
        </p:txBody>
      </p:sp>
      <p:sp>
        <p:nvSpPr>
          <p:cNvPr id="186" name="Viewport width (vw) and viewport height (vh) units are relative to the size of the viewport (browser window):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60315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Viewport width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vw</a:t>
            </a:r>
            <a:r>
              <a:t>) and viewport height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t>) units are relative to the size of the viewport (browser window):</a:t>
            </a:r>
          </a:p>
          <a:p>
            <a:pPr marL="0" lvl="2" indent="45720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t> = 1/100th width of viewport</a:t>
            </a:r>
          </a:p>
          <a:p>
            <a:pPr marL="0" lvl="2" indent="457200">
              <a:spcBef>
                <a:spcPts val="1800"/>
              </a:spcBef>
              <a:buSzTx/>
              <a:buNone/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vh</a:t>
            </a:r>
            <a:r>
              <a:t> = 1/100th height of viewport</a:t>
            </a:r>
          </a:p>
          <a:p>
            <a:pPr marL="0" indent="0">
              <a:buSzTx/>
              <a:buNone/>
              <a:defRPr sz="3000"/>
            </a:pPr>
            <a:r>
              <a:t>They’re useful for making an element fill the viewport or a specified percentage of it. This image will be 50% the width and height of the viewport:</a:t>
            </a:r>
          </a:p>
          <a:p>
            <a:pPr marL="0" indent="0" algn="ctr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img { width: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50vw</a:t>
            </a:r>
            <a:r>
              <a:t>; height: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50vh</a:t>
            </a:r>
            <a:r>
              <a:t>;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rowser Developer Too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Browser Developer Tools</a:t>
            </a:r>
          </a:p>
        </p:txBody>
      </p:sp>
      <p:sp>
        <p:nvSpPr>
          <p:cNvPr id="189" name="Major browsers have built-in tools that aid development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Major browsers have built-in tools that aid development:</a:t>
            </a:r>
          </a:p>
          <a:p>
            <a:pPr lvl="1">
              <a:defRPr sz="3000"/>
            </a:pPr>
            <a:r>
              <a:t>HTML, CSS, and JavaScript inspectors</a:t>
            </a:r>
          </a:p>
          <a:p>
            <a:pPr lvl="1">
              <a:defRPr sz="3000"/>
            </a:pPr>
            <a:r>
              <a:t>Network speed reports</a:t>
            </a:r>
          </a:p>
          <a:p>
            <a:pPr lvl="1">
              <a:defRPr sz="3000"/>
            </a:pPr>
            <a:r>
              <a:t>Animation tools</a:t>
            </a:r>
          </a:p>
          <a:p>
            <a:pPr lvl="1">
              <a:defRPr sz="3000"/>
            </a:pPr>
            <a:r>
              <a:t>Other helpful features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Browser Developer Tool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4018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Browser Developer Tools (cont’d)</a:t>
            </a:r>
          </a:p>
        </p:txBody>
      </p:sp>
      <p:pic>
        <p:nvPicPr>
          <p:cNvPr id="192" name="lwd5_1112_devtools.png" descr="lwd5_1112_devtool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2515585"/>
            <a:ext cx="10160000" cy="5270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Chrome DevTools (View &gt; Developer &gt; Developer Tools)"/>
          <p:cNvSpPr txBox="1"/>
          <p:nvPr/>
        </p:nvSpPr>
        <p:spPr>
          <a:xfrm>
            <a:off x="1706397" y="1498600"/>
            <a:ext cx="968616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Chrome DevTools (</a:t>
            </a:r>
            <a:r>
              <a:rPr>
                <a:solidFill>
                  <a:schemeClr val="accent1"/>
                </a:solidFill>
              </a:rPr>
              <a:t>View &gt; Developer &gt; Developer Tools</a:t>
            </a:r>
            <a:r>
              <a:t>)</a:t>
            </a:r>
          </a:p>
        </p:txBody>
      </p:sp>
      <p:sp>
        <p:nvSpPr>
          <p:cNvPr id="194" name="Firefox, Safari, Opera, and Microsoft Edge also have developer tools."/>
          <p:cNvSpPr txBox="1"/>
          <p:nvPr/>
        </p:nvSpPr>
        <p:spPr>
          <a:xfrm>
            <a:off x="623405" y="8244271"/>
            <a:ext cx="1185214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r>
              <a:t>Firefox, Safari, Opera, and Microsoft Edge also have developer tools.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tyle Separate from 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Style Separate from Structure</a:t>
            </a:r>
          </a:p>
        </p:txBody>
      </p:sp>
      <p:sp>
        <p:nvSpPr>
          <p:cNvPr id="97" name="These pages have the exact same HTML source but different style sheets:"/>
          <p:cNvSpPr txBox="1">
            <a:spLocks noGrp="1"/>
          </p:cNvSpPr>
          <p:nvPr>
            <p:ph type="body" sz="quarter" idx="1"/>
          </p:nvPr>
        </p:nvSpPr>
        <p:spPr>
          <a:xfrm>
            <a:off x="952500" y="2292350"/>
            <a:ext cx="11099800" cy="1208704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These pages have the exact same HTML source but different style sheets:</a:t>
            </a:r>
          </a:p>
        </p:txBody>
      </p:sp>
      <p:grpSp>
        <p:nvGrpSpPr>
          <p:cNvPr id="101" name="Group"/>
          <p:cNvGrpSpPr/>
          <p:nvPr/>
        </p:nvGrpSpPr>
        <p:grpSpPr>
          <a:xfrm>
            <a:off x="738980" y="4181030"/>
            <a:ext cx="11526840" cy="3594989"/>
            <a:chOff x="0" y="0"/>
            <a:chExt cx="11526838" cy="3594987"/>
          </a:xfrm>
        </p:grpSpPr>
        <p:pic>
          <p:nvPicPr>
            <p:cNvPr id="98" name="lwd5_1101_dragen.jpg" descr="lwd5_1101_dragen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971760" y="0"/>
              <a:ext cx="3594989" cy="35949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" name="lwd5_1101_organica.jpg" descr="lwd5_1101_organica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594988" cy="35949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0" name="lwd5_1101_shaolin.jpg" descr="lwd5_1101_shaolin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955192" y="11671"/>
              <a:ext cx="3571647" cy="3571646"/>
            </a:xfrm>
            <a:prstGeom prst="rect">
              <a:avLst/>
            </a:prstGeom>
            <a:ln w="25400" cap="flat">
              <a:solidFill>
                <a:srgbClr val="F3F7F5"/>
              </a:solidFill>
              <a:prstDash val="solid"/>
              <a:miter lim="400000"/>
            </a:ln>
            <a:effectLst>
              <a:outerShdw blurRad="50800" dist="25400" dir="3600000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02" name="(csszengarden.com)"/>
          <p:cNvSpPr txBox="1"/>
          <p:nvPr/>
        </p:nvSpPr>
        <p:spPr>
          <a:xfrm>
            <a:off x="5080800" y="8113096"/>
            <a:ext cx="293735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400">
                <a:solidFill>
                  <a:srgbClr val="53585F"/>
                </a:solidFill>
              </a:defRPr>
            </a:pPr>
            <a:r>
              <a:t>(</a:t>
            </a:r>
            <a:r>
              <a:rPr>
                <a:solidFill>
                  <a:schemeClr val="accent1"/>
                </a:solidFill>
              </a:rPr>
              <a:t>csszengarden.com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How Style Sheets Wor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Style Sheets Work</a:t>
            </a:r>
          </a:p>
        </p:txBody>
      </p:sp>
      <p:sp>
        <p:nvSpPr>
          <p:cNvPr id="105" name="Start with a marked up document (like HTML, but could be another XML markup language)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635000" indent="-635000">
              <a:buSzPct val="100000"/>
              <a:buAutoNum type="arabicPeriod"/>
              <a:defRPr sz="3000"/>
            </a:pPr>
            <a:r>
              <a:t>Start with a marked up document (like HTML, but could be another XML markup language).</a:t>
            </a:r>
          </a:p>
          <a:p>
            <a:pPr marL="635000" indent="-635000">
              <a:buSzPct val="100000"/>
              <a:buAutoNum type="arabicPeriod"/>
              <a:defRPr sz="3000"/>
            </a:pPr>
            <a:r>
              <a:t>Write styles for how you want elements to look using CSS syntax.</a:t>
            </a:r>
          </a:p>
          <a:p>
            <a:pPr marL="635000" indent="-635000">
              <a:buSzPct val="100000"/>
              <a:buAutoNum type="arabicPeriod"/>
              <a:defRPr sz="3000"/>
            </a:pPr>
            <a:r>
              <a:t>Attach the styles to the document (there are a number of ways).</a:t>
            </a:r>
          </a:p>
          <a:p>
            <a:pPr marL="635000" indent="-635000">
              <a:buSzPct val="100000"/>
              <a:buAutoNum type="arabicPeriod"/>
              <a:defRPr sz="3000"/>
            </a:pPr>
            <a:r>
              <a:t>The browser uses your instructions when rendering the elements.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tyle Ru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Style Rules</a:t>
            </a:r>
          </a:p>
        </p:txBody>
      </p:sp>
      <p:sp>
        <p:nvSpPr>
          <p:cNvPr id="108" name="Each rule selects an element and declares how it should display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>
                <a:latin typeface="+mj-lt"/>
                <a:ea typeface="+mj-ea"/>
                <a:cs typeface="+mj-cs"/>
                <a:sym typeface="Helvetica"/>
              </a:defRPr>
            </a:pPr>
            <a:r>
              <a:t>Each rule </a:t>
            </a:r>
            <a:r>
              <a:rPr i="1"/>
              <a:t>selects</a:t>
            </a:r>
            <a:r>
              <a:t> an element and </a:t>
            </a:r>
            <a:r>
              <a:rPr i="1"/>
              <a:t>declares</a:t>
            </a:r>
            <a:r>
              <a:t> how it should display.</a:t>
            </a:r>
          </a:p>
          <a:p>
            <a:pPr marL="0" indent="0">
              <a:buSzTx/>
              <a:buNone/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h1 { color: green; }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This rule selects all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h1</a:t>
            </a:r>
            <a:r>
              <a:t> elements and declares that they should be green.</a:t>
            </a:r>
          </a:p>
          <a:p>
            <a:pPr marL="0" indent="0">
              <a:buSzTx/>
              <a:buNone/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strong { color: red; font-style: italic; }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This rule selects all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strong</a:t>
            </a:r>
            <a:r>
              <a:t> inline elements and declares that they should be red and in an italic font.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tyle Rule 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Style Rule Structure</a:t>
            </a:r>
          </a:p>
        </p:txBody>
      </p:sp>
      <p:pic>
        <p:nvPicPr>
          <p:cNvPr id="111" name="lwd5_1103_stylerule.png" descr="lwd5_1103_styleru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4584700"/>
            <a:ext cx="10160000" cy="330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A style rule is made up of a selector a declaration.…"/>
          <p:cNvSpPr txBox="1"/>
          <p:nvPr/>
        </p:nvSpPr>
        <p:spPr>
          <a:xfrm>
            <a:off x="864051" y="2817415"/>
            <a:ext cx="10664778" cy="1320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814916" lvl="1" indent="-370416" algn="l">
              <a:spcBef>
                <a:spcPts val="42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A style rule is made up of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selector</a:t>
            </a:r>
            <a:r>
              <a:t>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declaration</a:t>
            </a:r>
            <a:r>
              <a:t>.</a:t>
            </a:r>
          </a:p>
          <a:p>
            <a:pPr marL="814916" lvl="1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declaration is one or more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property /</a:t>
            </a:r>
            <a:r>
              <a:t>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 pairs.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Selectors</a:t>
            </a:r>
          </a:p>
        </p:txBody>
      </p:sp>
      <p:sp>
        <p:nvSpPr>
          <p:cNvPr id="115" name="There are many types of selectors. Here are just two examples: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541848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There are many types of selectors. Here are just two examples:</a:t>
            </a:r>
          </a:p>
          <a:p>
            <a:pPr marL="0" indent="0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</a:t>
            </a:r>
            <a:r>
              <a:t> {property: value;}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Element type selector: Selects all elements of this type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</a:t>
            </a:r>
            <a:r>
              <a:t>) in the document.</a:t>
            </a:r>
          </a:p>
          <a:p>
            <a:pPr marL="0" indent="0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#intro</a:t>
            </a:r>
            <a:r>
              <a:t> {property: value}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ID selector (indicated by the # symbol) selects by ID value. In the example, an element with an id of “intro” would be selected.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Declar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Declarations</a:t>
            </a:r>
          </a:p>
        </p:txBody>
      </p:sp>
      <p:sp>
        <p:nvSpPr>
          <p:cNvPr id="118" name="The declaration is made up of a property/value pair contained in curly brackets { }: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declaration</a:t>
            </a:r>
            <a:r>
              <a:t> is made up of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property/value pair</a:t>
            </a:r>
            <a:r>
              <a:t> contained in curly brackets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{ }</a:t>
            </a:r>
            <a:r>
              <a:t>:</a:t>
            </a:r>
          </a:p>
          <a:p>
            <a:pPr marL="0" indent="0" algn="ctr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selector { </a:t>
            </a:r>
            <a:r>
              <a:rPr b="1">
                <a:solidFill>
                  <a:schemeClr val="accent1"/>
                </a:solidFill>
              </a:rPr>
              <a:t>property</a:t>
            </a:r>
            <a:r>
              <a:rPr b="1"/>
              <a:t>:</a:t>
            </a: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value</a:t>
            </a:r>
            <a:r>
              <a:t>; }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Example</a:t>
            </a:r>
          </a:p>
          <a:p>
            <a:pPr marL="0" lvl="2" indent="457200">
              <a:spcBef>
                <a:spcPts val="24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h2 { </a:t>
            </a:r>
            <a:r>
              <a:rPr>
                <a:solidFill>
                  <a:schemeClr val="accent1"/>
                </a:solidFill>
              </a:rPr>
              <a:t>color</a:t>
            </a:r>
            <a:r>
              <a:t>: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red</a:t>
            </a:r>
            <a:r>
              <a:t>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 </a:t>
            </a:r>
            <a:r>
              <a:rPr>
                <a:solidFill>
                  <a:schemeClr val="accent1"/>
                </a:solidFill>
              </a:rPr>
              <a:t>font-size</a:t>
            </a:r>
            <a:r>
              <a:t>: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2em</a:t>
            </a:r>
            <a:r>
              <a:t>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 </a:t>
            </a:r>
            <a:r>
              <a:rPr>
                <a:solidFill>
                  <a:schemeClr val="accent1"/>
                </a:solidFill>
              </a:rPr>
              <a:t>margin-left</a:t>
            </a:r>
            <a:r>
              <a:t>: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30px</a:t>
            </a:r>
            <a:r>
              <a:t>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 </a:t>
            </a:r>
            <a:r>
              <a:rPr>
                <a:solidFill>
                  <a:schemeClr val="accent1"/>
                </a:solidFill>
              </a:rPr>
              <a:t>opacity</a:t>
            </a:r>
            <a:r>
              <a:t>: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.5</a:t>
            </a:r>
            <a:r>
              <a:t>; 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1849</Words>
  <Application>Microsoft Macintosh PowerPoint</Application>
  <PresentationFormat>Custom</PresentationFormat>
  <Paragraphs>200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White</vt:lpstr>
      <vt:lpstr>PowerPoint Presentation</vt:lpstr>
      <vt:lpstr>PowerPoint Presentation</vt:lpstr>
      <vt:lpstr>The Benefits of CSS</vt:lpstr>
      <vt:lpstr>Style Separate from Structure</vt:lpstr>
      <vt:lpstr>How Style Sheets Work</vt:lpstr>
      <vt:lpstr>Style Rules</vt:lpstr>
      <vt:lpstr>Style Rule Structure</vt:lpstr>
      <vt:lpstr>Selectors</vt:lpstr>
      <vt:lpstr>Declarations</vt:lpstr>
      <vt:lpstr>Declarations (cont’d)</vt:lpstr>
      <vt:lpstr>CSS Comments</vt:lpstr>
      <vt:lpstr>Adding Styles to the Document</vt:lpstr>
      <vt:lpstr>External Style Sheets</vt:lpstr>
      <vt:lpstr>Embedded Style Sheets</vt:lpstr>
      <vt:lpstr>Inline Styles</vt:lpstr>
      <vt:lpstr>Document Structure</vt:lpstr>
      <vt:lpstr>Inheritance</vt:lpstr>
      <vt:lpstr>Inheritance (cont’d)</vt:lpstr>
      <vt:lpstr>The Cascade</vt:lpstr>
      <vt:lpstr>The Cascade: Priority</vt:lpstr>
      <vt:lpstr>The Cascade: Specificity</vt:lpstr>
      <vt:lpstr>The Cascade: Rule Order</vt:lpstr>
      <vt:lpstr>The Box Model</vt:lpstr>
      <vt:lpstr>The Box Model (cont’d)</vt:lpstr>
      <vt:lpstr>CSS Units of Measurement</vt:lpstr>
      <vt:lpstr>Absolute Units</vt:lpstr>
      <vt:lpstr>Relative Units</vt:lpstr>
      <vt:lpstr>RELATIVE UNITS The rem Unit</vt:lpstr>
      <vt:lpstr>RELATIVE UNITS The em Unit</vt:lpstr>
      <vt:lpstr>RELATIVE UNITS Viewport Percentage Lengths (vw/vh)</vt:lpstr>
      <vt:lpstr>Browser Developer Tools</vt:lpstr>
      <vt:lpstr>Browser Developer Tools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2018-09-21T12:50:49Z</dcterms:modified>
</cp:coreProperties>
</file>