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2" name="Shape 8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# CHAPTER TITLE"/>
          <p:cNvSpPr txBox="1"/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b="1" sz="9000">
                <a:solidFill>
                  <a:srgbClr val="42D0D0"/>
                </a:solidFill>
              </a:rPr>
              <a:t>#</a:t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8" name="partII_header.png" descr="part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he internet vs. the web…"/>
          <p:cNvSpPr txBox="1"/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b="1" sz="3024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pic>
        <p:nvPicPr>
          <p:cNvPr id="4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 marL="0" indent="0">
              <a:spcBef>
                <a:spcPts val="3600"/>
              </a:spcBef>
              <a:buSzTx/>
              <a:buNone/>
              <a:defRPr sz="3000"/>
            </a:lvl1pPr>
            <a:lvl2pPr marL="0" indent="228600">
              <a:spcBef>
                <a:spcPts val="3600"/>
              </a:spcBef>
              <a:buSzTx/>
              <a:buNone/>
              <a:defRPr sz="3000"/>
            </a:lvl2pPr>
            <a:lvl3pPr marL="0" indent="457200">
              <a:spcBef>
                <a:spcPts val="3600"/>
              </a:spcBef>
              <a:buSzTx/>
              <a:buNone/>
              <a:defRPr sz="3000"/>
            </a:lvl3pPr>
            <a:lvl4pPr marL="0" indent="685800">
              <a:spcBef>
                <a:spcPts val="3600"/>
              </a:spcBef>
              <a:buSzTx/>
              <a:buNone/>
              <a:defRPr sz="3000"/>
            </a:lvl4pPr>
            <a:lvl5pPr marL="0" indent="914400">
              <a:spcBef>
                <a:spcPts val="3600"/>
              </a:spcBef>
              <a:buSzTx/>
              <a:buNone/>
              <a:defRPr sz="3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pic>
        <p:nvPicPr>
          <p:cNvPr id="6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67" name="Body Level One…"/>
          <p:cNvSpPr txBox="1"/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1" sz="4800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7" name="Title 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transition xmlns:p14="http://schemas.microsoft.com/office/powerpoint/2010/main" spd="med" advClick="1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800" u="none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7B RESPONSIVE IMAGE MARKUP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b="1" sz="9000">
                <a:solidFill>
                  <a:srgbClr val="42D0D0"/>
                </a:solidFill>
              </a:rPr>
              <a:t>7B</a:t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RESPONSIVE IMAGE MARKUP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Variable-Width Images (w-descriptor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Variable-Width Images</a:t>
            </a:r>
            <a:br/>
            <a:r>
              <a:rPr sz="3600"/>
              <a:t>(w-descriptor)</a:t>
            </a:r>
          </a:p>
        </p:txBody>
      </p:sp>
      <p:sp>
        <p:nvSpPr>
          <p:cNvPr id="110" name="When images resize based on the size of the screen or browser window (such as in a responsive layout). Use the srcset attribute with a w-descriptor and the sizes attribute to make a viewport-based selection: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When images resize based on the size of the screen or browser window (such as in a responsive layout). 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srcset</a:t>
            </a:r>
            <a:r>
              <a:t> attribute with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w-descriptor</a:t>
            </a:r>
            <a:r>
              <a:t> and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sizes</a:t>
            </a:r>
            <a:r>
              <a:t> attribute to make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viewport-based selection</a:t>
            </a:r>
            <a:r>
              <a:t>:</a:t>
            </a:r>
          </a:p>
        </p:txBody>
      </p:sp>
      <p:pic>
        <p:nvPicPr>
          <p:cNvPr id="111" name="lwd5_0711_100vw.png" descr="lwd5_0711_100v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3277" y="4749601"/>
            <a:ext cx="8498246" cy="46102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Variable-Width Images (cont’d)"/>
          <p:cNvSpPr txBox="1"/>
          <p:nvPr>
            <p:ph type="title"/>
          </p:nvPr>
        </p:nvSpPr>
        <p:spPr>
          <a:xfrm>
            <a:off x="952500" y="444500"/>
            <a:ext cx="11099800" cy="979488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Variable-Width Images (cont’d)</a:t>
            </a:r>
          </a:p>
        </p:txBody>
      </p:sp>
      <p:sp>
        <p:nvSpPr>
          <p:cNvPr id="114" name="&lt;img src=&quot;strawberries-640.jpg&quot;…"/>
          <p:cNvSpPr txBox="1"/>
          <p:nvPr>
            <p:ph type="body" idx="1"/>
          </p:nvPr>
        </p:nvSpPr>
        <p:spPr>
          <a:xfrm>
            <a:off x="999579" y="2057400"/>
            <a:ext cx="11099801" cy="6940352"/>
          </a:xfrm>
          <a:prstGeom prst="rect">
            <a:avLst/>
          </a:prstGeom>
        </p:spPr>
        <p:txBody>
          <a:bodyPr/>
          <a:lstStyle/>
          <a:p>
            <a:pPr lvl="5" marL="0" indent="1062989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&lt;img src="strawberries-640.jpg" </a:t>
            </a:r>
          </a:p>
          <a:p>
            <a:pPr lvl="5" marL="0" indent="1062989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alt="baskets of ripe strawberries"</a:t>
            </a:r>
          </a:p>
          <a:p>
            <a:pPr lvl="5" marL="0" indent="1062989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srcset="</a:t>
            </a:r>
            <a:r>
              <a:t>strawberries-480.jpg 480w,</a:t>
            </a:r>
          </a:p>
          <a:p>
            <a:pPr lvl="5" marL="0" indent="1062989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    strawberries-960.jpg 960w,</a:t>
            </a:r>
          </a:p>
          <a:p>
            <a:pPr lvl="5" marL="0" indent="1062989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    strawberries-1280.jpg 1280w,</a:t>
            </a:r>
          </a:p>
          <a:p>
            <a:pPr lvl="5" marL="0" indent="1062989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    strawberries-2400.jpg 2400w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"</a:t>
            </a:r>
          </a:p>
          <a:p>
            <a:pPr lvl="5" marL="0" indent="1062989" algn="just" defTabSz="425195">
              <a:spcBef>
                <a:spcPts val="0"/>
              </a:spcBef>
              <a:buSzTx/>
              <a:buNone/>
              <a:defRPr sz="2046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sizes="100vw"</a:t>
            </a:r>
            <a:r>
              <a:rPr>
                <a:solidFill>
                  <a:srgbClr val="000000"/>
                </a:solidFill>
              </a:rPr>
              <a:t>&gt;</a:t>
            </a:r>
            <a:endParaRPr>
              <a:solidFill>
                <a:srgbClr val="000000"/>
              </a:solidFill>
            </a:endParaRPr>
          </a:p>
          <a:p>
            <a:pPr marL="344487" indent="-344487" algn="just" defTabSz="425195">
              <a:spcBef>
                <a:spcPts val="3900"/>
              </a:spcBef>
              <a:buSzPct val="75000"/>
              <a:buChar char="•"/>
              <a:defRPr sz="279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</a:t>
            </a:r>
            <a:r>
              <a:t> attribute is required and specifies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default image size</a:t>
            </a:r>
            <a:r>
              <a:t>.</a:t>
            </a:r>
          </a:p>
          <a:p>
            <a:pPr marL="344487" indent="-344487" algn="just" defTabSz="425195">
              <a:spcBef>
                <a:spcPts val="2700"/>
              </a:spcBef>
              <a:buSzPct val="75000"/>
              <a:buChar char="•"/>
              <a:defRPr sz="2790"/>
            </a:pPr>
            <a:r>
              <a:t>The value of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srcset</a:t>
            </a:r>
            <a:r>
              <a:t> is a comma-separated list of images and w-descriptors.</a:t>
            </a:r>
          </a:p>
          <a:p>
            <a:pPr marL="344487" indent="-344487" algn="just" defTabSz="425195">
              <a:spcBef>
                <a:spcPts val="2700"/>
              </a:spcBef>
              <a:buSzPct val="75000"/>
              <a:buChar char="•"/>
              <a:defRPr sz="27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w-descriptors</a:t>
            </a:r>
            <a:r>
              <a:t> list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actual image width (in pixels)</a:t>
            </a:r>
            <a:r>
              <a:t>.</a:t>
            </a:r>
          </a:p>
          <a:p>
            <a:pPr marL="344487" indent="-344487" algn="just" defTabSz="425195">
              <a:spcBef>
                <a:spcPts val="2700"/>
              </a:spcBef>
              <a:buSzPct val="75000"/>
              <a:buChar char="•"/>
              <a:defRPr sz="2790"/>
            </a:pPr>
            <a:r>
              <a:t>The </a:t>
            </a:r>
            <a:r>
              <a:rPr b="1" sz="3069">
                <a:latin typeface="Courier"/>
                <a:ea typeface="Courier"/>
                <a:cs typeface="Courier"/>
                <a:sym typeface="Courier"/>
              </a:rPr>
              <a:t>sizes</a:t>
            </a:r>
            <a:r>
              <a:t> attribute specifies the size at which the image appears in the layout. In this example, it is 100% the width of the browser (100 viewport-width units).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Variable-Width Images (cont’d)"/>
          <p:cNvSpPr txBox="1"/>
          <p:nvPr>
            <p:ph type="title"/>
          </p:nvPr>
        </p:nvSpPr>
        <p:spPr>
          <a:xfrm>
            <a:off x="952500" y="444500"/>
            <a:ext cx="11099800" cy="979488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Variable-Width Images (cont’d)</a:t>
            </a:r>
          </a:p>
        </p:txBody>
      </p:sp>
      <p:sp>
        <p:nvSpPr>
          <p:cNvPr id="117" name="If the image proportion changes based on the size of the viewport, use a media condition in the sizes attribute to test for the screen width and determine the image size:…"/>
          <p:cNvSpPr txBox="1"/>
          <p:nvPr>
            <p:ph type="body" idx="1"/>
          </p:nvPr>
        </p:nvSpPr>
        <p:spPr>
          <a:xfrm>
            <a:off x="999579" y="6043612"/>
            <a:ext cx="11099801" cy="6940353"/>
          </a:xfrm>
          <a:prstGeom prst="rect">
            <a:avLst/>
          </a:prstGeom>
        </p:spPr>
        <p:txBody>
          <a:bodyPr/>
          <a:lstStyle/>
          <a:p>
            <a:pPr algn="just" defTabSz="457200">
              <a:spcBef>
                <a:spcPts val="4200"/>
              </a:spcBef>
            </a:pPr>
            <a:r>
              <a:t>If the image proportion changes based on the size of the viewport, use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media condition</a:t>
            </a:r>
            <a:r>
              <a:t> in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sizes</a:t>
            </a:r>
            <a:r>
              <a:t> attribute to test for the screen width and determine the image size:</a:t>
            </a:r>
          </a:p>
          <a:p>
            <a:pPr algn="ctr" defTabSz="457200">
              <a:spcBef>
                <a:spcPts val="3000"/>
              </a:spcBef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sizes = (</a:t>
            </a:r>
            <a:r>
              <a:rPr i="1"/>
              <a:t>media-feature: condition</a:t>
            </a:r>
            <a:r>
              <a:t>) </a:t>
            </a:r>
            <a:r>
              <a:rPr i="1"/>
              <a:t>length</a:t>
            </a:r>
          </a:p>
          <a:p>
            <a:pPr lvl="3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</a:p>
        </p:txBody>
      </p:sp>
      <p:pic>
        <p:nvPicPr>
          <p:cNvPr id="118" name="lwd5_0712_sizes.png" descr="lwd5_0712_siz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9479" y="1758950"/>
            <a:ext cx="10160001" cy="3949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Variable-Width Images (cont’d.)"/>
          <p:cNvSpPr txBox="1"/>
          <p:nvPr>
            <p:ph type="title"/>
          </p:nvPr>
        </p:nvSpPr>
        <p:spPr>
          <a:xfrm>
            <a:off x="952500" y="444500"/>
            <a:ext cx="11099800" cy="979488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Variable-Width Images (cont’d.)</a:t>
            </a:r>
          </a:p>
        </p:txBody>
      </p:sp>
      <p:sp>
        <p:nvSpPr>
          <p:cNvPr id="121" name="&lt;img src=&quot;strawberries-640.jpg&quot; alt=&quot;baskets of ripe strawberries&quot;…"/>
          <p:cNvSpPr txBox="1"/>
          <p:nvPr>
            <p:ph type="body" idx="1"/>
          </p:nvPr>
        </p:nvSpPr>
        <p:spPr>
          <a:xfrm>
            <a:off x="818703" y="1792485"/>
            <a:ext cx="11461553" cy="7192567"/>
          </a:xfrm>
          <a:prstGeom prst="rect">
            <a:avLst/>
          </a:prstGeom>
        </p:spPr>
        <p:txBody>
          <a:bodyPr/>
          <a:lstStyle/>
          <a:p>
            <a:pPr lvl="3" indent="637794" defTabSz="425195">
              <a:spcBef>
                <a:spcPts val="2700"/>
              </a:spcBef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&lt;img src="strawberries-640.jpg" alt="baskets of ripe strawberries"</a:t>
            </a:r>
          </a:p>
          <a:p>
            <a:pPr lvl="3" indent="637794" defTabSz="425195">
              <a:spcBef>
                <a:spcPts val="0"/>
              </a:spcBef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srcset="strawberries-240.jpg 240w,</a:t>
            </a:r>
          </a:p>
          <a:p>
            <a:pPr lvl="3" indent="637794" defTabSz="425195">
              <a:spcBef>
                <a:spcPts val="0"/>
              </a:spcBef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 strawberries-480.jpg 480w,</a:t>
            </a:r>
          </a:p>
          <a:p>
            <a:pPr lvl="3" indent="637794" defTabSz="425195">
              <a:spcBef>
                <a:spcPts val="0"/>
              </a:spcBef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 strawberries-672.jpg 672w"</a:t>
            </a:r>
          </a:p>
          <a:p>
            <a:pPr lvl="3" indent="637794" defTabSz="425195">
              <a:spcBef>
                <a:spcPts val="0"/>
              </a:spcBef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t>sizes="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(max-width: 480px) 100vw,</a:t>
            </a:r>
            <a:endParaRPr b="1"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lvl="3" indent="637794" defTabSz="425195">
              <a:spcBef>
                <a:spcPts val="0"/>
              </a:spcBef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        (max-width: 960px) 70vw,</a:t>
            </a:r>
            <a:endParaRPr b="1"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lvl="3" indent="637794" defTabSz="425195">
              <a:spcBef>
                <a:spcPts val="0"/>
              </a:spcBef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240px</a:t>
            </a:r>
            <a:r>
              <a:t>"&gt;</a:t>
            </a:r>
          </a:p>
          <a:p>
            <a:pPr marL="344487" indent="-344487" defTabSz="425195">
              <a:spcBef>
                <a:spcPts val="3900"/>
              </a:spcBef>
              <a:buSzPct val="75000"/>
              <a:buChar char="•"/>
              <a:defRPr sz="2790"/>
            </a:pPr>
            <a:r>
              <a:t>If the viewport is 480 pixels or less, the image fills 100% of the viewport width.</a:t>
            </a:r>
          </a:p>
          <a:p>
            <a:pPr marL="344487" indent="-344487" defTabSz="425195">
              <a:spcBef>
                <a:spcPts val="1800"/>
              </a:spcBef>
              <a:buSzPct val="75000"/>
              <a:buChar char="•"/>
              <a:defRPr sz="2790"/>
            </a:pPr>
            <a:r>
              <a:t>If the viewport is wider than 480 pixels but less than 960 pixels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max-width: 960px</a:t>
            </a:r>
            <a:r>
              <a:t>), the image appears at 70% of the viewport width.</a:t>
            </a:r>
          </a:p>
          <a:p>
            <a:pPr marL="344487" indent="-344487" defTabSz="425195">
              <a:spcBef>
                <a:spcPts val="1800"/>
              </a:spcBef>
              <a:buSzPct val="75000"/>
              <a:buChar char="•"/>
              <a:defRPr sz="2790"/>
            </a:pPr>
            <a:r>
              <a:t>If the viewport is wider than 960 pixels, the image gets sized to exactly 240 pixels.</a:t>
            </a:r>
          </a:p>
          <a:p>
            <a:pPr marL="344487" indent="-344487" defTabSz="425195">
              <a:spcBef>
                <a:spcPts val="1800"/>
              </a:spcBef>
              <a:buSzPct val="75000"/>
              <a:buChar char="•"/>
              <a:defRPr sz="2790"/>
            </a:pPr>
            <a:r>
              <a:t>Now that the browser knows the width of the viewport and how big the image will appear within it, it can select the most appropriate image from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srcset</a:t>
            </a:r>
            <a:r>
              <a:t> list to download.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Art Direction Selection (picture element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Art Direction Selection</a:t>
            </a:r>
            <a:br/>
            <a:r>
              <a:rPr sz="3600"/>
              <a:t>(picture element)</a:t>
            </a:r>
          </a:p>
        </p:txBody>
      </p:sp>
      <p:sp>
        <p:nvSpPr>
          <p:cNvPr id="124" name="Details may be lost in images scaled down to fit small screens.…"/>
          <p:cNvSpPr txBox="1"/>
          <p:nvPr>
            <p:ph type="body" idx="1"/>
          </p:nvPr>
        </p:nvSpPr>
        <p:spPr>
          <a:xfrm>
            <a:off x="952500" y="2946400"/>
            <a:ext cx="11099800" cy="6286500"/>
          </a:xfrm>
          <a:prstGeom prst="rect">
            <a:avLst/>
          </a:prstGeom>
        </p:spPr>
        <p:txBody>
          <a:bodyPr/>
          <a:lstStyle/>
          <a:p>
            <a:pPr/>
            <a:r>
              <a:t>Details may be lost in images scaled down to fit small screens.</a:t>
            </a:r>
          </a:p>
          <a:p>
            <a:pPr>
              <a:spcBef>
                <a:spcPts val="3000"/>
              </a:spcBef>
            </a:pPr>
            <a:r>
              <a:t>To change the image itself rather than just resizing it, make 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art-direction-based selection</a:t>
            </a:r>
            <a:r>
              <a:t>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picture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source</a:t>
            </a:r>
            <a:r>
              <a:t> elements:</a:t>
            </a:r>
          </a:p>
          <a:p>
            <a:pPr lvl="1" marL="814916" indent="-370416">
              <a:spcBef>
                <a:spcPts val="3000"/>
              </a:spcBef>
              <a:buSzPct val="75000"/>
              <a:buChar char="•"/>
            </a:pPr>
            <a:r>
              <a:t>Provide differently cropped versions.</a:t>
            </a:r>
          </a:p>
          <a:p>
            <a:pPr lvl="1" marL="814916" indent="-370416">
              <a:spcBef>
                <a:spcPts val="3000"/>
              </a:spcBef>
              <a:buSzPct val="75000"/>
              <a:buChar char="•"/>
            </a:pPr>
            <a:r>
              <a:t>Provide both landscape (wide) and portrait (tall) versions.</a:t>
            </a:r>
          </a:p>
          <a:p>
            <a:pPr lvl="1" marL="814916" indent="-370416">
              <a:spcBef>
                <a:spcPts val="3000"/>
              </a:spcBef>
              <a:buSzPct val="75000"/>
              <a:buChar char="•"/>
            </a:pPr>
            <a:r>
              <a:t>Change or remove text in images to keep it legible.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Art Direction Selection (cont’d)"/>
          <p:cNvSpPr txBox="1"/>
          <p:nvPr>
            <p:ph type="title"/>
          </p:nvPr>
        </p:nvSpPr>
        <p:spPr>
          <a:xfrm>
            <a:off x="952500" y="444500"/>
            <a:ext cx="11099800" cy="112628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Art Direction Selection (cont’d)</a:t>
            </a:r>
          </a:p>
        </p:txBody>
      </p:sp>
      <p:pic>
        <p:nvPicPr>
          <p:cNvPr id="127" name="lwd5_0713_cropping.png" descr="lwd5_0713_croppi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67069" y="1784697"/>
            <a:ext cx="7964820" cy="70381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Art Direction Selection (cont’d)"/>
          <p:cNvSpPr txBox="1"/>
          <p:nvPr>
            <p:ph type="title"/>
          </p:nvPr>
        </p:nvSpPr>
        <p:spPr>
          <a:xfrm>
            <a:off x="952500" y="444500"/>
            <a:ext cx="11099800" cy="112628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Art Direction Selection (cont’d)</a:t>
            </a:r>
          </a:p>
        </p:txBody>
      </p:sp>
      <p:sp>
        <p:nvSpPr>
          <p:cNvPr id="130" name="&lt;picture&gt;…"/>
          <p:cNvSpPr txBox="1"/>
          <p:nvPr>
            <p:ph type="body" idx="1"/>
          </p:nvPr>
        </p:nvSpPr>
        <p:spPr>
          <a:xfrm>
            <a:off x="952500" y="1495077"/>
            <a:ext cx="11377315" cy="7286973"/>
          </a:xfrm>
          <a:prstGeom prst="rect">
            <a:avLst/>
          </a:prstGeom>
        </p:spPr>
        <p:txBody>
          <a:bodyPr/>
          <a:lstStyle/>
          <a:p>
            <a:pPr defTabSz="457200">
              <a:spcBef>
                <a:spcPts val="0"/>
              </a:spcBef>
              <a:defRPr b="1" sz="2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&lt;picture&gt;</a:t>
            </a:r>
          </a:p>
          <a:p>
            <a:pPr defTabSz="457200">
              <a:spcBef>
                <a:spcPts val="0"/>
              </a:spcBef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&lt;source media=</a:t>
            </a:r>
            <a:r>
              <a:t>"(min-width: 1024px)"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srcset=</a:t>
            </a:r>
            <a:r>
              <a:t>"icecream-large.jpg"</a:t>
            </a:r>
            <a:r>
              <a:rPr>
                <a:solidFill>
                  <a:srgbClr val="FAA757"/>
                </a:solidFill>
              </a:rPr>
              <a:t>&gt;</a:t>
            </a:r>
          </a:p>
          <a:p>
            <a:pPr defTabSz="457200">
              <a:spcBef>
                <a:spcPts val="0"/>
              </a:spcBef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&lt;source media=</a:t>
            </a:r>
            <a:r>
              <a:t>"(min-width: 760px)"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srcset=</a:t>
            </a:r>
            <a:r>
              <a:t>"icecream-medium.jpg"</a:t>
            </a:r>
            <a:r>
              <a:rPr>
                <a:solidFill>
                  <a:srgbClr val="FAA757"/>
                </a:solidFill>
              </a:rPr>
              <a:t>&gt;</a:t>
            </a:r>
          </a:p>
          <a:p>
            <a:pPr defTabSz="457200">
              <a:spcBef>
                <a:spcPts val="0"/>
              </a:spcBef>
              <a:defRPr sz="20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&lt;img src="icecream-small.jpg" alt="hand holding ice cream cone and text that reads Savor the Summer"&gt;</a:t>
            </a:r>
          </a:p>
          <a:p>
            <a:pPr defTabSz="457200">
              <a:spcBef>
                <a:spcPts val="0"/>
              </a:spcBef>
              <a:defRPr b="1" sz="200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&lt;/picture&gt;</a:t>
            </a:r>
          </a:p>
        </p:txBody>
      </p:sp>
      <p:pic>
        <p:nvPicPr>
          <p:cNvPr id="131" name="lwd5_0714_picture-ebook.png" descr="lwd5_0714_picture-eboo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70120" y="3342946"/>
            <a:ext cx="5072959" cy="6076021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The picture element has no attributes; it is a wrapper for source and img elements.…"/>
          <p:cNvSpPr txBox="1"/>
          <p:nvPr/>
        </p:nvSpPr>
        <p:spPr>
          <a:xfrm>
            <a:off x="904478" y="3968477"/>
            <a:ext cx="6453982" cy="4559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70416" indent="-370416" algn="l" defTabSz="457200">
              <a:buSzPct val="75000"/>
              <a:buChar char="•"/>
              <a:defRPr sz="27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picture</a:t>
            </a:r>
            <a:r>
              <a:t> element has no attributes; it is a wrapper for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source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elements.</a:t>
            </a:r>
          </a:p>
          <a:p>
            <a:pPr marL="370416" indent="-370416" algn="l" defTabSz="457200">
              <a:spcBef>
                <a:spcPts val="3000"/>
              </a:spcBef>
              <a:buSzPct val="75000"/>
              <a:buChar char="•"/>
              <a:defRPr sz="27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element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required</a:t>
            </a:r>
            <a:r>
              <a:t> and must go last in the list.</a:t>
            </a:r>
          </a:p>
          <a:p>
            <a:pPr marL="370416" indent="-370416" algn="l" defTabSz="457200">
              <a:spcBef>
                <a:spcPts val="3000"/>
              </a:spcBef>
              <a:buSzPct val="75000"/>
              <a:buChar char="•"/>
              <a:defRPr sz="2700">
                <a:solidFill>
                  <a:srgbClr val="53585F"/>
                </a:solidFill>
              </a:defRPr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source</a:t>
            </a:r>
            <a:r>
              <a:t> elements test for media conditions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media</a:t>
            </a:r>
            <a:r>
              <a:t> attribute) and provide alternative image options for each size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srcset</a:t>
            </a:r>
            <a:r>
              <a:t>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Alternative Image Formats (type Attribute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Alternative Image Formats</a:t>
            </a:r>
            <a:br/>
            <a:r>
              <a:rPr sz="3600"/>
              <a:t>(type Attribute)</a:t>
            </a:r>
          </a:p>
        </p:txBody>
      </p:sp>
      <p:sp>
        <p:nvSpPr>
          <p:cNvPr id="135" name="New, efficient image formats (WebP, JPEG 2000, and JPEG XR) are available, but aren’t supported by every browser.…"/>
          <p:cNvSpPr txBox="1"/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</a:pPr>
            <a:r>
              <a:t>New, efficient image formats (WebP, JPEG 2000, and JPEG XR) are available, but aren’t supported by every browser.</a:t>
            </a:r>
          </a:p>
          <a:p>
            <a:pPr marL="370416" indent="-370416">
              <a:spcBef>
                <a:spcPts val="3000"/>
              </a:spcBef>
              <a:buSzPct val="75000"/>
              <a:buChar char="•"/>
            </a:pPr>
            <a:r>
              <a:t>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picture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source</a:t>
            </a:r>
            <a:r>
              <a:t> elements with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type</a:t>
            </a:r>
            <a:r>
              <a:t> attribute for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image-format-based selections</a:t>
            </a:r>
            <a:r>
              <a:t>:</a:t>
            </a:r>
          </a:p>
          <a:p>
            <a:pPr lvl="4" defTabSz="457200"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&lt;picture&gt;</a:t>
            </a:r>
          </a:p>
          <a:p>
            <a:pPr lvl="4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&lt;source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type="image/webp"</a:t>
            </a:r>
            <a:r>
              <a:t> srcset="pizza.webp"&gt;</a:t>
            </a:r>
          </a:p>
          <a:p>
            <a:pPr lvl="4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&lt;source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type="image/jxr"</a:t>
            </a:r>
            <a:r>
              <a:t> srcset="pizza.jxr"&gt;</a:t>
            </a:r>
          </a:p>
          <a:p>
            <a:pPr lvl="4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&lt;img src="pizza.jpg" alt=""&gt;</a:t>
            </a:r>
          </a:p>
          <a:p>
            <a:pPr lvl="4" algn="just" defTabSz="457200">
              <a:spcBef>
                <a:spcPts val="0"/>
              </a:spcBef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&lt;/picture&gt;</a:t>
            </a:r>
          </a:p>
          <a:p>
            <a:pPr marL="370416" indent="-370416">
              <a:spcBef>
                <a:spcPts val="3000"/>
              </a:spcBef>
              <a:buSzPct val="75000"/>
              <a:buChar char="•"/>
            </a:pPr>
            <a:r>
              <a:t>Browsers use the first image format they support and don’t download the rest.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Browser Suppor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Browser Support</a:t>
            </a:r>
          </a:p>
        </p:txBody>
      </p:sp>
      <p:sp>
        <p:nvSpPr>
          <p:cNvPr id="138" name="picture, source, srcset, and sizes are supported by all current browser versions.…"/>
          <p:cNvSpPr txBox="1"/>
          <p:nvPr>
            <p:ph type="body" idx="1"/>
          </p:nvPr>
        </p:nvSpPr>
        <p:spPr>
          <a:xfrm>
            <a:off x="952500" y="3067050"/>
            <a:ext cx="11099800" cy="5822950"/>
          </a:xfrm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picture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source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srcset</a:t>
            </a:r>
            <a:r>
              <a:t>,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sizes</a:t>
            </a:r>
            <a:r>
              <a:t> are supported by all current browser versions.</a:t>
            </a:r>
          </a:p>
          <a:p>
            <a:pPr marL="370416" indent="-370416">
              <a:buSzPct val="75000"/>
              <a:buChar char="•"/>
            </a:pPr>
            <a:r>
              <a:t>Every technique includes a standards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element as a reliable fallback.</a:t>
            </a:r>
          </a:p>
          <a:p>
            <a:pPr marL="370416" indent="-370416">
              <a:buSzPct val="75000"/>
              <a:buChar char="•"/>
            </a:pPr>
            <a:r>
              <a:t>For better support, use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Picturefill</a:t>
            </a:r>
            <a:r>
              <a:t> polyfill script that makes older browsers support the new markup (</a:t>
            </a:r>
            <a:r>
              <a:rPr>
                <a:solidFill>
                  <a:schemeClr val="accent1"/>
                </a:solidFill>
              </a:rPr>
              <a:t>scottjehl.github.io/picturefill</a:t>
            </a:r>
            <a:r>
              <a:t>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How responsive images work…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How responsive images work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High-density displays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Variable-width images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Art direction with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picture</a:t>
            </a:r>
            <a:r>
              <a:t> element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Alternative image types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bout Responsive Imag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About Responsive Images</a:t>
            </a:r>
          </a:p>
        </p:txBody>
      </p:sp>
      <p:sp>
        <p:nvSpPr>
          <p:cNvPr id="89" name="Responsive image markup allows us to deliver images that are appropriate for the user’s viewing environment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Responsive image markup allows us to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deliver images that are appropriate for the user’s viewing environment</a:t>
            </a:r>
            <a:r>
              <a:t>.</a:t>
            </a:r>
          </a:p>
          <a:p>
            <a:pPr/>
            <a:r>
              <a:t>How it works:</a:t>
            </a:r>
          </a:p>
          <a:p>
            <a:pPr lvl="1" marL="814916" indent="-370416">
              <a:spcBef>
                <a:spcPts val="3000"/>
              </a:spcBef>
              <a:buSzPct val="75000"/>
              <a:buChar char="•"/>
            </a:pPr>
            <a:r>
              <a:t>You provide multiple image versions.</a:t>
            </a:r>
          </a:p>
          <a:p>
            <a:pPr lvl="1" marL="814916" indent="-370416">
              <a:spcBef>
                <a:spcPts val="3000"/>
              </a:spcBef>
              <a:buSzPct val="75000"/>
              <a:buChar char="•"/>
            </a:pPr>
            <a:r>
              <a:t>You specify sizes and preferences with responsive image markup.</a:t>
            </a:r>
          </a:p>
          <a:p>
            <a:pPr lvl="1" marL="814916" indent="-370416">
              <a:spcBef>
                <a:spcPts val="3000"/>
              </a:spcBef>
              <a:buSzPct val="75000"/>
              <a:buChar char="•"/>
            </a:pPr>
            <a:r>
              <a:t>The browser makes the final selection.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About Responsive Images (cont’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About Responsive Images (cont’d)</a:t>
            </a:r>
          </a:p>
        </p:txBody>
      </p:sp>
      <p:sp>
        <p:nvSpPr>
          <p:cNvPr id="92" name="Responsive image markup addresses four scenarios:…"/>
          <p:cNvSpPr txBox="1"/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/>
            <a:r>
              <a:t>Responsive image markup addresses four scenarios:</a:t>
            </a:r>
          </a:p>
          <a:p>
            <a:pPr lvl="1" marL="814916" indent="-370416">
              <a:buSzPct val="75000"/>
              <a:buChar char="•"/>
            </a:pPr>
            <a:r>
              <a:t>Sending larger images to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high-density screens</a:t>
            </a:r>
          </a:p>
          <a:p>
            <a:pPr lvl="1" marL="814916" indent="-370416">
              <a:buSzPct val="75000"/>
              <a:buChar char="•"/>
            </a:pPr>
            <a:r>
              <a:t>Sending a variety of image sizes for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different screen sizes</a:t>
            </a:r>
          </a:p>
          <a:p>
            <a:pPr lvl="1" marL="814916" indent="-370416">
              <a:buSzPct val="75000"/>
              <a:buChar char="•"/>
            </a:pPr>
            <a:r>
              <a:t>Sending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alternately cropped images</a:t>
            </a:r>
            <a:r>
              <a:t> for small screens (art direction)</a:t>
            </a:r>
          </a:p>
          <a:p>
            <a:pPr lvl="1" marL="814916" indent="-370416">
              <a:buSzPct val="75000"/>
              <a:buChar char="•"/>
            </a:pPr>
            <a:r>
              <a:t>Providing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alternative image formats</a:t>
            </a:r>
            <a:r>
              <a:t> with smaller file sizes to supporting browsers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High-Density Displays  (x-descriptor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High-Density Displays </a:t>
            </a:r>
            <a:br/>
            <a:r>
              <a:rPr sz="3600"/>
              <a:t>(x-descriptor)</a:t>
            </a:r>
          </a:p>
        </p:txBody>
      </p:sp>
      <p:sp>
        <p:nvSpPr>
          <p:cNvPr id="95" name="Screens and images are made up of squares of colored light called pixels. T…"/>
          <p:cNvSpPr txBox="1"/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370416" indent="-370416">
              <a:spcBef>
                <a:spcPts val="3000"/>
              </a:spcBef>
              <a:buSzPct val="75000"/>
              <a:buChar char="•"/>
            </a:pPr>
            <a:r>
              <a:t>Screens and images are made up of squares of colored light called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pixels</a:t>
            </a:r>
            <a:r>
              <a:t>. T</a:t>
            </a:r>
          </a:p>
          <a:p>
            <a:pPr marL="370416" indent="-370416">
              <a:spcBef>
                <a:spcPts val="3000"/>
              </a:spcBef>
              <a:buSzPct val="75000"/>
              <a:buChar char="•"/>
            </a:pPr>
            <a:r>
              <a:t>On standard screens, the pixels in an image and CSS measurements map one-to-one with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device pixels</a:t>
            </a:r>
            <a:r>
              <a:t>.</a:t>
            </a:r>
          </a:p>
          <a:p>
            <a:pPr marL="370416" indent="-370416">
              <a:spcBef>
                <a:spcPts val="3000"/>
              </a:spcBef>
              <a:buSzPct val="75000"/>
              <a:buChar char="•"/>
            </a:pPr>
            <a:r>
              <a:t>High-density displays fit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2x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3x</a:t>
            </a:r>
            <a:r>
              <a:t>, 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4x</a:t>
            </a:r>
            <a:r>
              <a:t> the number of device pixels in the same amount of space. </a:t>
            </a:r>
          </a:p>
          <a:p>
            <a:pPr marL="370416" indent="-370416">
              <a:spcBef>
                <a:spcPts val="3000"/>
              </a:spcBef>
              <a:buSzPct val="75000"/>
              <a:buChar char="•"/>
            </a:pPr>
            <a:r>
              <a:t>High-density devices use a measurement called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reference pixels</a:t>
            </a:r>
            <a:r>
              <a:t> for page layout. Images and CSS measurements map with the reference pixel grid (not the tiny device pixels).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High-Density Displays (cont’d)"/>
          <p:cNvSpPr txBox="1"/>
          <p:nvPr>
            <p:ph type="title"/>
          </p:nvPr>
        </p:nvSpPr>
        <p:spPr>
          <a:xfrm>
            <a:off x="952500" y="444500"/>
            <a:ext cx="11099800" cy="106407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High-Density Displays (cont’d)</a:t>
            </a:r>
          </a:p>
        </p:txBody>
      </p:sp>
      <p:pic>
        <p:nvPicPr>
          <p:cNvPr id="98" name="lwd5_0710_pixeldensity.png" descr="lwd5_0710_pixeldensit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39479" y="1447800"/>
            <a:ext cx="7620001" cy="762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High-Density Displays (cont’d)"/>
          <p:cNvSpPr txBox="1"/>
          <p:nvPr>
            <p:ph type="title"/>
          </p:nvPr>
        </p:nvSpPr>
        <p:spPr>
          <a:xfrm>
            <a:off x="952500" y="444500"/>
            <a:ext cx="11099800" cy="106407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High-Density Displays (cont’d)</a:t>
            </a:r>
          </a:p>
        </p:txBody>
      </p:sp>
      <p:sp>
        <p:nvSpPr>
          <p:cNvPr id="101" name="In order for images to look sharp and not blurry on high-density displays, they need to map with the device pixels.…"/>
          <p:cNvSpPr txBox="1"/>
          <p:nvPr>
            <p:ph type="body" idx="1"/>
          </p:nvPr>
        </p:nvSpPr>
        <p:spPr>
          <a:xfrm>
            <a:off x="952500" y="1965771"/>
            <a:ext cx="11326416" cy="6930579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000"/>
              </a:spcBef>
            </a:pPr>
            <a:r>
              <a:t>In order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for images to look sharp</a:t>
            </a:r>
            <a:r>
              <a:t> and not blurry on high-density displays, they need to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map with the device pixels</a:t>
            </a:r>
            <a:r>
              <a:t>.</a:t>
            </a:r>
          </a:p>
          <a:p>
            <a:pPr>
              <a:spcBef>
                <a:spcPts val="3000"/>
              </a:spcBef>
              <a:defRPr b="1" sz="2900">
                <a:latin typeface="+mj-lt"/>
                <a:ea typeface="+mj-ea"/>
                <a:cs typeface="+mj-cs"/>
                <a:sym typeface="Helvetica"/>
              </a:defRPr>
            </a:pPr>
            <a:r>
              <a:t>Example:</a:t>
            </a:r>
          </a:p>
          <a:p>
            <a:pPr>
              <a:spcBef>
                <a:spcPts val="0"/>
              </a:spcBef>
              <a:defRPr sz="2900"/>
            </a:pPr>
            <a:r>
              <a:t>For an image that displays at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200 pixels wide in the layout</a:t>
            </a:r>
            <a:r>
              <a:t>, provide these versions:</a:t>
            </a:r>
          </a:p>
          <a:p>
            <a:pPr lvl="1" marL="814916" indent="-370416">
              <a:spcBef>
                <a:spcPts val="3000"/>
              </a:spcBef>
              <a:buSzPct val="75000"/>
              <a:buChar char="•"/>
              <a:defRPr sz="29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200px</a:t>
            </a:r>
            <a:r>
              <a:t> wide image for standard screens</a:t>
            </a:r>
          </a:p>
          <a:p>
            <a:pPr lvl="1" marL="814916" indent="-370416">
              <a:spcBef>
                <a:spcPts val="3000"/>
              </a:spcBef>
              <a:buSzPct val="75000"/>
              <a:buChar char="•"/>
              <a:defRPr sz="29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400px</a:t>
            </a:r>
            <a:r>
              <a:t> wide image for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2x</a:t>
            </a:r>
            <a:r>
              <a:t> high-density screens</a:t>
            </a:r>
          </a:p>
          <a:p>
            <a:pPr lvl="1" marL="814916" indent="-370416">
              <a:spcBef>
                <a:spcPts val="3000"/>
              </a:spcBef>
              <a:buSzPct val="75000"/>
              <a:buChar char="•"/>
              <a:defRPr sz="29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600px</a:t>
            </a:r>
            <a:r>
              <a:t> wide image for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3x</a:t>
            </a:r>
            <a:r>
              <a:t> high-density screens</a:t>
            </a:r>
          </a:p>
          <a:p>
            <a:pPr lvl="1" marL="814916" indent="-370416">
              <a:spcBef>
                <a:spcPts val="3000"/>
              </a:spcBef>
              <a:buSzPct val="75000"/>
              <a:buChar char="•"/>
              <a:defRPr sz="29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800px</a:t>
            </a:r>
            <a:r>
              <a:t> wide image for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4x</a:t>
            </a:r>
            <a:r>
              <a:t> high-density screens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High-Density Displays (cont’d)"/>
          <p:cNvSpPr txBox="1"/>
          <p:nvPr>
            <p:ph type="title"/>
          </p:nvPr>
        </p:nvSpPr>
        <p:spPr>
          <a:xfrm>
            <a:off x="952500" y="444500"/>
            <a:ext cx="11099800" cy="106407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High-Density Displays (cont’d)</a:t>
            </a:r>
          </a:p>
        </p:txBody>
      </p:sp>
      <p:sp>
        <p:nvSpPr>
          <p:cNvPr id="104" name="The srcset attribute in the img element lists image alternatives based on pixel density, specified with an x-descriptor (#x):…"/>
          <p:cNvSpPr txBox="1"/>
          <p:nvPr>
            <p:ph type="body" idx="1"/>
          </p:nvPr>
        </p:nvSpPr>
        <p:spPr>
          <a:xfrm>
            <a:off x="952500" y="1965771"/>
            <a:ext cx="11099800" cy="6930579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000"/>
              </a:spcBef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srcset</a:t>
            </a:r>
            <a:r>
              <a:t> attribute in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img</a:t>
            </a:r>
            <a:r>
              <a:t> element lists image alternatives based on pixel density, specified with an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x-descriptor</a:t>
            </a:r>
            <a:r>
              <a:t> (</a:t>
            </a:r>
            <a:r>
              <a:rPr i="1">
                <a:latin typeface="Courier"/>
                <a:ea typeface="Courier"/>
                <a:cs typeface="Courier"/>
                <a:sym typeface="Courier"/>
              </a:rPr>
              <a:t>#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x</a:t>
            </a:r>
            <a:r>
              <a:t>):</a:t>
            </a:r>
          </a:p>
          <a:p>
            <a:pPr lvl="6" marL="0" indent="1371600" defTabSz="457200"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&lt;img src="/images/photo-200px.jpg" alt="" </a:t>
            </a:r>
          </a:p>
          <a:p>
            <a:pPr lvl="6" marL="0" indent="1371600" defTabSz="457200">
              <a:spcBef>
                <a:spcPts val="0"/>
              </a:spcBef>
              <a:buSzTx/>
              <a:buNone/>
              <a:defRPr sz="24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 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srcset="/images/photo-400px.jpg 2x, </a:t>
            </a:r>
            <a:endParaRPr b="1"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lvl="6" marL="0" indent="1371600" defTabSz="457200">
              <a:spcBef>
                <a:spcPts val="0"/>
              </a:spcBef>
              <a:buSzTx/>
              <a:buNone/>
              <a:defRPr sz="24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            /images/photo-600px.jpg 3x"</a:t>
            </a:r>
            <a:r>
              <a:rPr>
                <a:solidFill>
                  <a:srgbClr val="000000"/>
                </a:solidFill>
              </a:rPr>
              <a:t> &gt;</a:t>
            </a:r>
          </a:p>
          <a:p>
            <a:pPr lvl="1" marL="814916" indent="-370416" defTabSz="457200">
              <a:spcBef>
                <a:spcPts val="4200"/>
              </a:spcBef>
              <a:buSzPct val="75000"/>
              <a:buChar char="•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</a:t>
            </a:r>
            <a:r>
              <a:t> attribute is required. Use it for the standard image.</a:t>
            </a:r>
          </a:p>
          <a:p>
            <a:pPr lvl="1" marL="814916" indent="-370416" defTabSz="457200">
              <a:spcBef>
                <a:spcPts val="2000"/>
              </a:spcBef>
              <a:buSzPct val="75000"/>
              <a:buChar char="•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srcset</a:t>
            </a:r>
            <a:r>
              <a:t> value is a comma-separated list of alternative image URLs followed by an x-descriptor.</a:t>
            </a:r>
          </a:p>
          <a:p>
            <a:pPr lvl="1" marL="814916" indent="-370416" defTabSz="457200">
              <a:spcBef>
                <a:spcPts val="2000"/>
              </a:spcBef>
              <a:buSzPct val="75000"/>
              <a:buChar char="•"/>
            </a:pPr>
            <a:r>
              <a:t>A device with a standard screen density gets only the 200px wide version of the image. Higher densities get larger images.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High-Density Displays (cont’d)"/>
          <p:cNvSpPr txBox="1"/>
          <p:nvPr>
            <p:ph type="title"/>
          </p:nvPr>
        </p:nvSpPr>
        <p:spPr>
          <a:xfrm>
            <a:off x="952500" y="444500"/>
            <a:ext cx="11099800" cy="106407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High-Density Displays (cont’d)</a:t>
            </a:r>
          </a:p>
        </p:txBody>
      </p:sp>
      <p:sp>
        <p:nvSpPr>
          <p:cNvPr id="107" name="X-descriptors tell the browser to make an image selection based on screen resolution only.…"/>
          <p:cNvSpPr txBox="1"/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000"/>
              </a:spcBef>
            </a:pPr>
            <a:r>
              <a:t>X-descriptors tell the browser to make an image selection based on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screen resolution only</a:t>
            </a:r>
            <a:r>
              <a:t>.</a:t>
            </a:r>
          </a:p>
          <a:p>
            <a:pPr>
              <a:spcBef>
                <a:spcPts val="3000"/>
              </a:spcBef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Use x-descriptors for images that stay the same pixel dimensions</a:t>
            </a:r>
            <a:r>
              <a:t> regardless of the screen size and layout changes.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5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